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omments/comment1.xml" ContentType="application/vnd.openxmlformats-officedocument.presentationml.comments+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2" r:id="rId1"/>
    <p:sldMasterId id="2147483693" r:id="rId2"/>
  </p:sldMasterIdLst>
  <p:notesMasterIdLst>
    <p:notesMasterId r:id="rId54"/>
  </p:notesMasterIdLst>
  <p:handoutMasterIdLst>
    <p:handoutMasterId r:id="rId55"/>
  </p:handoutMasterIdLst>
  <p:sldIdLst>
    <p:sldId id="327" r:id="rId3"/>
    <p:sldId id="328" r:id="rId4"/>
    <p:sldId id="329" r:id="rId5"/>
    <p:sldId id="256" r:id="rId6"/>
    <p:sldId id="257" r:id="rId7"/>
    <p:sldId id="258" r:id="rId8"/>
    <p:sldId id="259" r:id="rId9"/>
    <p:sldId id="260" r:id="rId10"/>
    <p:sldId id="261" r:id="rId11"/>
    <p:sldId id="262" r:id="rId12"/>
    <p:sldId id="263" r:id="rId13"/>
    <p:sldId id="264" r:id="rId14"/>
    <p:sldId id="265" r:id="rId15"/>
    <p:sldId id="266" r:id="rId16"/>
    <p:sldId id="323" r:id="rId17"/>
    <p:sldId id="271" r:id="rId18"/>
    <p:sldId id="273" r:id="rId19"/>
    <p:sldId id="274" r:id="rId20"/>
    <p:sldId id="275" r:id="rId21"/>
    <p:sldId id="276" r:id="rId22"/>
    <p:sldId id="277" r:id="rId23"/>
    <p:sldId id="278" r:id="rId24"/>
    <p:sldId id="280" r:id="rId25"/>
    <p:sldId id="281" r:id="rId26"/>
    <p:sldId id="279" r:id="rId27"/>
    <p:sldId id="267" r:id="rId28"/>
    <p:sldId id="299" r:id="rId29"/>
    <p:sldId id="300" r:id="rId30"/>
    <p:sldId id="301" r:id="rId31"/>
    <p:sldId id="268" r:id="rId32"/>
    <p:sldId id="269" r:id="rId33"/>
    <p:sldId id="270" r:id="rId34"/>
    <p:sldId id="302" r:id="rId35"/>
    <p:sldId id="304" r:id="rId36"/>
    <p:sldId id="319" r:id="rId37"/>
    <p:sldId id="282" r:id="rId38"/>
    <p:sldId id="283" r:id="rId39"/>
    <p:sldId id="295" r:id="rId40"/>
    <p:sldId id="308" r:id="rId41"/>
    <p:sldId id="309" r:id="rId42"/>
    <p:sldId id="312" r:id="rId43"/>
    <p:sldId id="313" r:id="rId44"/>
    <p:sldId id="326" r:id="rId45"/>
    <p:sldId id="310" r:id="rId46"/>
    <p:sldId id="314" r:id="rId47"/>
    <p:sldId id="315" r:id="rId48"/>
    <p:sldId id="316" r:id="rId49"/>
    <p:sldId id="317" r:id="rId50"/>
    <p:sldId id="318" r:id="rId51"/>
    <p:sldId id="320" r:id="rId52"/>
    <p:sldId id="296" r:id="rId5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F30E5C82-8443-4097-9AC4-7918484B1146}">
          <p14:sldIdLst>
            <p14:sldId id="327"/>
            <p14:sldId id="328"/>
            <p14:sldId id="329"/>
            <p14:sldId id="256"/>
            <p14:sldId id="257"/>
            <p14:sldId id="258"/>
            <p14:sldId id="259"/>
            <p14:sldId id="260"/>
            <p14:sldId id="261"/>
            <p14:sldId id="262"/>
            <p14:sldId id="263"/>
            <p14:sldId id="264"/>
            <p14:sldId id="265"/>
            <p14:sldId id="266"/>
            <p14:sldId id="323"/>
            <p14:sldId id="271"/>
            <p14:sldId id="273"/>
            <p14:sldId id="274"/>
            <p14:sldId id="275"/>
            <p14:sldId id="276"/>
            <p14:sldId id="277"/>
            <p14:sldId id="278"/>
            <p14:sldId id="280"/>
            <p14:sldId id="281"/>
            <p14:sldId id="279"/>
            <p14:sldId id="267"/>
            <p14:sldId id="299"/>
            <p14:sldId id="300"/>
            <p14:sldId id="301"/>
            <p14:sldId id="268"/>
            <p14:sldId id="269"/>
            <p14:sldId id="270"/>
            <p14:sldId id="302"/>
            <p14:sldId id="304"/>
            <p14:sldId id="319"/>
            <p14:sldId id="282"/>
            <p14:sldId id="283"/>
            <p14:sldId id="295"/>
            <p14:sldId id="308"/>
            <p14:sldId id="309"/>
            <p14:sldId id="312"/>
            <p14:sldId id="313"/>
            <p14:sldId id="326"/>
            <p14:sldId id="310"/>
            <p14:sldId id="314"/>
            <p14:sldId id="315"/>
            <p14:sldId id="316"/>
            <p14:sldId id="317"/>
            <p14:sldId id="318"/>
            <p14:sldId id="320"/>
            <p14:sldId id="29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 initials="" lastIdx="1" clrIdx="0"/>
  <p:cmAuthor id="1" name="Summer Gerry" initials="SG" lastIdx="15" clrIdx="1"/>
  <p:cmAuthor id="2" name="brianlong99302@gmail.com" initials="b" lastIdx="3" clrIdx="2"/>
  <p:cmAuthor id="3" name="Reyes, Lucia" initials="RL" lastIdx="1" clrIdx="3"/>
  <p:cmAuthor id="4" name="Jessy Ma" initials="JM" lastIdx="4" clrIdx="4"/>
  <p:cmAuthor id="5" name="Microsoft Office User" initials="Office" lastIdx="1" clrIdx="5"/>
  <p:cmAuthor id="6" name="Microsoft Office User" initials="Office [2]" lastIdx="1" clrIdx="6"/>
  <p:cmAuthor id="7" name="Microsoft Office User" initials="Office [3]" lastIdx="1" clrIdx="7"/>
  <p:cmAuthor id="8" name="Microsoft Office User" initials="Office [4]" lastIdx="1" clrIdx="8"/>
  <p:cmAuthor id="9" name="Microsoft Office User" initials="Office [5]" lastIdx="1" clrIdx="9"/>
  <p:cmAuthor id="10" name="Microsoft Office User" initials="Office [6]" lastIdx="1" clrIdx="10"/>
  <p:cmAuthor id="11" name="Microsoft Office User" initials="Office [7]" lastIdx="1" clrIdx="11"/>
  <p:cmAuthor id="12" name="Microsoft Office User" initials="Office [8]" lastIdx="1" clrIdx="12"/>
  <p:cmAuthor id="13" name="Microsoft Office User" initials="Office [9]" lastIdx="1" clrIdx="13"/>
  <p:cmAuthor id="14" name="Microsoft Office User" initials="Office [10]" lastIdx="1" clrIdx="14"/>
  <p:cmAuthor id="15" name="Microsoft Office User" initials="Office [11]" lastIdx="1" clrIdx="15"/>
  <p:cmAuthor id="16" name="Microsoft Office User" initials="Office [12]" lastIdx="1" clrIdx="16"/>
  <p:cmAuthor id="17" name="Microsoft Office User" initials="Office [13]" lastIdx="1" clrIdx="17"/>
  <p:cmAuthor id="18" name="Microsoft Office User" initials="Office [14]" lastIdx="1" clrIdx="18"/>
  <p:cmAuthor id="19" name="Microsoft Office User" initials="Office [15]" lastIdx="1" clrIdx="19"/>
  <p:cmAuthor id="20" name="Microsoft Office User" initials="Office [16]" lastIdx="1" clrIdx="20"/>
  <p:cmAuthor id="21" name="Microsoft Office User" initials="Office [17]" lastIdx="1" clrIdx="21"/>
  <p:cmAuthor id="22" name="Microsoft Office User" initials="Office [18]" lastIdx="1" clrIdx="22"/>
  <p:cmAuthor id="23" name="Microsoft Office User" initials="Office [19]" lastIdx="1" clrIdx="23"/>
  <p:cmAuthor id="24" name="Microsoft Office User" initials="Office [20]" lastIdx="1" clrIdx="24"/>
  <p:cmAuthor id="25" name="Microsoft Office User" initials="Office [21]" lastIdx="1" clrIdx="25"/>
  <p:cmAuthor id="26" name="Microsoft Office User" initials="Office [22]" lastIdx="1" clrIdx="26"/>
  <p:cmAuthor id="27" name="Helen Cho" initials="HC" lastIdx="1" clrIdx="27"/>
  <p:cmAuthor id="28" name="van Dam, Andries" initials="vDA" lastIdx="14" clrIdx="28"/>
  <p:cmAuthor id="29" name="Gallant, Georgia" initials="GG" lastIdx="8" clrIdx="29"/>
  <p:cmAuthor id="30" name="Zoe Beckman" initials="Office" lastIdx="3" clrIdx="30"/>
  <p:cmAuthor id="31" name="Zoe Beckman" initials="Office [2]" lastIdx="1" clrIdx="31"/>
  <p:cmAuthor id="32" name="Zoe Beckman" initials="Office [3]" lastIdx="1" clrIdx="32"/>
  <p:cmAuthor id="33" name="Zoe Beckman" initials="Office [4]" lastIdx="1" clrIdx="33"/>
  <p:cmAuthor id="34" name="Zoe Beckman" initials="Office [5]" lastIdx="1" clrIdx="34"/>
  <p:cmAuthor id="35" name="Zoe Beckman" initials="Office [6]" lastIdx="1" clrIdx="35"/>
  <p:cmAuthor id="36" name="Zoe Beckman" initials="Office [7]" lastIdx="1" clrIdx="36"/>
  <p:cmAuthor id="37" name="Zoe Beckman" initials="Office [8]" lastIdx="1" clrIdx="37"/>
  <p:cmAuthor id="38" name="Zoe Beckman" initials="Office [9]" lastIdx="1" clrIdx="38"/>
  <p:cmAuthor id="39" name="Zoe Beckman" initials="Office [10]" lastIdx="1" clrIdx="39"/>
  <p:cmAuthor id="40" name="Lucia Reyes" initials="LR" lastIdx="15" clrIdx="4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752" autoAdjust="0"/>
    <p:restoredTop sz="94666"/>
  </p:normalViewPr>
  <p:slideViewPr>
    <p:cSldViewPr snapToGrid="0">
      <p:cViewPr varScale="1">
        <p:scale>
          <a:sx n="134" d="100"/>
          <a:sy n="134" d="100"/>
        </p:scale>
        <p:origin x="176" y="488"/>
      </p:cViewPr>
      <p:guideLst/>
    </p:cSldViewPr>
  </p:slideViewPr>
  <p:notesTextViewPr>
    <p:cViewPr>
      <p:scale>
        <a:sx n="1" d="1"/>
        <a:sy n="1" d="1"/>
      </p:scale>
      <p:origin x="0" y="0"/>
    </p:cViewPr>
  </p:notesTextViewPr>
  <p:notesViewPr>
    <p:cSldViewPr snapToGrid="0">
      <p:cViewPr varScale="1">
        <p:scale>
          <a:sx n="98" d="100"/>
          <a:sy n="98" d="100"/>
        </p:scale>
        <p:origin x="2180"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handoutMaster" Target="handoutMasters/handout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viewProps" Target="viewProp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commentAuthors" Target="commentAuthor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28" dt="2019-10-20T22:20:49.511" idx="13">
    <p:pos x="5385" y="1843"/>
    <p:text>draw a side, an arrow and then its replacement</p:text>
    <p:extLst>
      <p:ext uri="{C676402C-5697-4E1C-873F-D02D1690AC5C}">
        <p15:threadingInfo xmlns:p15="http://schemas.microsoft.com/office/powerpoint/2012/main" timeZoneBias="24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A9C1F0-263C-41E4-B186-1CEDB9D35052}"/>
              </a:ext>
            </a:extLst>
          </p:cNvPr>
          <p:cNvSpPr>
            <a:spLocks noGrp="1"/>
          </p:cNvSpPr>
          <p:nvPr>
            <p:ph type="hdr" sz="quarter"/>
          </p:nvPr>
        </p:nvSpPr>
        <p:spPr>
          <a:xfrm>
            <a:off x="0" y="0"/>
            <a:ext cx="2971800" cy="459317"/>
          </a:xfrm>
          <a:prstGeom prst="rect">
            <a:avLst/>
          </a:prstGeom>
        </p:spPr>
        <p:txBody>
          <a:bodyPr vert="horz" lIns="91440" tIns="45720" rIns="91440" bIns="45720" rtlCol="0"/>
          <a:lstStyle>
            <a:lvl1pPr algn="l">
              <a:defRPr sz="1200"/>
            </a:lvl1pPr>
          </a:lstStyle>
          <a:p>
            <a:endParaRPr lang="en-CA"/>
          </a:p>
        </p:txBody>
      </p:sp>
      <p:sp>
        <p:nvSpPr>
          <p:cNvPr id="3" name="Date Placeholder 2">
            <a:extLst>
              <a:ext uri="{FF2B5EF4-FFF2-40B4-BE49-F238E27FC236}">
                <a16:creationId xmlns:a16="http://schemas.microsoft.com/office/drawing/2014/main" id="{66AAB201-416C-4A9A-9C09-4268A5D7CA41}"/>
              </a:ext>
            </a:extLst>
          </p:cNvPr>
          <p:cNvSpPr>
            <a:spLocks noGrp="1"/>
          </p:cNvSpPr>
          <p:nvPr>
            <p:ph type="dt" sz="quarter" idx="1"/>
          </p:nvPr>
        </p:nvSpPr>
        <p:spPr>
          <a:xfrm>
            <a:off x="3885010" y="0"/>
            <a:ext cx="2971800" cy="459317"/>
          </a:xfrm>
          <a:prstGeom prst="rect">
            <a:avLst/>
          </a:prstGeom>
        </p:spPr>
        <p:txBody>
          <a:bodyPr vert="horz" lIns="91440" tIns="45720" rIns="91440" bIns="45720" rtlCol="0"/>
          <a:lstStyle>
            <a:lvl1pPr algn="r">
              <a:defRPr sz="1200"/>
            </a:lvl1pPr>
          </a:lstStyle>
          <a:p>
            <a:fld id="{33397331-DBB5-4FCD-B613-AAF94900F267}" type="datetimeFigureOut">
              <a:rPr lang="en-CA" smtClean="0"/>
              <a:t>2019-10-21</a:t>
            </a:fld>
            <a:endParaRPr lang="en-CA"/>
          </a:p>
        </p:txBody>
      </p:sp>
      <p:sp>
        <p:nvSpPr>
          <p:cNvPr id="4" name="Footer Placeholder 3">
            <a:extLst>
              <a:ext uri="{FF2B5EF4-FFF2-40B4-BE49-F238E27FC236}">
                <a16:creationId xmlns:a16="http://schemas.microsoft.com/office/drawing/2014/main" id="{C10F2882-B71A-4557-BA0E-13DEB2F793FA}"/>
              </a:ext>
            </a:extLst>
          </p:cNvPr>
          <p:cNvSpPr>
            <a:spLocks noGrp="1"/>
          </p:cNvSpPr>
          <p:nvPr>
            <p:ph type="ftr" sz="quarter" idx="2"/>
          </p:nvPr>
        </p:nvSpPr>
        <p:spPr>
          <a:xfrm>
            <a:off x="0" y="8684685"/>
            <a:ext cx="2971800" cy="459316"/>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a:extLst>
              <a:ext uri="{FF2B5EF4-FFF2-40B4-BE49-F238E27FC236}">
                <a16:creationId xmlns:a16="http://schemas.microsoft.com/office/drawing/2014/main" id="{0C3472FC-D55E-424F-BEBA-B9163BAC1087}"/>
              </a:ext>
            </a:extLst>
          </p:cNvPr>
          <p:cNvSpPr>
            <a:spLocks noGrp="1"/>
          </p:cNvSpPr>
          <p:nvPr>
            <p:ph type="sldNum" sz="quarter" idx="3"/>
          </p:nvPr>
        </p:nvSpPr>
        <p:spPr>
          <a:xfrm>
            <a:off x="3885010" y="8684685"/>
            <a:ext cx="2971800" cy="459316"/>
          </a:xfrm>
          <a:prstGeom prst="rect">
            <a:avLst/>
          </a:prstGeom>
        </p:spPr>
        <p:txBody>
          <a:bodyPr vert="horz" lIns="91440" tIns="45720" rIns="91440" bIns="45720" rtlCol="0" anchor="b"/>
          <a:lstStyle>
            <a:lvl1pPr algn="r">
              <a:defRPr sz="1200"/>
            </a:lvl1pPr>
          </a:lstStyle>
          <a:p>
            <a:fld id="{16FFDBD2-A430-4A58-8E03-FC1138A51ED6}" type="slidenum">
              <a:rPr lang="en-CA" smtClean="0"/>
              <a:t>‹#›</a:t>
            </a:fld>
            <a:endParaRPr lang="en-CA"/>
          </a:p>
        </p:txBody>
      </p:sp>
    </p:spTree>
    <p:extLst>
      <p:ext uri="{BB962C8B-B14F-4D97-AF65-F5344CB8AC3E}">
        <p14:creationId xmlns:p14="http://schemas.microsoft.com/office/powerpoint/2010/main" val="2504621299"/>
      </p:ext>
    </p:extLst>
  </p:cSld>
  <p:clrMap bg1="lt1" tx1="dk1" bg2="lt2" tx2="dk2" accent1="accent1" accent2="accent2" accent3="accent3" accent4="accent4" accent5="accent5" accent6="accent6" hlink="hlink" folHlink="folHlink"/>
</p:handoutMaster>
</file>

<file path=ppt/media/image1.tiff>
</file>

<file path=ppt/media/image10.png>
</file>

<file path=ppt/media/image11.jpg>
</file>

<file path=ppt/media/image12.png>
</file>

<file path=ppt/media/image13.tiff>
</file>

<file path=ppt/media/image14.tiff>
</file>

<file path=ppt/media/image15.tiff>
</file>

<file path=ppt/media/image16.png>
</file>

<file path=ppt/media/image17.gif>
</file>

<file path=ppt/media/image18.png>
</file>

<file path=ppt/media/image19.png>
</file>

<file path=ppt/media/image2.jpeg>
</file>

<file path=ppt/media/image20.gif>
</file>

<file path=ppt/media/image21.tiff>
</file>

<file path=ppt/media/image22.png>
</file>

<file path=ppt/media/image23.jpg>
</file>

<file path=ppt/media/image24.jpg>
</file>

<file path=ppt/media/image25.png>
</file>

<file path=ppt/media/image26.png>
</file>

<file path=ppt/media/image27.gif>
</file>

<file path=ppt/media/image28.png>
</file>

<file path=ppt/media/image29.png>
</file>

<file path=ppt/media/image3.tiff>
</file>

<file path=ppt/media/image30.png>
</file>

<file path=ppt/media/image31.png>
</file>

<file path=ppt/media/image4.png>
</file>

<file path=ppt/media/image5.png>
</file>

<file path=ppt/media/image6.png>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lstStyle>
            <a:lvl1pPr marL="0" marR="0" lvl="0" indent="0" algn="l" rtl="0">
              <a:spcBef>
                <a:spcPts val="0"/>
              </a:spcBef>
              <a:buNone/>
              <a:defRPr sz="1800" b="0" i="0" u="none" strike="noStrike" cap="none"/>
            </a:lvl1pPr>
            <a:lvl2pPr marL="457200" marR="0" lvl="1" indent="0" algn="l" rtl="0">
              <a:spcBef>
                <a:spcPts val="0"/>
              </a:spcBef>
              <a:buNone/>
              <a:defRPr sz="1800" b="0" i="0" u="none" strike="noStrike" cap="none"/>
            </a:lvl2pPr>
            <a:lvl3pPr marL="914400" marR="0" lvl="2" indent="0" algn="l" rtl="0">
              <a:spcBef>
                <a:spcPts val="0"/>
              </a:spcBef>
              <a:buNone/>
              <a:defRPr sz="1800" b="0" i="0" u="none" strike="noStrike" cap="none"/>
            </a:lvl3pPr>
            <a:lvl4pPr marL="1371600" marR="0" lvl="3" indent="0" algn="l" rtl="0">
              <a:spcBef>
                <a:spcPts val="0"/>
              </a:spcBef>
              <a:buNone/>
              <a:defRPr sz="1800" b="0" i="0" u="none" strike="noStrike" cap="none"/>
            </a:lvl4pPr>
            <a:lvl5pPr marL="1828800" marR="0" lvl="4" indent="0" algn="l" rtl="0">
              <a:spcBef>
                <a:spcPts val="0"/>
              </a:spcBef>
              <a:buNone/>
              <a:defRPr sz="1800" b="0" i="0" u="none" strike="noStrike" cap="none"/>
            </a:lvl5pPr>
            <a:lvl6pPr marL="2286000" marR="0" lvl="5" indent="0" algn="l" rtl="0">
              <a:spcBef>
                <a:spcPts val="0"/>
              </a:spcBef>
              <a:buNone/>
              <a:defRPr sz="1800" b="0" i="0" u="none" strike="noStrike" cap="none"/>
            </a:lvl6pPr>
            <a:lvl7pPr marL="2743200" marR="0" lvl="6" indent="0" algn="l" rtl="0">
              <a:spcBef>
                <a:spcPts val="0"/>
              </a:spcBef>
              <a:buNone/>
              <a:defRPr sz="1800" b="0" i="0" u="none" strike="noStrike" cap="none"/>
            </a:lvl7pPr>
            <a:lvl8pPr marL="3200400" marR="0" lvl="7" indent="0" algn="l" rtl="0">
              <a:spcBef>
                <a:spcPts val="0"/>
              </a:spcBef>
              <a:buNone/>
              <a:defRPr sz="1800" b="0" i="0" u="none" strike="noStrike" cap="none"/>
            </a:lvl8pPr>
            <a:lvl9pPr marL="3657600" marR="0" lvl="8" indent="0" algn="l" rtl="0">
              <a:spcBef>
                <a:spcPts val="0"/>
              </a:spcBef>
              <a:buNone/>
              <a:defRPr sz="1800" b="0" i="0" u="none" strike="noStrike" cap="none"/>
            </a:lvl9pPr>
          </a:lstStyle>
          <a:p>
            <a:endParaRPr/>
          </a:p>
        </p:txBody>
      </p:sp>
    </p:spTree>
    <p:extLst>
      <p:ext uri="{BB962C8B-B14F-4D97-AF65-F5344CB8AC3E}">
        <p14:creationId xmlns:p14="http://schemas.microsoft.com/office/powerpoint/2010/main" val="1200197662"/>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159" name="Shape 1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2089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Shape 243"/>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244" name="Shape 2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08128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51" name="Shape 251"/>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7741274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51" name="Shape 251"/>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35241343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Shape 283"/>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036984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Shape 296"/>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297" name="Shape 2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41820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303" name="Shape 3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13691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Shape 308"/>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309" name="Shape 3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23773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Shape 3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17" name="Shape 317"/>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3362635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Shape 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24" name="Shape 324"/>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981263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Shape 3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31" name="Shape 331"/>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310466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66" name="Shape 166"/>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Font typeface="Arial"/>
              <a:buNone/>
            </a:pPr>
            <a:endParaRPr lang="en-US" sz="1100" b="0" i="0" u="none" strike="noStrike" cap="none" dirty="0"/>
          </a:p>
        </p:txBody>
      </p:sp>
    </p:spTree>
    <p:extLst>
      <p:ext uri="{BB962C8B-B14F-4D97-AF65-F5344CB8AC3E}">
        <p14:creationId xmlns:p14="http://schemas.microsoft.com/office/powerpoint/2010/main" val="17052726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Shape 3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44" name="Shape 344"/>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4136607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Shape 3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50" name="Shape 350"/>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9922481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lgn="ctr">
              <a:spcBef>
                <a:spcPts val="0"/>
              </a:spcBef>
              <a:buNone/>
            </a:pPr>
            <a:endParaRPr dirty="0"/>
          </a:p>
        </p:txBody>
      </p:sp>
      <p:sp>
        <p:nvSpPr>
          <p:cNvPr id="337" name="Shape 3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042389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57" name="Shape 257"/>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5663216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Shape 2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64" name="Shape 264"/>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3138467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70" name="Shape 270"/>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3962923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276" name="Shape 2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15308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Shape 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24" name="Shape 324"/>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20923729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Shape 492"/>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493" name="Shape 4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36233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Shape 3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72" name="Shape 372"/>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043787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76" name="Shape 176"/>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2002218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Shape 3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78" name="Shape 378"/>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Font typeface="Arial"/>
              <a:buNone/>
            </a:pPr>
            <a:endParaRPr lang="en-US" sz="1100" b="0" i="0" u="none" strike="noStrike" cap="none" dirty="0"/>
          </a:p>
        </p:txBody>
      </p:sp>
    </p:spTree>
    <p:extLst>
      <p:ext uri="{BB962C8B-B14F-4D97-AF65-F5344CB8AC3E}">
        <p14:creationId xmlns:p14="http://schemas.microsoft.com/office/powerpoint/2010/main" val="1477599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Shape 5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580" name="Shape 580"/>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4541544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Shape 3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85" name="Shape 385"/>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Font typeface="Arial"/>
              <a:buNone/>
            </a:pPr>
            <a:endParaRPr lang="en-US" sz="1100" b="0" i="0" u="none" strike="noStrike" cap="none" dirty="0"/>
          </a:p>
        </p:txBody>
      </p:sp>
    </p:spTree>
    <p:extLst>
      <p:ext uri="{BB962C8B-B14F-4D97-AF65-F5344CB8AC3E}">
        <p14:creationId xmlns:p14="http://schemas.microsoft.com/office/powerpoint/2010/main" val="100559866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Shape 4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39" name="Shape 439"/>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3303276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Shape 5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509" name="Shape 509"/>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7367590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Shape 5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516" name="Shape 516"/>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5287028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Shape 5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516" name="Shape 516"/>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5796031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Shape 492"/>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493" name="Shape 4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23164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Shape 5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525" name="Shape 525"/>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5757003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Shape 5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532" name="Shape 532"/>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1579844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82" name="Shape 182"/>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Font typeface="Arial"/>
              <a:buNone/>
            </a:pPr>
            <a:endParaRPr lang="en-US" sz="1100" b="0" i="0" u="none" strike="noStrike" cap="none" dirty="0"/>
          </a:p>
        </p:txBody>
      </p:sp>
    </p:spTree>
    <p:extLst>
      <p:ext uri="{BB962C8B-B14F-4D97-AF65-F5344CB8AC3E}">
        <p14:creationId xmlns:p14="http://schemas.microsoft.com/office/powerpoint/2010/main" val="225816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Shape 5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539" name="Shape 539"/>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5207272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546" name="Shape 546"/>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9934735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Shape 5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569" name="Shape 569"/>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0864412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Shape 585"/>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586" name="Shape 5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51801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88" name="Shape 188"/>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5725688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94" name="Shape 194"/>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1083183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00" name="Shape 200"/>
          <p:cNvSpPr txBox="1">
            <a:spLocks noGrp="1"/>
          </p:cNvSpPr>
          <p:nvPr>
            <p:ph type="body" idx="1"/>
          </p:nvPr>
        </p:nvSpPr>
        <p:spPr>
          <a:xfrm>
            <a:off x="685800" y="4343401"/>
            <a:ext cx="5486400" cy="4114799"/>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endParaRPr sz="1800" b="0" i="0" u="none" strike="noStrike" cap="none"/>
          </a:p>
        </p:txBody>
      </p:sp>
    </p:spTree>
    <p:extLst>
      <p:ext uri="{BB962C8B-B14F-4D97-AF65-F5344CB8AC3E}">
        <p14:creationId xmlns:p14="http://schemas.microsoft.com/office/powerpoint/2010/main" val="8381919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207" name="Shape 2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67285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Shape 236"/>
          <p:cNvSpPr txBox="1">
            <a:spLocks noGrp="1"/>
          </p:cNvSpPr>
          <p:nvPr>
            <p:ph type="body" idx="1"/>
          </p:nvPr>
        </p:nvSpPr>
        <p:spPr>
          <a:xfrm>
            <a:off x="685800" y="4343401"/>
            <a:ext cx="5486400" cy="4114799"/>
          </a:xfrm>
          <a:prstGeom prst="rect">
            <a:avLst/>
          </a:prstGeom>
        </p:spPr>
        <p:txBody>
          <a:bodyPr lIns="91425" tIns="91425" rIns="91425" bIns="91425" anchor="t" anchorCtr="0">
            <a:noAutofit/>
          </a:bodyPr>
          <a:lstStyle/>
          <a:p>
            <a:pPr lvl="0">
              <a:spcBef>
                <a:spcPts val="0"/>
              </a:spcBef>
              <a:buNone/>
            </a:pPr>
            <a:endParaRPr/>
          </a:p>
        </p:txBody>
      </p:sp>
      <p:sp>
        <p:nvSpPr>
          <p:cNvPr id="237" name="Shape 2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4992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0"/>
        <p:cNvGrpSpPr/>
        <p:nvPr/>
      </p:nvGrpSpPr>
      <p:grpSpPr>
        <a:xfrm>
          <a:off x="0" y="0"/>
          <a:ext cx="0" cy="0"/>
          <a:chOff x="0" y="0"/>
          <a:chExt cx="0" cy="0"/>
        </a:xfrm>
      </p:grpSpPr>
      <p:sp>
        <p:nvSpPr>
          <p:cNvPr id="11" name="Shape 11"/>
          <p:cNvSpPr txBox="1">
            <a:spLocks noGrp="1"/>
          </p:cNvSpPr>
          <p:nvPr>
            <p:ph type="ctrTitle"/>
          </p:nvPr>
        </p:nvSpPr>
        <p:spPr>
          <a:xfrm>
            <a:off x="685800" y="1583341"/>
            <a:ext cx="7772400" cy="1159856"/>
          </a:xfrm>
          <a:prstGeom prst="rect">
            <a:avLst/>
          </a:prstGeom>
          <a:noFill/>
          <a:ln>
            <a:noFill/>
          </a:ln>
        </p:spPr>
        <p:txBody>
          <a:bodyPr lIns="91425" tIns="91425" rIns="91425" bIns="91425" anchor="b" anchorCtr="0"/>
          <a:lstStyle>
            <a:lvl1pPr marL="0" marR="0" lvl="0" indent="0" algn="ctr" rtl="0">
              <a:spcBef>
                <a:spcPts val="0"/>
              </a:spcBef>
              <a:spcAft>
                <a:spcPts val="0"/>
              </a:spcAft>
              <a:buNone/>
              <a:defRPr sz="4800" b="0" i="0" u="none" strike="noStrike" cap="none">
                <a:solidFill>
                  <a:srgbClr val="000000"/>
                </a:solidFill>
                <a:latin typeface="Arial"/>
                <a:ea typeface="Arial"/>
                <a:cs typeface="Arial"/>
                <a:sym typeface="Arial"/>
              </a:defRPr>
            </a:lvl1pPr>
            <a:lvl2pPr marL="0" marR="0" lvl="1" indent="0" algn="ctr" rtl="0">
              <a:spcBef>
                <a:spcPts val="0"/>
              </a:spcBef>
              <a:spcAft>
                <a:spcPts val="0"/>
              </a:spcAft>
              <a:buNone/>
              <a:defRPr sz="4800" b="0" i="0" u="none" strike="noStrike" cap="none">
                <a:solidFill>
                  <a:srgbClr val="000000"/>
                </a:solidFill>
                <a:latin typeface="Arial"/>
                <a:ea typeface="Arial"/>
                <a:cs typeface="Arial"/>
                <a:sym typeface="Arial"/>
              </a:defRPr>
            </a:lvl2pPr>
            <a:lvl3pPr marL="0" marR="0" lvl="2" indent="0" algn="ctr" rtl="0">
              <a:spcBef>
                <a:spcPts val="0"/>
              </a:spcBef>
              <a:spcAft>
                <a:spcPts val="0"/>
              </a:spcAft>
              <a:buNone/>
              <a:defRPr sz="4800" b="0" i="0" u="none" strike="noStrike" cap="none">
                <a:solidFill>
                  <a:srgbClr val="000000"/>
                </a:solidFill>
                <a:latin typeface="Arial"/>
                <a:ea typeface="Arial"/>
                <a:cs typeface="Arial"/>
                <a:sym typeface="Arial"/>
              </a:defRPr>
            </a:lvl3pPr>
            <a:lvl4pPr marL="0" marR="0" lvl="3" indent="0" algn="ctr" rtl="0">
              <a:spcBef>
                <a:spcPts val="0"/>
              </a:spcBef>
              <a:spcAft>
                <a:spcPts val="0"/>
              </a:spcAft>
              <a:buNone/>
              <a:defRPr sz="4800" b="0" i="0" u="none" strike="noStrike" cap="none">
                <a:solidFill>
                  <a:srgbClr val="000000"/>
                </a:solidFill>
                <a:latin typeface="Arial"/>
                <a:ea typeface="Arial"/>
                <a:cs typeface="Arial"/>
                <a:sym typeface="Arial"/>
              </a:defRPr>
            </a:lvl4pPr>
            <a:lvl5pPr marL="0" marR="0" lvl="4" indent="0" algn="ctr" rtl="0">
              <a:spcBef>
                <a:spcPts val="0"/>
              </a:spcBef>
              <a:spcAft>
                <a:spcPts val="0"/>
              </a:spcAft>
              <a:buNone/>
              <a:defRPr sz="4800" b="0" i="0" u="none" strike="noStrike" cap="none">
                <a:solidFill>
                  <a:srgbClr val="000000"/>
                </a:solidFill>
                <a:latin typeface="Arial"/>
                <a:ea typeface="Arial"/>
                <a:cs typeface="Arial"/>
                <a:sym typeface="Arial"/>
              </a:defRPr>
            </a:lvl5pPr>
            <a:lvl6pPr marL="457200" marR="0" lvl="5" indent="0" algn="ctr" rtl="0">
              <a:spcBef>
                <a:spcPts val="0"/>
              </a:spcBef>
              <a:spcAft>
                <a:spcPts val="0"/>
              </a:spcAft>
              <a:buNone/>
              <a:defRPr sz="4800" b="0" i="0" u="none" strike="noStrike" cap="none">
                <a:solidFill>
                  <a:srgbClr val="000000"/>
                </a:solidFill>
                <a:latin typeface="Arial"/>
                <a:ea typeface="Arial"/>
                <a:cs typeface="Arial"/>
                <a:sym typeface="Arial"/>
              </a:defRPr>
            </a:lvl6pPr>
            <a:lvl7pPr marL="914400" marR="0" lvl="6" indent="0" algn="ctr" rtl="0">
              <a:spcBef>
                <a:spcPts val="0"/>
              </a:spcBef>
              <a:spcAft>
                <a:spcPts val="0"/>
              </a:spcAft>
              <a:buNone/>
              <a:defRPr sz="4800" b="0" i="0" u="none" strike="noStrike" cap="none">
                <a:solidFill>
                  <a:srgbClr val="000000"/>
                </a:solidFill>
                <a:latin typeface="Arial"/>
                <a:ea typeface="Arial"/>
                <a:cs typeface="Arial"/>
                <a:sym typeface="Arial"/>
              </a:defRPr>
            </a:lvl7pPr>
            <a:lvl8pPr marL="1371600" marR="0" lvl="7" indent="0" algn="ctr" rtl="0">
              <a:spcBef>
                <a:spcPts val="0"/>
              </a:spcBef>
              <a:spcAft>
                <a:spcPts val="0"/>
              </a:spcAft>
              <a:buNone/>
              <a:defRPr sz="4800" b="0" i="0" u="none" strike="noStrike" cap="none">
                <a:solidFill>
                  <a:srgbClr val="000000"/>
                </a:solidFill>
                <a:latin typeface="Arial"/>
                <a:ea typeface="Arial"/>
                <a:cs typeface="Arial"/>
                <a:sym typeface="Arial"/>
              </a:defRPr>
            </a:lvl8pPr>
            <a:lvl9pPr marL="1828800" marR="0" lvl="8" indent="0" algn="ctr" rtl="0">
              <a:spcBef>
                <a:spcPts val="0"/>
              </a:spcBef>
              <a:spcAft>
                <a:spcPts val="0"/>
              </a:spcAft>
              <a:buNone/>
              <a:defRPr sz="4800" b="0" i="0" u="none" strike="noStrike" cap="none">
                <a:solidFill>
                  <a:srgbClr val="000000"/>
                </a:solidFill>
                <a:latin typeface="Arial"/>
                <a:ea typeface="Arial"/>
                <a:cs typeface="Arial"/>
                <a:sym typeface="Arial"/>
              </a:defRPr>
            </a:lvl9pPr>
          </a:lstStyle>
          <a:p>
            <a:endParaRPr/>
          </a:p>
        </p:txBody>
      </p:sp>
      <p:sp>
        <p:nvSpPr>
          <p:cNvPr id="12" name="Shape 12"/>
          <p:cNvSpPr txBox="1">
            <a:spLocks noGrp="1"/>
          </p:cNvSpPr>
          <p:nvPr>
            <p:ph type="subTitle" idx="1"/>
          </p:nvPr>
        </p:nvSpPr>
        <p:spPr>
          <a:xfrm>
            <a:off x="685800" y="2840052"/>
            <a:ext cx="7772400" cy="784737"/>
          </a:xfrm>
          <a:prstGeom prst="rect">
            <a:avLst/>
          </a:prstGeom>
          <a:noFill/>
          <a:ln>
            <a:noFill/>
          </a:ln>
        </p:spPr>
        <p:txBody>
          <a:bodyPr lIns="91425" tIns="91425" rIns="91425" bIns="91425" anchor="t" anchorCtr="0"/>
          <a:lstStyle>
            <a:lvl1pPr marL="342900" marR="0" lvl="0" indent="-342900" algn="ctr" rtl="0">
              <a:spcBef>
                <a:spcPts val="0"/>
              </a:spcBef>
              <a:spcAft>
                <a:spcPts val="0"/>
              </a:spcAft>
              <a:buClr>
                <a:schemeClr val="dk2"/>
              </a:buClr>
              <a:buFont typeface="Arial"/>
              <a:buNone/>
              <a:defRPr sz="1400" b="0" i="0" u="none" strike="noStrike" cap="none">
                <a:solidFill>
                  <a:schemeClr val="dk2"/>
                </a:solidFill>
                <a:latin typeface="Arial"/>
                <a:ea typeface="Arial"/>
                <a:cs typeface="Arial"/>
                <a:sym typeface="Arial"/>
              </a:defRPr>
            </a:lvl1pPr>
            <a:lvl2pPr marL="742950" marR="0" lvl="1" indent="-285750" algn="ctr" rtl="0">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2pPr>
            <a:lvl3pPr marL="1143000" marR="0" lvl="2" indent="-228600" algn="ctr" rtl="0">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3pPr>
            <a:lvl4pPr marL="1600200" marR="0" lvl="3" indent="-228600" algn="ctr" rtl="0">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4pPr>
            <a:lvl5pPr marL="2057400" marR="0" lvl="4" indent="-228600" algn="ctr" rtl="0">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5pPr>
            <a:lvl6pPr marL="2286000" marR="0" lvl="5" indent="0" algn="ctr" rtl="0">
              <a:lnSpc>
                <a:spcPct val="100000"/>
              </a:lnSpc>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6pPr>
            <a:lvl7pPr marL="2743200" marR="0" lvl="6" indent="0" algn="ctr" rtl="0">
              <a:lnSpc>
                <a:spcPct val="100000"/>
              </a:lnSpc>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7pPr>
            <a:lvl8pPr marL="3200400" marR="0" lvl="7" indent="0" algn="ctr" rtl="0">
              <a:lnSpc>
                <a:spcPct val="100000"/>
              </a:lnSpc>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8pPr>
            <a:lvl9pPr marL="3657600" marR="0" lvl="8" indent="0" algn="ctr" rtl="0">
              <a:lnSpc>
                <a:spcPct val="100000"/>
              </a:lnSpc>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4_Title and Two Columns">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40" name="Shape 40"/>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41" name="Shape 41"/>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7_Title and Body">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44" name="Shape 44"/>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5_Title and Two Columns">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47" name="Shape 47"/>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48" name="Shape 48"/>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8_Title and Body">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51" name="Shape 51"/>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9_Title and Body">
    <p:spTree>
      <p:nvGrpSpPr>
        <p:cNvPr id="1" name="Shape 56"/>
        <p:cNvGrpSpPr/>
        <p:nvPr/>
      </p:nvGrpSpPr>
      <p:grpSpPr>
        <a:xfrm>
          <a:off x="0" y="0"/>
          <a:ext cx="0" cy="0"/>
          <a:chOff x="0" y="0"/>
          <a:chExt cx="0" cy="0"/>
        </a:xfrm>
      </p:grpSpPr>
      <p:sp>
        <p:nvSpPr>
          <p:cNvPr id="57" name="Shape 57"/>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58" name="Shape 58"/>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10_Title and Body">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61" name="Shape 61"/>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7_Title and Two Columns">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64" name="Shape 64"/>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65" name="Shape 65"/>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8_Title and Two Columns">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68" name="Shape 68"/>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69" name="Shape 69"/>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9_Title and Two Columns">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72" name="Shape 72"/>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73" name="Shape 73"/>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11_Title and Bod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76" name="Shape 76"/>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2_Title and Body">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5" name="Shape 15"/>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13_Title and Body">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79" name="Shape 79"/>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12_Title and Body">
    <p:spTree>
      <p:nvGrpSpPr>
        <p:cNvPr id="1" name="Shape 80"/>
        <p:cNvGrpSpPr/>
        <p:nvPr/>
      </p:nvGrpSpPr>
      <p:grpSpPr>
        <a:xfrm>
          <a:off x="0" y="0"/>
          <a:ext cx="0" cy="0"/>
          <a:chOff x="0" y="0"/>
          <a:chExt cx="0" cy="0"/>
        </a:xfrm>
      </p:grpSpPr>
      <p:sp>
        <p:nvSpPr>
          <p:cNvPr id="81" name="Shape 81"/>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82" name="Shape 82"/>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4_Title and Body">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85" name="Shape 85"/>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0_Title and Two Columns">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88" name="Shape 88"/>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89" name="Shape 89"/>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2_Title and Two Columns">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96" name="Shape 96"/>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97" name="Shape 97"/>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and Body">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31" name="Shape 131"/>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Title and Body">
    <p:spTree>
      <p:nvGrpSpPr>
        <p:cNvPr id="1" name="Shape 132"/>
        <p:cNvGrpSpPr/>
        <p:nvPr/>
      </p:nvGrpSpPr>
      <p:grpSpPr>
        <a:xfrm>
          <a:off x="0" y="0"/>
          <a:ext cx="0" cy="0"/>
          <a:chOff x="0" y="0"/>
          <a:chExt cx="0" cy="0"/>
        </a:xfrm>
      </p:grpSpPr>
      <p:sp>
        <p:nvSpPr>
          <p:cNvPr id="133" name="Shape 133"/>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34" name="Shape 134"/>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35"/>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Caption">
    <p:spTree>
      <p:nvGrpSpPr>
        <p:cNvPr id="1" name="Shape 136"/>
        <p:cNvGrpSpPr/>
        <p:nvPr/>
      </p:nvGrpSpPr>
      <p:grpSpPr>
        <a:xfrm>
          <a:off x="0" y="0"/>
          <a:ext cx="0" cy="0"/>
          <a:chOff x="0" y="0"/>
          <a:chExt cx="0" cy="0"/>
        </a:xfrm>
      </p:grpSpPr>
      <p:sp>
        <p:nvSpPr>
          <p:cNvPr id="137" name="Shape 137"/>
          <p:cNvSpPr txBox="1">
            <a:spLocks noGrp="1"/>
          </p:cNvSpPr>
          <p:nvPr>
            <p:ph type="body" idx="1"/>
          </p:nvPr>
        </p:nvSpPr>
        <p:spPr>
          <a:xfrm>
            <a:off x="457200" y="4406308"/>
            <a:ext cx="8229600" cy="519520"/>
          </a:xfrm>
          <a:prstGeom prst="rect">
            <a:avLst/>
          </a:prstGeom>
          <a:noFill/>
          <a:ln>
            <a:noFill/>
          </a:ln>
        </p:spPr>
        <p:txBody>
          <a:bodyPr lIns="91425" tIns="91425" rIns="91425" bIns="91425" anchor="t" anchorCtr="0"/>
          <a:lstStyle>
            <a:lvl1pPr marL="342900" marR="0" lvl="0" indent="-342900" algn="ctr" rtl="0">
              <a:spcBef>
                <a:spcPts val="360"/>
              </a:spcBef>
              <a:spcAft>
                <a:spcPts val="0"/>
              </a:spcAft>
              <a:buClr>
                <a:srgbClr val="000000"/>
              </a:buClr>
              <a:buFont typeface="Arial"/>
              <a:buNone/>
              <a:defRPr sz="18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11_Title and Two Columns">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92" name="Shape 92"/>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93" name="Shape 93"/>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682514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3_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8" name="Shape 18"/>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14_Title and Two Columns">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04" name="Shape 104"/>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105" name="Shape 105"/>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14401442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15_Title and Two Columns">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08" name="Shape 108"/>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109" name="Shape 109"/>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189640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15_Title and Body">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12" name="Shape 112"/>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41370773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17_Title and Two Columns">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15" name="Shape 115"/>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116" name="Shape 116"/>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38222162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18_Title and Two Columns">
    <p:spTree>
      <p:nvGrpSpPr>
        <p:cNvPr id="1" name="Shape 117"/>
        <p:cNvGrpSpPr/>
        <p:nvPr/>
      </p:nvGrpSpPr>
      <p:grpSpPr>
        <a:xfrm>
          <a:off x="0" y="0"/>
          <a:ext cx="0" cy="0"/>
          <a:chOff x="0" y="0"/>
          <a:chExt cx="0" cy="0"/>
        </a:xfrm>
      </p:grpSpPr>
      <p:sp>
        <p:nvSpPr>
          <p:cNvPr id="118" name="Shape 118"/>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19" name="Shape 119"/>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120" name="Shape 120"/>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74864877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1_Title and Two Columns">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23" name="Shape 123"/>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124" name="Shape 124"/>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66002461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Title and Two Columns">
    <p:spTree>
      <p:nvGrpSpPr>
        <p:cNvPr id="1" name="Shape 125"/>
        <p:cNvGrpSpPr/>
        <p:nvPr/>
      </p:nvGrpSpPr>
      <p:grpSpPr>
        <a:xfrm>
          <a:off x="0" y="0"/>
          <a:ext cx="0" cy="0"/>
          <a:chOff x="0" y="0"/>
          <a:chExt cx="0" cy="0"/>
        </a:xfrm>
      </p:grpSpPr>
      <p:sp>
        <p:nvSpPr>
          <p:cNvPr id="126" name="Shape 126"/>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27" name="Shape 127"/>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128" name="Shape 128"/>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62434732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3CD205-ECC3-FB4E-A4B8-21A910C8FC70}" type="datetimeFigureOut">
              <a:rPr lang="en-US" smtClean="0"/>
              <a:t>10/21/19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7DF692-4E10-C942-B9B1-FBD02EAC812E}" type="slidenum">
              <a:rPr lang="en-US" smtClean="0"/>
              <a:t>‹#›</a:t>
            </a:fld>
            <a:endParaRPr lang="en-US"/>
          </a:p>
        </p:txBody>
      </p:sp>
    </p:spTree>
    <p:extLst>
      <p:ext uri="{BB962C8B-B14F-4D97-AF65-F5344CB8AC3E}">
        <p14:creationId xmlns:p14="http://schemas.microsoft.com/office/powerpoint/2010/main" val="269617561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44" name="Shape 144"/>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4_Title and Body">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21" name="Shape 21"/>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Caption">
    <p:spTree>
      <p:nvGrpSpPr>
        <p:cNvPr id="1" name="Shape 146"/>
        <p:cNvGrpSpPr/>
        <p:nvPr/>
      </p:nvGrpSpPr>
      <p:grpSpPr>
        <a:xfrm>
          <a:off x="0" y="0"/>
          <a:ext cx="0" cy="0"/>
          <a:chOff x="0" y="0"/>
          <a:chExt cx="0" cy="0"/>
        </a:xfrm>
      </p:grpSpPr>
      <p:sp>
        <p:nvSpPr>
          <p:cNvPr id="147" name="Shape 147"/>
          <p:cNvSpPr txBox="1">
            <a:spLocks noGrp="1"/>
          </p:cNvSpPr>
          <p:nvPr>
            <p:ph type="body" idx="1"/>
          </p:nvPr>
        </p:nvSpPr>
        <p:spPr>
          <a:xfrm>
            <a:off x="457200" y="4406308"/>
            <a:ext cx="8229600" cy="519520"/>
          </a:xfrm>
          <a:prstGeom prst="rect">
            <a:avLst/>
          </a:prstGeom>
          <a:noFill/>
          <a:ln>
            <a:noFill/>
          </a:ln>
        </p:spPr>
        <p:txBody>
          <a:bodyPr lIns="91425" tIns="91425" rIns="91425" bIns="91425" anchor="t" anchorCtr="0"/>
          <a:lstStyle>
            <a:lvl1pPr marL="342900" marR="0" lvl="0" indent="-342900" algn="ctr" rtl="0">
              <a:spcBef>
                <a:spcPts val="360"/>
              </a:spcBef>
              <a:spcAft>
                <a:spcPts val="0"/>
              </a:spcAft>
              <a:buClr>
                <a:srgbClr val="000000"/>
              </a:buClr>
              <a:buFont typeface="Arial"/>
              <a:buNone/>
              <a:defRPr sz="18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50"/>
        <p:cNvGrpSpPr/>
        <p:nvPr/>
      </p:nvGrpSpPr>
      <p:grpSpPr>
        <a:xfrm>
          <a:off x="0" y="0"/>
          <a:ext cx="0" cy="0"/>
          <a:chOff x="0" y="0"/>
          <a:chExt cx="0" cy="0"/>
        </a:xfrm>
      </p:grpSpPr>
      <p:sp>
        <p:nvSpPr>
          <p:cNvPr id="151" name="Shape 151"/>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52" name="Shape 152"/>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153" name="Shape 153"/>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685800" y="1583341"/>
            <a:ext cx="7772400" cy="1159856"/>
          </a:xfrm>
          <a:prstGeom prst="rect">
            <a:avLst/>
          </a:prstGeom>
          <a:noFill/>
          <a:ln>
            <a:noFill/>
          </a:ln>
        </p:spPr>
        <p:txBody>
          <a:bodyPr lIns="91425" tIns="91425" rIns="91425" bIns="91425" anchor="b" anchorCtr="0"/>
          <a:lstStyle>
            <a:lvl1pPr marL="0" marR="0" lvl="0" indent="0" algn="ctr" rtl="0">
              <a:spcBef>
                <a:spcPts val="0"/>
              </a:spcBef>
              <a:spcAft>
                <a:spcPts val="0"/>
              </a:spcAft>
              <a:buNone/>
              <a:defRPr sz="4800" b="0" i="0" u="none" strike="noStrike" cap="none">
                <a:solidFill>
                  <a:srgbClr val="000000"/>
                </a:solidFill>
                <a:latin typeface="Arial"/>
                <a:ea typeface="Arial"/>
                <a:cs typeface="Arial"/>
                <a:sym typeface="Arial"/>
              </a:defRPr>
            </a:lvl1pPr>
            <a:lvl2pPr marL="0" marR="0" lvl="1" indent="0" algn="ctr" rtl="0">
              <a:spcBef>
                <a:spcPts val="0"/>
              </a:spcBef>
              <a:spcAft>
                <a:spcPts val="0"/>
              </a:spcAft>
              <a:buNone/>
              <a:defRPr sz="4800" b="0" i="0" u="none" strike="noStrike" cap="none">
                <a:solidFill>
                  <a:srgbClr val="000000"/>
                </a:solidFill>
                <a:latin typeface="Arial"/>
                <a:ea typeface="Arial"/>
                <a:cs typeface="Arial"/>
                <a:sym typeface="Arial"/>
              </a:defRPr>
            </a:lvl2pPr>
            <a:lvl3pPr marL="0" marR="0" lvl="2" indent="0" algn="ctr" rtl="0">
              <a:spcBef>
                <a:spcPts val="0"/>
              </a:spcBef>
              <a:spcAft>
                <a:spcPts val="0"/>
              </a:spcAft>
              <a:buNone/>
              <a:defRPr sz="4800" b="0" i="0" u="none" strike="noStrike" cap="none">
                <a:solidFill>
                  <a:srgbClr val="000000"/>
                </a:solidFill>
                <a:latin typeface="Arial"/>
                <a:ea typeface="Arial"/>
                <a:cs typeface="Arial"/>
                <a:sym typeface="Arial"/>
              </a:defRPr>
            </a:lvl3pPr>
            <a:lvl4pPr marL="0" marR="0" lvl="3" indent="0" algn="ctr" rtl="0">
              <a:spcBef>
                <a:spcPts val="0"/>
              </a:spcBef>
              <a:spcAft>
                <a:spcPts val="0"/>
              </a:spcAft>
              <a:buNone/>
              <a:defRPr sz="4800" b="0" i="0" u="none" strike="noStrike" cap="none">
                <a:solidFill>
                  <a:srgbClr val="000000"/>
                </a:solidFill>
                <a:latin typeface="Arial"/>
                <a:ea typeface="Arial"/>
                <a:cs typeface="Arial"/>
                <a:sym typeface="Arial"/>
              </a:defRPr>
            </a:lvl4pPr>
            <a:lvl5pPr marL="0" marR="0" lvl="4" indent="0" algn="ctr" rtl="0">
              <a:spcBef>
                <a:spcPts val="0"/>
              </a:spcBef>
              <a:spcAft>
                <a:spcPts val="0"/>
              </a:spcAft>
              <a:buNone/>
              <a:defRPr sz="4800" b="0" i="0" u="none" strike="noStrike" cap="none">
                <a:solidFill>
                  <a:srgbClr val="000000"/>
                </a:solidFill>
                <a:latin typeface="Arial"/>
                <a:ea typeface="Arial"/>
                <a:cs typeface="Arial"/>
                <a:sym typeface="Arial"/>
              </a:defRPr>
            </a:lvl5pPr>
            <a:lvl6pPr marL="457200" marR="0" lvl="5" indent="0" algn="ctr" rtl="0">
              <a:spcBef>
                <a:spcPts val="0"/>
              </a:spcBef>
              <a:spcAft>
                <a:spcPts val="0"/>
              </a:spcAft>
              <a:buNone/>
              <a:defRPr sz="4800" b="0" i="0" u="none" strike="noStrike" cap="none">
                <a:solidFill>
                  <a:srgbClr val="000000"/>
                </a:solidFill>
                <a:latin typeface="Arial"/>
                <a:ea typeface="Arial"/>
                <a:cs typeface="Arial"/>
                <a:sym typeface="Arial"/>
              </a:defRPr>
            </a:lvl6pPr>
            <a:lvl7pPr marL="914400" marR="0" lvl="6" indent="0" algn="ctr" rtl="0">
              <a:spcBef>
                <a:spcPts val="0"/>
              </a:spcBef>
              <a:spcAft>
                <a:spcPts val="0"/>
              </a:spcAft>
              <a:buNone/>
              <a:defRPr sz="4800" b="0" i="0" u="none" strike="noStrike" cap="none">
                <a:solidFill>
                  <a:srgbClr val="000000"/>
                </a:solidFill>
                <a:latin typeface="Arial"/>
                <a:ea typeface="Arial"/>
                <a:cs typeface="Arial"/>
                <a:sym typeface="Arial"/>
              </a:defRPr>
            </a:lvl7pPr>
            <a:lvl8pPr marL="1371600" marR="0" lvl="7" indent="0" algn="ctr" rtl="0">
              <a:spcBef>
                <a:spcPts val="0"/>
              </a:spcBef>
              <a:spcAft>
                <a:spcPts val="0"/>
              </a:spcAft>
              <a:buNone/>
              <a:defRPr sz="4800" b="0" i="0" u="none" strike="noStrike" cap="none">
                <a:solidFill>
                  <a:srgbClr val="000000"/>
                </a:solidFill>
                <a:latin typeface="Arial"/>
                <a:ea typeface="Arial"/>
                <a:cs typeface="Arial"/>
                <a:sym typeface="Arial"/>
              </a:defRPr>
            </a:lvl8pPr>
            <a:lvl9pPr marL="1828800" marR="0" lvl="8" indent="0" algn="ctr" rtl="0">
              <a:spcBef>
                <a:spcPts val="0"/>
              </a:spcBef>
              <a:spcAft>
                <a:spcPts val="0"/>
              </a:spcAft>
              <a:buNone/>
              <a:defRPr sz="4800" b="0" i="0" u="none" strike="noStrike" cap="none">
                <a:solidFill>
                  <a:srgbClr val="000000"/>
                </a:solidFill>
                <a:latin typeface="Arial"/>
                <a:ea typeface="Arial"/>
                <a:cs typeface="Arial"/>
                <a:sym typeface="Arial"/>
              </a:defRPr>
            </a:lvl9pPr>
          </a:lstStyle>
          <a:p>
            <a:endParaRPr/>
          </a:p>
        </p:txBody>
      </p:sp>
      <p:sp>
        <p:nvSpPr>
          <p:cNvPr id="156" name="Shape 156"/>
          <p:cNvSpPr txBox="1">
            <a:spLocks noGrp="1"/>
          </p:cNvSpPr>
          <p:nvPr>
            <p:ph type="subTitle" idx="1"/>
          </p:nvPr>
        </p:nvSpPr>
        <p:spPr>
          <a:xfrm>
            <a:off x="685800" y="2840052"/>
            <a:ext cx="7772400" cy="784737"/>
          </a:xfrm>
          <a:prstGeom prst="rect">
            <a:avLst/>
          </a:prstGeom>
          <a:noFill/>
          <a:ln>
            <a:noFill/>
          </a:ln>
        </p:spPr>
        <p:txBody>
          <a:bodyPr lIns="91425" tIns="91425" rIns="91425" bIns="91425" anchor="t" anchorCtr="0"/>
          <a:lstStyle>
            <a:lvl1pPr marL="342900" marR="0" lvl="0" indent="-342900" algn="ctr" rtl="0">
              <a:spcBef>
                <a:spcPts val="0"/>
              </a:spcBef>
              <a:spcAft>
                <a:spcPts val="0"/>
              </a:spcAft>
              <a:buClr>
                <a:schemeClr val="dk2"/>
              </a:buClr>
              <a:buFont typeface="Arial"/>
              <a:buNone/>
              <a:defRPr sz="1400" b="0" i="0" u="none" strike="noStrike" cap="none">
                <a:solidFill>
                  <a:schemeClr val="dk2"/>
                </a:solidFill>
                <a:latin typeface="Arial"/>
                <a:ea typeface="Arial"/>
                <a:cs typeface="Arial"/>
                <a:sym typeface="Arial"/>
              </a:defRPr>
            </a:lvl1pPr>
            <a:lvl2pPr marL="742950" marR="0" lvl="1" indent="-285750" algn="ctr" rtl="0">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2pPr>
            <a:lvl3pPr marL="1143000" marR="0" lvl="2" indent="-228600" algn="ctr" rtl="0">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3pPr>
            <a:lvl4pPr marL="1600200" marR="0" lvl="3" indent="-228600" algn="ctr" rtl="0">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4pPr>
            <a:lvl5pPr marL="2057400" marR="0" lvl="4" indent="-228600" algn="ctr" rtl="0">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5pPr>
            <a:lvl6pPr marL="2286000" marR="0" lvl="5" indent="0" algn="ctr" rtl="0">
              <a:lnSpc>
                <a:spcPct val="100000"/>
              </a:lnSpc>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6pPr>
            <a:lvl7pPr marL="2743200" marR="0" lvl="6" indent="0" algn="ctr" rtl="0">
              <a:lnSpc>
                <a:spcPct val="100000"/>
              </a:lnSpc>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7pPr>
            <a:lvl8pPr marL="3200400" marR="0" lvl="7" indent="0" algn="ctr" rtl="0">
              <a:lnSpc>
                <a:spcPct val="100000"/>
              </a:lnSpc>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8pPr>
            <a:lvl9pPr marL="3657600" marR="0" lvl="8" indent="0" algn="ctr" rtl="0">
              <a:lnSpc>
                <a:spcPct val="100000"/>
              </a:lnSpc>
              <a:spcBef>
                <a:spcPts val="0"/>
              </a:spcBef>
              <a:spcAft>
                <a:spcPts val="0"/>
              </a:spcAft>
              <a:buClr>
                <a:schemeClr val="dk2"/>
              </a:buClr>
              <a:buFont typeface="Arial"/>
              <a:buNone/>
              <a:defRPr sz="3000" b="0" i="0" u="none" strike="noStrike" cap="none">
                <a:solidFill>
                  <a:schemeClr val="dk2"/>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5_Title and Body">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24" name="Shape 24"/>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6_Title and Bod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27" name="Shape 27"/>
          <p:cNvSpPr txBox="1">
            <a:spLocks noGrp="1"/>
          </p:cNvSpPr>
          <p:nvPr>
            <p:ph type="body" idx="1"/>
          </p:nvPr>
        </p:nvSpPr>
        <p:spPr>
          <a:xfrm>
            <a:off x="457200" y="1200150"/>
            <a:ext cx="8229600"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ColTx">
  <p:cSld name="2_Title and Two Columns">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30" name="Shape 30"/>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31" name="Shape 31"/>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3_Title and Two Columns">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34" name="Shape 34"/>
          <p:cNvSpPr txBox="1">
            <a:spLocks noGrp="1"/>
          </p:cNvSpPr>
          <p:nvPr>
            <p:ph type="body" idx="1"/>
          </p:nvPr>
        </p:nvSpPr>
        <p:spPr>
          <a:xfrm>
            <a:off x="457200"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35" name="Shape 35"/>
          <p:cNvSpPr txBox="1">
            <a:spLocks noGrp="1"/>
          </p:cNvSpPr>
          <p:nvPr>
            <p:ph type="body" idx="2"/>
          </p:nvPr>
        </p:nvSpPr>
        <p:spPr>
          <a:xfrm>
            <a:off x="4692273" y="1200150"/>
            <a:ext cx="3994524" cy="3725679"/>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0.xml"/><Relationship Id="rId7" Type="http://schemas.openxmlformats.org/officeDocument/2006/relationships/theme" Target="../theme/theme2.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5" Type="http://schemas.openxmlformats.org/officeDocument/2006/relationships/slideLayout" Target="../slideLayouts/slideLayout42.xml"/><Relationship Id="rId4"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6375"/>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7" name="Shape 7"/>
          <p:cNvSpPr txBox="1">
            <a:spLocks noGrp="1"/>
          </p:cNvSpPr>
          <p:nvPr>
            <p:ph type="body" idx="1"/>
          </p:nvPr>
        </p:nvSpPr>
        <p:spPr>
          <a:xfrm>
            <a:off x="457200" y="1200150"/>
            <a:ext cx="8229600" cy="3725861"/>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8" name="Shape 8"/>
          <p:cNvSpPr txBox="1"/>
          <p:nvPr/>
        </p:nvSpPr>
        <p:spPr>
          <a:xfrm>
            <a:off x="8609011" y="4835525"/>
            <a:ext cx="677861" cy="277811"/>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200" b="0" i="0" u="none" strike="noStrike" cap="none" smtClean="0">
                <a:solidFill>
                  <a:srgbClr val="000000"/>
                </a:solidFill>
                <a:latin typeface="Arial"/>
                <a:ea typeface="Arial"/>
                <a:cs typeface="Arial"/>
                <a:sym typeface="Arial"/>
              </a:rPr>
              <a:t>‹#›</a:t>
            </a:fld>
            <a:r>
              <a:rPr lang="en-US" sz="1200" b="0" i="0" u="none" strike="noStrike" cap="none" dirty="0">
                <a:solidFill>
                  <a:srgbClr val="000000"/>
                </a:solidFill>
                <a:latin typeface="Arial"/>
                <a:ea typeface="Arial"/>
                <a:cs typeface="Arial"/>
                <a:sym typeface="Arial"/>
              </a:rPr>
              <a:t>/51</a:t>
            </a:r>
          </a:p>
        </p:txBody>
      </p:sp>
      <p:sp>
        <p:nvSpPr>
          <p:cNvPr id="9" name="Shape 9"/>
          <p:cNvSpPr txBox="1"/>
          <p:nvPr/>
        </p:nvSpPr>
        <p:spPr>
          <a:xfrm>
            <a:off x="3984625" y="4973637"/>
            <a:ext cx="1174749" cy="169861"/>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500" b="0" i="0" u="none" strike="noStrike" cap="none" dirty="0">
                <a:solidFill>
                  <a:srgbClr val="000000"/>
                </a:solidFill>
                <a:latin typeface="Arial"/>
                <a:ea typeface="Arial"/>
                <a:cs typeface="Arial"/>
                <a:sym typeface="Arial"/>
              </a:rPr>
              <a:t>Andries van Dam © 2018 10/22/19</a:t>
            </a: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3" r:id="rId24"/>
    <p:sldLayoutId id="2147483682" r:id="rId25"/>
    <p:sldLayoutId id="2147483683" r:id="rId26"/>
    <p:sldLayoutId id="2147483684" r:id="rId27"/>
    <p:sldLayoutId id="2147483685" r:id="rId28"/>
    <p:sldLayoutId id="2147483694" r:id="rId29"/>
    <p:sldLayoutId id="2147483696" r:id="rId30"/>
    <p:sldLayoutId id="2147483697" r:id="rId31"/>
    <p:sldLayoutId id="2147483698" r:id="rId32"/>
    <p:sldLayoutId id="2147483699" r:id="rId33"/>
    <p:sldLayoutId id="2147483700" r:id="rId34"/>
    <p:sldLayoutId id="2147483701" r:id="rId35"/>
    <p:sldLayoutId id="2147483702" r:id="rId36"/>
    <p:sldLayoutId id="2147483703" r:id="rId3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457200" y="206375"/>
            <a:ext cx="8229600" cy="85725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endParaRPr/>
          </a:p>
        </p:txBody>
      </p:sp>
      <p:sp>
        <p:nvSpPr>
          <p:cNvPr id="140" name="Shape 140"/>
          <p:cNvSpPr txBox="1">
            <a:spLocks noGrp="1"/>
          </p:cNvSpPr>
          <p:nvPr>
            <p:ph type="body" idx="1"/>
          </p:nvPr>
        </p:nvSpPr>
        <p:spPr>
          <a:xfrm>
            <a:off x="457200" y="1200150"/>
            <a:ext cx="8229600" cy="3725861"/>
          </a:xfrm>
          <a:prstGeom prst="rect">
            <a:avLst/>
          </a:prstGeom>
          <a:noFill/>
          <a:ln>
            <a:noFill/>
          </a:ln>
        </p:spPr>
        <p:txBody>
          <a:bodyPr lIns="91425" tIns="91425" rIns="91425" bIns="91425" anchor="t" anchorCtr="0"/>
          <a:lstStyle>
            <a:lvl1pPr marL="342900" marR="0" lvl="0" indent="-342900" algn="l" rtl="0">
              <a:spcBef>
                <a:spcPts val="0"/>
              </a:spcBef>
              <a:spcAft>
                <a:spcPts val="0"/>
              </a:spcAft>
              <a:buNone/>
              <a:defRPr sz="1400" b="0" i="0" u="none" strike="noStrike" cap="none">
                <a:solidFill>
                  <a:srgbClr val="000000"/>
                </a:solidFill>
                <a:latin typeface="Arial"/>
                <a:ea typeface="Arial"/>
                <a:cs typeface="Arial"/>
                <a:sym typeface="Arial"/>
              </a:defRPr>
            </a:lvl1pPr>
            <a:lvl2pPr marL="742950" marR="0" lvl="1" indent="-285750" algn="l" rtl="0">
              <a:spcBef>
                <a:spcPts val="0"/>
              </a:spcBef>
              <a:spcAft>
                <a:spcPts val="0"/>
              </a:spcAft>
              <a:buNone/>
              <a:defRPr sz="1400" b="0" i="0" u="none" strike="noStrike" cap="none">
                <a:solidFill>
                  <a:srgbClr val="000000"/>
                </a:solidFill>
                <a:latin typeface="Arial"/>
                <a:ea typeface="Arial"/>
                <a:cs typeface="Arial"/>
                <a:sym typeface="Arial"/>
              </a:defRPr>
            </a:lvl2pPr>
            <a:lvl3pPr marL="1143000" marR="0" lvl="2" indent="-228600" algn="l" rtl="0">
              <a:spcBef>
                <a:spcPts val="0"/>
              </a:spcBef>
              <a:spcAft>
                <a:spcPts val="0"/>
              </a:spcAft>
              <a:buNone/>
              <a:defRPr sz="1400" b="0" i="0" u="none" strike="noStrike" cap="none">
                <a:solidFill>
                  <a:srgbClr val="000000"/>
                </a:solidFill>
                <a:latin typeface="Arial"/>
                <a:ea typeface="Arial"/>
                <a:cs typeface="Arial"/>
                <a:sym typeface="Arial"/>
              </a:defRPr>
            </a:lvl3pPr>
            <a:lvl4pPr marL="1600200" marR="0" lvl="3" indent="-228600" algn="l" rtl="0">
              <a:spcBef>
                <a:spcPts val="0"/>
              </a:spcBef>
              <a:spcAft>
                <a:spcPts val="0"/>
              </a:spcAft>
              <a:buNone/>
              <a:defRPr sz="1400" b="0" i="0" u="none" strike="noStrike" cap="none">
                <a:solidFill>
                  <a:srgbClr val="000000"/>
                </a:solidFill>
                <a:latin typeface="Arial"/>
                <a:ea typeface="Arial"/>
                <a:cs typeface="Arial"/>
                <a:sym typeface="Arial"/>
              </a:defRPr>
            </a:lvl4pPr>
            <a:lvl5pPr marL="2057400" marR="0" lvl="4" indent="-228600" algn="l" rtl="0">
              <a:spcBef>
                <a:spcPts val="0"/>
              </a:spcBef>
              <a:spcAft>
                <a:spcPts val="0"/>
              </a:spcAft>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141" name="Shape 141"/>
          <p:cNvSpPr txBox="1"/>
          <p:nvPr/>
        </p:nvSpPr>
        <p:spPr>
          <a:xfrm>
            <a:off x="8609011" y="4835525"/>
            <a:ext cx="677861" cy="277811"/>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200" b="0" i="0" u="none" strike="noStrike" cap="none" smtClean="0">
                <a:solidFill>
                  <a:srgbClr val="000000"/>
                </a:solidFill>
                <a:latin typeface="Arial"/>
                <a:ea typeface="Arial"/>
                <a:cs typeface="Arial"/>
                <a:sym typeface="Arial"/>
              </a:rPr>
              <a:t>‹#›</a:t>
            </a:fld>
            <a:r>
              <a:rPr lang="en-US" sz="1200" b="0" i="0" u="none" strike="noStrike" cap="none" dirty="0">
                <a:solidFill>
                  <a:srgbClr val="000000"/>
                </a:solidFill>
                <a:latin typeface="Arial"/>
                <a:ea typeface="Arial"/>
                <a:cs typeface="Arial"/>
                <a:sym typeface="Arial"/>
              </a:rPr>
              <a:t>/51</a:t>
            </a:r>
          </a:p>
        </p:txBody>
      </p:sp>
    </p:spTree>
  </p:cSld>
  <p:clrMap bg1="lt1" tx1="dk1" bg2="dk2" tx2="lt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9to5google.com/2019/10/04/google-wants-tiktok-competitor/" TargetMode="External"/><Relationship Id="rId3" Type="http://schemas.openxmlformats.org/officeDocument/2006/relationships/image" Target="../media/image2.jpeg"/><Relationship Id="rId7" Type="http://schemas.openxmlformats.org/officeDocument/2006/relationships/hyperlink" Target="https://www.wired.com/story/the-real-reason-tech-struggles-with-algorithmic-bias/" TargetMode="External"/><Relationship Id="rId2" Type="http://schemas.openxmlformats.org/officeDocument/2006/relationships/image" Target="../media/image1.tiff"/><Relationship Id="rId1" Type="http://schemas.openxmlformats.org/officeDocument/2006/relationships/slideLayout" Target="../slideLayouts/slideLayout37.xml"/><Relationship Id="rId6" Type="http://schemas.openxmlformats.org/officeDocument/2006/relationships/hyperlink" Target="https://www.newscientist.com/article/2166207-discriminating-algorithms-5-times-ai-showed-prejudice/" TargetMode="External"/><Relationship Id="rId5" Type="http://schemas.openxmlformats.org/officeDocument/2006/relationships/hyperlink" Target="https://www.theguardian.com/technology/2019/oct/03/google-data-harvesting-facial-recognition-people-of-color" TargetMode="External"/><Relationship Id="rId4" Type="http://schemas.openxmlformats.org/officeDocument/2006/relationships/hyperlink" Target="https://towardsdatascience.com/mitigating-algorithmic-bias-in-predictive-justice-ux-design-principles-for-ai-fairness-machine-learning-d2227ce28099"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2.xml"/><Relationship Id="rId1" Type="http://schemas.openxmlformats.org/officeDocument/2006/relationships/slideLayout" Target="../slideLayouts/slideLayout9.xml"/><Relationship Id="rId5" Type="http://schemas.openxmlformats.org/officeDocument/2006/relationships/image" Target="../media/image15.tiff"/><Relationship Id="rId4" Type="http://schemas.openxmlformats.org/officeDocument/2006/relationships/image" Target="../media/image14.tiff"/></Relationships>
</file>

<file path=ppt/slides/_rels/slide1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hyperlink" Target="http://matek.hu/xaos/doku.php" TargetMode="External"/><Relationship Id="rId7" Type="http://schemas.openxmlformats.org/officeDocument/2006/relationships/hyperlink" Target="https://www.youtube.com/watch?v=4LQvjSf6SSw" TargetMode="External"/><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hyperlink" Target="http://bl.ocks.org/syntagmatic/3736720" TargetMode="External"/><Relationship Id="rId5" Type="http://schemas.openxmlformats.org/officeDocument/2006/relationships/hyperlink" Target="https://www.youtube.com/watch?v=aSg2Db3jF_4" TargetMode="External"/><Relationship Id="rId4" Type="http://schemas.openxmlformats.org/officeDocument/2006/relationships/hyperlink" Target="http://projects.delimited.io/experiments/dragon-curves/dragons-single.html"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3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19.xml"/><Relationship Id="rId1" Type="http://schemas.openxmlformats.org/officeDocument/2006/relationships/slideLayout" Target="../slideLayouts/slideLayout19.xml"/><Relationship Id="rId4" Type="http://schemas.openxmlformats.org/officeDocument/2006/relationships/image" Target="../media/image21.tif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8" Type="http://schemas.openxmlformats.org/officeDocument/2006/relationships/hyperlink" Target="https://en.wikipedia.org/wiki/Positive_integer" TargetMode="External"/><Relationship Id="rId3" Type="http://schemas.openxmlformats.org/officeDocument/2006/relationships/hyperlink" Target="https://en.wikipedia.org/wiki/Collatz_conjecture" TargetMode="External"/><Relationship Id="rId7" Type="http://schemas.openxmlformats.org/officeDocument/2006/relationships/hyperlink" Target="https://en.wikipedia.org/wiki/Sequence" TargetMode="External"/><Relationship Id="rId2" Type="http://schemas.openxmlformats.org/officeDocument/2006/relationships/notesSlide" Target="../notesSlides/notesSlide22.xml"/><Relationship Id="rId1" Type="http://schemas.openxmlformats.org/officeDocument/2006/relationships/slideLayout" Target="../slideLayouts/slideLayout20.xml"/><Relationship Id="rId6" Type="http://schemas.openxmlformats.org/officeDocument/2006/relationships/hyperlink" Target="https://en.wikipedia.org/wiki/Lothar_Collatz" TargetMode="External"/><Relationship Id="rId5" Type="http://schemas.openxmlformats.org/officeDocument/2006/relationships/hyperlink" Target="https://en.wikipedia.org/wiki/Mathematics" TargetMode="External"/><Relationship Id="rId4" Type="http://schemas.openxmlformats.org/officeDocument/2006/relationships/hyperlink" Target="https://en.wikipedia.org/wiki/Conjecture"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2.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32.xml"/><Relationship Id="rId5" Type="http://schemas.openxmlformats.org/officeDocument/2006/relationships/comments" Target="../comments/comment1.xml"/><Relationship Id="rId4" Type="http://schemas.openxmlformats.org/officeDocument/2006/relationships/image" Target="../media/image27.gif"/></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5.xml"/></Relationships>
</file>

<file path=ppt/slides/_rels/slide4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2.xml"/><Relationship Id="rId1" Type="http://schemas.openxmlformats.org/officeDocument/2006/relationships/slideLayout" Target="../slideLayouts/slideLayout36.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7626" y="410766"/>
            <a:ext cx="8229600" cy="857250"/>
          </a:xfrm>
        </p:spPr>
        <p:txBody>
          <a:bodyPr/>
          <a:lstStyle/>
          <a:p>
            <a:r>
              <a:rPr lang="en-US" sz="3000" b="1" dirty="0">
                <a:latin typeface="Arial" charset="0"/>
                <a:ea typeface="Arial" charset="0"/>
                <a:cs typeface="Arial" charset="0"/>
              </a:rPr>
              <a:t>CS Responsibility:</a:t>
            </a:r>
            <a:br>
              <a:rPr lang="en-US" sz="3000" b="1" dirty="0">
                <a:latin typeface="Arial" charset="0"/>
                <a:ea typeface="Arial" charset="0"/>
                <a:cs typeface="Arial" charset="0"/>
              </a:rPr>
            </a:br>
            <a:r>
              <a:rPr lang="en-US" sz="3000" b="1" dirty="0">
                <a:latin typeface="Arial" charset="0"/>
                <a:ea typeface="Arial" charset="0"/>
                <a:cs typeface="Arial" charset="0"/>
              </a:rPr>
              <a:t>Algorithmic Bias</a:t>
            </a:r>
          </a:p>
        </p:txBody>
      </p:sp>
      <p:sp>
        <p:nvSpPr>
          <p:cNvPr id="3" name="Content Placeholder 2"/>
          <p:cNvSpPr>
            <a:spLocks noGrp="1"/>
          </p:cNvSpPr>
          <p:nvPr>
            <p:ph idx="1"/>
          </p:nvPr>
        </p:nvSpPr>
        <p:spPr>
          <a:xfrm>
            <a:off x="628650" y="1369219"/>
            <a:ext cx="3287368" cy="3263504"/>
          </a:xfrm>
        </p:spPr>
        <p:txBody>
          <a:bodyPr>
            <a:normAutofit/>
          </a:bodyPr>
          <a:lstStyle/>
          <a:p>
            <a:r>
              <a:rPr lang="en-US" sz="1500" dirty="0">
                <a:latin typeface="Arial" charset="0"/>
                <a:ea typeface="Arial" charset="0"/>
                <a:cs typeface="Arial" charset="0"/>
              </a:rPr>
              <a:t>Reports from subcontracted workers for Google collecting data for facial recognition tech</a:t>
            </a:r>
          </a:p>
          <a:p>
            <a:r>
              <a:rPr lang="en-US" sz="1500" dirty="0">
                <a:latin typeface="Arial" charset="0"/>
                <a:ea typeface="Arial" charset="0"/>
                <a:cs typeface="Arial" charset="0"/>
              </a:rPr>
              <a:t>Asked to target people with “darker skin tones”, people more likely to be enticed by $5 gift card</a:t>
            </a:r>
          </a:p>
          <a:p>
            <a:r>
              <a:rPr lang="en-US" sz="1500" dirty="0">
                <a:latin typeface="Arial" charset="0"/>
                <a:ea typeface="Arial" charset="0"/>
                <a:cs typeface="Arial" charset="0"/>
              </a:rPr>
              <a:t>“I feel like they wanted us to prey on the weak”</a:t>
            </a:r>
          </a:p>
          <a:p>
            <a:r>
              <a:rPr lang="en-US" sz="1500" dirty="0">
                <a:latin typeface="Arial" charset="0"/>
                <a:ea typeface="Arial" charset="0"/>
                <a:cs typeface="Arial" charset="0"/>
              </a:rPr>
              <a:t>Connected to larger issue: algorithmic bias</a:t>
            </a:r>
          </a:p>
          <a:p>
            <a:pPr lvl="1"/>
            <a:r>
              <a:rPr lang="en-US" sz="1200" dirty="0">
                <a:latin typeface="Arial" charset="0"/>
                <a:ea typeface="Arial" charset="0"/>
                <a:cs typeface="Arial" charset="0"/>
              </a:rPr>
              <a:t>Search engines</a:t>
            </a:r>
          </a:p>
          <a:p>
            <a:pPr lvl="1"/>
            <a:r>
              <a:rPr lang="en-US" sz="1200" dirty="0">
                <a:latin typeface="Arial" charset="0"/>
                <a:ea typeface="Arial" charset="0"/>
                <a:cs typeface="Arial" charset="0"/>
              </a:rPr>
              <a:t>Criminal risk assessment</a:t>
            </a:r>
          </a:p>
          <a:p>
            <a:pPr lvl="1"/>
            <a:r>
              <a:rPr lang="en-US" sz="1200" dirty="0">
                <a:latin typeface="Arial" charset="0"/>
                <a:ea typeface="Arial" charset="0"/>
                <a:cs typeface="Arial" charset="0"/>
              </a:rPr>
              <a:t>Facial recognition</a:t>
            </a:r>
          </a:p>
        </p:txBody>
      </p:sp>
      <p:pic>
        <p:nvPicPr>
          <p:cNvPr id="4" name="Picture 3"/>
          <p:cNvPicPr>
            <a:picLocks noChangeAspect="1"/>
          </p:cNvPicPr>
          <p:nvPr/>
        </p:nvPicPr>
        <p:blipFill>
          <a:blip r:embed="rId2"/>
          <a:stretch>
            <a:fillRect/>
          </a:stretch>
        </p:blipFill>
        <p:spPr>
          <a:xfrm>
            <a:off x="4748473" y="2511029"/>
            <a:ext cx="3766877" cy="2121694"/>
          </a:xfrm>
          <a:prstGeom prst="rect">
            <a:avLst/>
          </a:prstGeom>
        </p:spPr>
      </p:pic>
      <p:pic>
        <p:nvPicPr>
          <p:cNvPr id="1028" name="Picture 4" descr="mage result for goog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4567" y="464344"/>
            <a:ext cx="3214688" cy="160734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63622" y="4312503"/>
            <a:ext cx="5253361" cy="807913"/>
          </a:xfrm>
          <a:prstGeom prst="rect">
            <a:avLst/>
          </a:prstGeom>
          <a:noFill/>
        </p:spPr>
        <p:txBody>
          <a:bodyPr wrap="none" rtlCol="0">
            <a:spAutoFit/>
          </a:bodyPr>
          <a:lstStyle/>
          <a:p>
            <a:r>
              <a:rPr lang="en-US" sz="1050" dirty="0"/>
              <a:t>Sources:</a:t>
            </a:r>
          </a:p>
          <a:p>
            <a:r>
              <a:rPr lang="en-US" sz="600" dirty="0">
                <a:hlinkClick r:id="rId4"/>
              </a:rPr>
              <a:t>https://towardsdatascience.com/mitigating-algorithmic-bias-in-predictive-justice-ux-design-principles-for-ai-fairness-machine-learning-d2227ce28099</a:t>
            </a:r>
            <a:endParaRPr lang="en-US" sz="600" dirty="0"/>
          </a:p>
          <a:p>
            <a:r>
              <a:rPr lang="en-US" sz="600" dirty="0">
                <a:hlinkClick r:id="rId5"/>
              </a:rPr>
              <a:t>https://www.theguardian.com/technology/2019/oct/03/google-data-harvesting-facial-recognition-people-of-color</a:t>
            </a:r>
            <a:endParaRPr lang="en-US" sz="600" dirty="0"/>
          </a:p>
          <a:p>
            <a:r>
              <a:rPr lang="en-US" sz="600" dirty="0">
                <a:hlinkClick r:id="rId6"/>
              </a:rPr>
              <a:t>https://www.newscientist.com/article/2166207-discriminating-algorithms-5-times-ai-showed-prejudice/</a:t>
            </a:r>
            <a:endParaRPr lang="en-US" sz="600" dirty="0"/>
          </a:p>
          <a:p>
            <a:r>
              <a:rPr lang="en-US" sz="600" dirty="0">
                <a:hlinkClick r:id="rId7"/>
              </a:rPr>
              <a:t>https://www.wired.com/story/the-real-reason-tech-struggles-with-algorithmic-bias/</a:t>
            </a:r>
            <a:endParaRPr lang="en-US" sz="600" dirty="0"/>
          </a:p>
          <a:p>
            <a:r>
              <a:rPr lang="en-US" sz="600" dirty="0">
                <a:hlinkClick r:id="rId4"/>
              </a:rPr>
              <a:t>https://towardsdatascience.com/mitigating-algorithmic-bias-in-predictive-justice-ux-design-principles-for-ai-fairness-machine-learning-d2227ce28099</a:t>
            </a:r>
            <a:endParaRPr lang="en-US" sz="600" dirty="0"/>
          </a:p>
          <a:p>
            <a:r>
              <a:rPr lang="en-US" sz="600" dirty="0">
                <a:hlinkClick r:id="rId8"/>
              </a:rPr>
              <a:t>https://9to5google.com/2019/10/04/google-wants-tiktok-competitor/</a:t>
            </a:r>
            <a:endParaRPr lang="en-US" sz="600" dirty="0"/>
          </a:p>
        </p:txBody>
      </p:sp>
    </p:spTree>
    <p:extLst>
      <p:ext uri="{BB962C8B-B14F-4D97-AF65-F5344CB8AC3E}">
        <p14:creationId xmlns:p14="http://schemas.microsoft.com/office/powerpoint/2010/main" val="19779247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Shape 202"/>
          <p:cNvSpPr txBox="1">
            <a:spLocks noGrp="1"/>
          </p:cNvSpPr>
          <p:nvPr>
            <p:ph type="title"/>
          </p:nvPr>
        </p:nvSpPr>
        <p:spPr>
          <a:xfrm>
            <a:off x="457200" y="-2222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200" b="1" i="0" u="none" strike="noStrike" cap="none">
                <a:solidFill>
                  <a:srgbClr val="000000"/>
                </a:solidFill>
                <a:latin typeface="Arial"/>
                <a:ea typeface="Arial"/>
                <a:cs typeface="Arial"/>
                <a:sym typeface="Arial"/>
              </a:rPr>
              <a:t>Factorial Function Recursively (1/2)</a:t>
            </a:r>
          </a:p>
        </p:txBody>
      </p:sp>
      <p:sp>
        <p:nvSpPr>
          <p:cNvPr id="203" name="Shape 203"/>
          <p:cNvSpPr txBox="1">
            <a:spLocks noGrp="1"/>
          </p:cNvSpPr>
          <p:nvPr>
            <p:ph type="body" idx="1"/>
          </p:nvPr>
        </p:nvSpPr>
        <p:spPr>
          <a:xfrm>
            <a:off x="-35169" y="1086948"/>
            <a:ext cx="4419600" cy="4051300"/>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dirty="0">
                <a:solidFill>
                  <a:srgbClr val="000000"/>
                </a:solidFill>
                <a:latin typeface="Arial"/>
                <a:ea typeface="Arial"/>
                <a:cs typeface="Arial"/>
                <a:sym typeface="Arial"/>
              </a:rPr>
              <a:t>Recursive </a:t>
            </a:r>
            <a:r>
              <a:rPr lang="en-US" sz="2400" dirty="0"/>
              <a:t>factorial </a:t>
            </a:r>
            <a:r>
              <a:rPr lang="en-US" sz="2400" b="0" i="0" u="none" strike="noStrike" cap="none" dirty="0">
                <a:solidFill>
                  <a:srgbClr val="000000"/>
                </a:solidFill>
                <a:latin typeface="Arial"/>
                <a:ea typeface="Arial"/>
                <a:cs typeface="Arial"/>
                <a:sym typeface="Arial"/>
              </a:rPr>
              <a:t>algorithm</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t>t</a:t>
            </a:r>
            <a:r>
              <a:rPr lang="en-US" sz="1800" b="0" i="0" u="none" strike="noStrike" cap="none" dirty="0">
                <a:solidFill>
                  <a:srgbClr val="000000"/>
                </a:solidFill>
                <a:latin typeface="Arial"/>
                <a:ea typeface="Arial"/>
                <a:cs typeface="Arial"/>
                <a:sym typeface="Arial"/>
              </a:rPr>
              <a:t>he factorial function is not defined for negative numbers</a:t>
            </a:r>
          </a:p>
          <a:p>
            <a:pPr marL="1371600" marR="0" lvl="2" indent="-342900" algn="l" rtl="0">
              <a:lnSpc>
                <a:spcPct val="100000"/>
              </a:lnSpc>
              <a:spcBef>
                <a:spcPts val="0"/>
              </a:spcBef>
              <a:spcAft>
                <a:spcPts val="0"/>
              </a:spcAft>
              <a:buClr>
                <a:srgbClr val="000000"/>
              </a:buClr>
              <a:buSzPct val="100000"/>
              <a:buFont typeface="Noto Sans Symbols"/>
              <a:buChar char="▪"/>
            </a:pPr>
            <a:r>
              <a:rPr lang="en-US" sz="1600" dirty="0"/>
              <a:t>t</a:t>
            </a:r>
            <a:r>
              <a:rPr lang="en-US" sz="1600" b="0" i="0" u="none" strike="noStrike" cap="none" dirty="0">
                <a:solidFill>
                  <a:srgbClr val="000000"/>
                </a:solidFill>
                <a:latin typeface="Arial"/>
                <a:ea typeface="Arial"/>
                <a:cs typeface="Arial"/>
                <a:sym typeface="Arial"/>
              </a:rPr>
              <a:t>he first conditional checks for this </a:t>
            </a:r>
            <a:r>
              <a:rPr lang="en-US" sz="1600" b="0" i="0" u="none" strike="noStrike" cap="none" dirty="0">
                <a:solidFill>
                  <a:srgbClr val="FF0000"/>
                </a:solidFill>
                <a:latin typeface="Arial"/>
                <a:ea typeface="Arial"/>
                <a:cs typeface="Arial"/>
                <a:sym typeface="Arial"/>
              </a:rPr>
              <a:t>precondition</a:t>
            </a:r>
          </a:p>
          <a:p>
            <a:pPr marL="1371600" marR="0" lvl="2" indent="-342900" algn="l" rtl="0">
              <a:lnSpc>
                <a:spcPct val="100000"/>
              </a:lnSpc>
              <a:spcBef>
                <a:spcPts val="0"/>
              </a:spcBef>
              <a:spcAft>
                <a:spcPts val="0"/>
              </a:spcAft>
              <a:buClr>
                <a:srgbClr val="000000"/>
              </a:buClr>
              <a:buSzPct val="100000"/>
              <a:buFont typeface="Noto Sans Symbols"/>
              <a:buChar char="▪"/>
            </a:pPr>
            <a:r>
              <a:rPr lang="en-US" sz="1600" dirty="0"/>
              <a:t>i</a:t>
            </a:r>
            <a:r>
              <a:rPr lang="en-US" sz="1600" b="0" i="0" u="none" strike="noStrike" cap="none" dirty="0">
                <a:solidFill>
                  <a:srgbClr val="000000"/>
                </a:solidFill>
                <a:latin typeface="Arial"/>
                <a:ea typeface="Arial"/>
                <a:cs typeface="Arial"/>
                <a:sym typeface="Arial"/>
              </a:rPr>
              <a:t>t is good practice to document and test preconditions </a:t>
            </a:r>
            <a:r>
              <a:rPr lang="en-US" sz="1600" dirty="0"/>
              <a:t>                 </a:t>
            </a:r>
            <a:r>
              <a:rPr lang="en-US" sz="1600" b="0" i="0" u="none" strike="noStrike" cap="none" dirty="0">
                <a:solidFill>
                  <a:srgbClr val="000000"/>
                </a:solidFill>
                <a:latin typeface="Arial"/>
                <a:ea typeface="Arial"/>
                <a:cs typeface="Arial"/>
                <a:sym typeface="Arial"/>
              </a:rPr>
              <a:t>(see code example)</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t>n</a:t>
            </a:r>
            <a:r>
              <a:rPr lang="en-US" sz="1800" b="0" i="0" u="none" strike="noStrike" cap="none" dirty="0">
                <a:solidFill>
                  <a:srgbClr val="000000"/>
                </a:solidFill>
                <a:latin typeface="Arial"/>
                <a:ea typeface="Arial"/>
                <a:cs typeface="Arial"/>
                <a:sym typeface="Arial"/>
              </a:rPr>
              <a:t>umber of times method is called is the </a:t>
            </a:r>
            <a:r>
              <a:rPr lang="en-US" sz="1800" b="0" i="0" u="none" strike="noStrike" cap="none" dirty="0">
                <a:solidFill>
                  <a:srgbClr val="FF0000"/>
                </a:solidFill>
                <a:latin typeface="Arial"/>
                <a:ea typeface="Arial"/>
                <a:cs typeface="Arial"/>
                <a:sym typeface="Arial"/>
              </a:rPr>
              <a:t>depth of recursion  </a:t>
            </a:r>
            <a:r>
              <a:rPr lang="en-US" sz="1800" b="0" i="0" u="none" strike="noStrike" cap="none" dirty="0">
                <a:solidFill>
                  <a:schemeClr val="tx1"/>
                </a:solidFill>
                <a:latin typeface="Arial"/>
                <a:ea typeface="Arial"/>
                <a:cs typeface="Arial"/>
                <a:sym typeface="Arial"/>
              </a:rPr>
              <a:t>(1 for 0!)</a:t>
            </a:r>
            <a:endParaRPr lang="en-US" sz="1800" b="0" i="0" u="none" strike="noStrike" cap="none" dirty="0">
              <a:solidFill>
                <a:srgbClr val="FF0000"/>
              </a:solidFill>
              <a:latin typeface="Arial"/>
              <a:ea typeface="Arial"/>
              <a:cs typeface="Arial"/>
              <a:sym typeface="Arial"/>
            </a:endParaRPr>
          </a:p>
          <a:p>
            <a:pPr marL="1371600" marR="0" lvl="2" indent="-342900" algn="l" rtl="0">
              <a:lnSpc>
                <a:spcPct val="100000"/>
              </a:lnSpc>
              <a:spcBef>
                <a:spcPts val="0"/>
              </a:spcBef>
              <a:spcAft>
                <a:spcPts val="0"/>
              </a:spcAft>
              <a:buClr>
                <a:srgbClr val="000000"/>
              </a:buClr>
              <a:buSzPct val="100000"/>
              <a:buFont typeface="Noto Sans Symbols"/>
              <a:buChar char="▪"/>
            </a:pPr>
            <a:r>
              <a:rPr lang="en-US" sz="1600" dirty="0"/>
              <a:t>w</a:t>
            </a:r>
            <a:r>
              <a:rPr lang="en-US" sz="1600" b="0" i="0" u="none" strike="noStrike" cap="none" dirty="0">
                <a:solidFill>
                  <a:srgbClr val="000000"/>
                </a:solidFill>
                <a:latin typeface="Arial"/>
                <a:ea typeface="Arial"/>
                <a:cs typeface="Arial"/>
                <a:sym typeface="Arial"/>
              </a:rPr>
              <a:t>hat is depth of (4!)?</a:t>
            </a:r>
          </a:p>
          <a:p>
            <a:pPr marL="342900" marR="0" lvl="0" indent="-342900" algn="l" rtl="0">
              <a:spcBef>
                <a:spcPts val="0"/>
              </a:spcBef>
              <a:spcAft>
                <a:spcPts val="0"/>
              </a:spcAft>
              <a:buSzPct val="25000"/>
              <a:buNone/>
            </a:pPr>
            <a:endParaRPr sz="1600" b="0" i="0" u="none" strike="noStrike" cap="none" dirty="0">
              <a:solidFill>
                <a:srgbClr val="000000"/>
              </a:solidFill>
              <a:latin typeface="Arial"/>
              <a:ea typeface="Arial"/>
              <a:cs typeface="Arial"/>
              <a:sym typeface="Arial"/>
            </a:endParaRPr>
          </a:p>
        </p:txBody>
      </p:sp>
      <p:sp>
        <p:nvSpPr>
          <p:cNvPr id="204" name="Shape 204"/>
          <p:cNvSpPr txBox="1">
            <a:spLocks noGrp="1"/>
          </p:cNvSpPr>
          <p:nvPr>
            <p:ph type="body" idx="1"/>
          </p:nvPr>
        </p:nvSpPr>
        <p:spPr>
          <a:xfrm>
            <a:off x="4084637" y="1166812"/>
            <a:ext cx="5035549" cy="3725861"/>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public class </a:t>
            </a:r>
            <a:r>
              <a:rPr lang="en-US" sz="1200" b="0" i="0" u="none" strike="noStrike" cap="none" dirty="0" err="1">
                <a:solidFill>
                  <a:srgbClr val="000000"/>
                </a:solidFill>
                <a:latin typeface="Consolas"/>
                <a:ea typeface="Consolas"/>
                <a:cs typeface="Consolas"/>
                <a:sym typeface="Consolas"/>
              </a:rPr>
              <a:t>RecursiveMath</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999999"/>
              </a:buClr>
              <a:buSzPct val="25000"/>
              <a:buFont typeface="Consolas"/>
              <a:buNone/>
            </a:pPr>
            <a:r>
              <a:rPr lang="en-US" sz="1200" b="0" i="0" u="none" strike="noStrike" cap="none" dirty="0">
                <a:solidFill>
                  <a:srgbClr val="999999"/>
                </a:solidFill>
                <a:latin typeface="Consolas"/>
                <a:ea typeface="Consolas"/>
                <a:cs typeface="Consolas"/>
                <a:sym typeface="Consolas"/>
              </a:rPr>
              <a:t>    //instance variables, other code elided</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public </a:t>
            </a:r>
            <a:r>
              <a:rPr lang="en-US" sz="1200" b="0" i="0" u="none" strike="noStrike" cap="none" dirty="0" err="1">
                <a:solidFill>
                  <a:srgbClr val="000000"/>
                </a:solidFill>
                <a:latin typeface="Consolas"/>
                <a:ea typeface="Consolas"/>
                <a:cs typeface="Consolas"/>
                <a:sym typeface="Consolas"/>
              </a:rPr>
              <a:t>int</a:t>
            </a:r>
            <a:r>
              <a:rPr lang="en-US" sz="1200" b="0" i="0" u="none" strike="noStrike" cap="none" dirty="0">
                <a:solidFill>
                  <a:srgbClr val="000000"/>
                </a:solidFill>
                <a:latin typeface="Consolas"/>
                <a:ea typeface="Consolas"/>
                <a:cs typeface="Consolas"/>
                <a:sym typeface="Consolas"/>
              </a:rPr>
              <a:t> factorial (</a:t>
            </a:r>
            <a:r>
              <a:rPr lang="en-US" sz="1200" b="0" i="0" u="none" strike="noStrike" cap="none" dirty="0" err="1">
                <a:solidFill>
                  <a:srgbClr val="000000"/>
                </a:solidFill>
                <a:latin typeface="Consolas"/>
                <a:ea typeface="Consolas"/>
                <a:cs typeface="Consolas"/>
                <a:sym typeface="Consolas"/>
              </a:rPr>
              <a:t>int</a:t>
            </a: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num</a:t>
            </a: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if (</a:t>
            </a:r>
            <a:r>
              <a:rPr lang="en-US" sz="1200" b="0" i="0" u="none" strike="noStrike" cap="none" dirty="0" err="1">
                <a:solidFill>
                  <a:srgbClr val="000000"/>
                </a:solidFill>
                <a:latin typeface="Consolas"/>
                <a:ea typeface="Consolas"/>
                <a:cs typeface="Consolas"/>
                <a:sym typeface="Consolas"/>
              </a:rPr>
              <a:t>num</a:t>
            </a:r>
            <a:r>
              <a:rPr lang="en-US" sz="1200" b="0" i="0" u="none" strike="noStrike" cap="none" dirty="0">
                <a:solidFill>
                  <a:srgbClr val="000000"/>
                </a:solidFill>
                <a:latin typeface="Consolas"/>
                <a:ea typeface="Consolas"/>
                <a:cs typeface="Consolas"/>
                <a:sym typeface="Consolas"/>
              </a:rPr>
              <a:t> &lt; 0){</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System.out.println</a:t>
            </a:r>
            <a:r>
              <a:rPr lang="en-US" sz="1200" b="0" i="0" u="none" strike="noStrike" cap="none" dirty="0">
                <a:solidFill>
                  <a:srgbClr val="000000"/>
                </a:solidFill>
                <a:latin typeface="Consolas"/>
                <a:ea typeface="Consolas"/>
                <a:cs typeface="Consolas"/>
                <a:sym typeface="Consolas"/>
              </a:rPr>
              <a:t>(“Input must be &gt;= 0”);</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return -1; </a:t>
            </a:r>
            <a:r>
              <a:rPr lang="en-US" sz="1200" b="0" i="0" u="none" strike="noStrike" cap="none" dirty="0">
                <a:solidFill>
                  <a:srgbClr val="999999"/>
                </a:solidFill>
                <a:latin typeface="Consolas"/>
                <a:ea typeface="Consolas"/>
                <a:cs typeface="Consolas"/>
                <a:sym typeface="Consolas"/>
              </a:rPr>
              <a:t>// return -1 for invalid input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Arial"/>
              <a:buNone/>
            </a:pPr>
            <a:endParaRPr sz="1200" b="0" i="0" u="none" strike="noStrike" cap="none" dirty="0">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int</a:t>
            </a:r>
            <a:r>
              <a:rPr lang="en-US" sz="1200" b="0" i="0" u="none" strike="noStrike" cap="none" dirty="0">
                <a:solidFill>
                  <a:srgbClr val="000000"/>
                </a:solidFill>
                <a:latin typeface="Consolas"/>
                <a:ea typeface="Consolas"/>
                <a:cs typeface="Consolas"/>
                <a:sym typeface="Consolas"/>
              </a:rPr>
              <a:t> result = 0;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if (</a:t>
            </a:r>
            <a:r>
              <a:rPr lang="en-US" sz="1200" b="0" i="0" u="none" strike="noStrike" cap="none" dirty="0" err="1">
                <a:solidFill>
                  <a:srgbClr val="000000"/>
                </a:solidFill>
                <a:latin typeface="Consolas"/>
                <a:ea typeface="Consolas"/>
                <a:cs typeface="Consolas"/>
                <a:sym typeface="Consolas"/>
              </a:rPr>
              <a:t>num</a:t>
            </a:r>
            <a:r>
              <a:rPr lang="en-US" sz="1200" b="0" i="0" u="none" strike="noStrike" cap="none" dirty="0">
                <a:solidFill>
                  <a:srgbClr val="000000"/>
                </a:solidFill>
                <a:latin typeface="Consolas"/>
                <a:ea typeface="Consolas"/>
                <a:cs typeface="Consolas"/>
                <a:sym typeface="Consolas"/>
              </a:rPr>
              <a:t> == 0){ </a:t>
            </a:r>
            <a:r>
              <a:rPr lang="en-US" sz="1200" b="0" i="0" u="none" strike="noStrike" cap="none" dirty="0">
                <a:solidFill>
                  <a:srgbClr val="999999"/>
                </a:solidFill>
                <a:latin typeface="Consolas"/>
                <a:ea typeface="Consolas"/>
                <a:cs typeface="Consolas"/>
                <a:sym typeface="Consolas"/>
              </a:rPr>
              <a:t>// base case: 0! = 1</a:t>
            </a:r>
          </a:p>
          <a:p>
            <a:pPr marL="0" marR="0" lvl="0" indent="0" algn="l" rtl="0">
              <a:lnSpc>
                <a:spcPct val="100000"/>
              </a:lnSpc>
              <a:spcBef>
                <a:spcPts val="0"/>
              </a:spcBef>
              <a:spcAft>
                <a:spcPts val="0"/>
              </a:spcAft>
              <a:buClr>
                <a:srgbClr val="B7B7B7"/>
              </a:buClr>
              <a:buSzPct val="25000"/>
              <a:buFont typeface="Consolas"/>
              <a:buNone/>
            </a:pPr>
            <a:r>
              <a:rPr lang="en-US" sz="1200" b="0" i="0" u="none" strike="noStrike" cap="none" dirty="0">
                <a:solidFill>
                  <a:srgbClr val="B7B7B7"/>
                </a:solidFill>
                <a:latin typeface="Consolas"/>
                <a:ea typeface="Consolas"/>
                <a:cs typeface="Consolas"/>
                <a:sym typeface="Consolas"/>
              </a:rPr>
              <a:t>            </a:t>
            </a:r>
            <a:r>
              <a:rPr lang="en-US" sz="1200" b="0" i="0" u="none" strike="noStrike" cap="none" dirty="0">
                <a:solidFill>
                  <a:srgbClr val="000000"/>
                </a:solidFill>
                <a:latin typeface="Consolas"/>
                <a:ea typeface="Consolas"/>
                <a:cs typeface="Consolas"/>
                <a:sym typeface="Consolas"/>
              </a:rPr>
              <a:t>result = 1;</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else{  </a:t>
            </a:r>
            <a:r>
              <a:rPr lang="en-US" sz="1200" b="0" i="0" u="none" strike="noStrike" cap="none" dirty="0">
                <a:solidFill>
                  <a:srgbClr val="999999"/>
                </a:solidFill>
                <a:latin typeface="Consolas"/>
                <a:ea typeface="Consolas"/>
                <a:cs typeface="Consolas"/>
                <a:sym typeface="Consolas"/>
              </a:rPr>
              <a:t>//general case</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result = </a:t>
            </a:r>
            <a:r>
              <a:rPr lang="en-US" sz="1200" b="0" i="0" u="none" strike="noStrike" cap="none" dirty="0" err="1">
                <a:solidFill>
                  <a:srgbClr val="000000"/>
                </a:solidFill>
                <a:latin typeface="Consolas"/>
                <a:ea typeface="Consolas"/>
                <a:cs typeface="Consolas"/>
                <a:sym typeface="Consolas"/>
              </a:rPr>
              <a:t>num</a:t>
            </a:r>
            <a:r>
              <a:rPr lang="en-US" sz="1200" b="0" i="0" u="none" strike="noStrike" cap="none" dirty="0">
                <a:solidFill>
                  <a:srgbClr val="000000"/>
                </a:solidFill>
                <a:latin typeface="Consolas"/>
                <a:ea typeface="Consolas"/>
                <a:cs typeface="Consolas"/>
                <a:sym typeface="Consolas"/>
              </a:rPr>
              <a:t> * </a:t>
            </a:r>
            <a:r>
              <a:rPr lang="en-US" sz="1200" b="1" i="0" u="none" strike="noStrike" cap="none" dirty="0" err="1">
                <a:solidFill>
                  <a:srgbClr val="000000"/>
                </a:solidFill>
                <a:latin typeface="Consolas"/>
                <a:ea typeface="Consolas"/>
                <a:cs typeface="Consolas"/>
                <a:sym typeface="Consolas"/>
              </a:rPr>
              <a:t>this.factorial</a:t>
            </a:r>
            <a:r>
              <a:rPr lang="en-US" sz="1200" b="1" i="0" u="none" strike="noStrike" cap="none" dirty="0">
                <a:solidFill>
                  <a:srgbClr val="000000"/>
                </a:solidFill>
                <a:latin typeface="Consolas"/>
                <a:ea typeface="Consolas"/>
                <a:cs typeface="Consolas"/>
                <a:sym typeface="Consolas"/>
              </a:rPr>
              <a:t>(</a:t>
            </a:r>
            <a:r>
              <a:rPr lang="en-US" sz="1200" b="1" i="0" u="none" strike="noStrike" cap="none" dirty="0" err="1">
                <a:solidFill>
                  <a:srgbClr val="000000"/>
                </a:solidFill>
                <a:latin typeface="Consolas"/>
                <a:ea typeface="Consolas"/>
                <a:cs typeface="Consolas"/>
                <a:sym typeface="Consolas"/>
              </a:rPr>
              <a:t>num</a:t>
            </a:r>
            <a:r>
              <a:rPr lang="en-US" sz="1200" b="1" i="0" u="none" strike="noStrike" cap="none" dirty="0">
                <a:solidFill>
                  <a:srgbClr val="000000"/>
                </a:solidFill>
                <a:latin typeface="Consolas"/>
                <a:ea typeface="Consolas"/>
                <a:cs typeface="Consolas"/>
                <a:sym typeface="Consolas"/>
              </a:rPr>
              <a:t> - 1)</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return result;</a:t>
            </a:r>
          </a:p>
          <a:p>
            <a:pPr marL="0" marR="0" lvl="0" indent="0" algn="l" rtl="0">
              <a:lnSpc>
                <a:spcPct val="100000"/>
              </a:lnSpc>
              <a:spcBef>
                <a:spcPts val="0"/>
              </a:spcBef>
              <a:spcAft>
                <a:spcPts val="0"/>
              </a:spcAft>
              <a:buClr>
                <a:srgbClr val="000000"/>
              </a:buClr>
              <a:buSzPct val="25000"/>
              <a:buFont typeface="Consolas"/>
              <a:buNone/>
            </a:pPr>
            <a:r>
              <a:rPr lang="en-US" sz="1200" dirty="0">
                <a:latin typeface="Consolas"/>
                <a:ea typeface="Consolas"/>
                <a:cs typeface="Consolas"/>
                <a:sym typeface="Consolas"/>
              </a:rPr>
              <a:t>    }</a:t>
            </a:r>
            <a:endParaRPr lang="en-US" sz="1200" b="0" i="0" u="none" strike="noStrike" cap="none" dirty="0">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a:t>
            </a:r>
          </a:p>
        </p:txBody>
      </p:sp>
      <p:cxnSp>
        <p:nvCxnSpPr>
          <p:cNvPr id="3" name="Straight Arrow Connector 2">
            <a:extLst>
              <a:ext uri="{FF2B5EF4-FFF2-40B4-BE49-F238E27FC236}">
                <a16:creationId xmlns:a16="http://schemas.microsoft.com/office/drawing/2014/main" id="{299C365E-8CDB-4514-A9ED-42091357EDB7}"/>
              </a:ext>
            </a:extLst>
          </p:cNvPr>
          <p:cNvCxnSpPr>
            <a:cxnSpLocks/>
          </p:cNvCxnSpPr>
          <p:nvPr/>
        </p:nvCxnSpPr>
        <p:spPr>
          <a:xfrm flipV="1">
            <a:off x="3976577" y="1956391"/>
            <a:ext cx="779721" cy="51745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3">
                                            <p:txEl>
                                              <p:pRg st="0" end="0"/>
                                            </p:txEl>
                                          </p:spTgt>
                                        </p:tgtEl>
                                        <p:attrNameLst>
                                          <p:attrName>style.visibility</p:attrName>
                                        </p:attrNameLst>
                                      </p:cBhvr>
                                      <p:to>
                                        <p:strVal val="visible"/>
                                      </p:to>
                                    </p:set>
                                    <p:animEffect transition="in" filter="fade">
                                      <p:cBhvr>
                                        <p:cTn id="7" dur="500"/>
                                        <p:tgtEl>
                                          <p:spTgt spid="2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3">
                                            <p:txEl>
                                              <p:pRg st="1" end="1"/>
                                            </p:txEl>
                                          </p:spTgt>
                                        </p:tgtEl>
                                        <p:attrNameLst>
                                          <p:attrName>style.visibility</p:attrName>
                                        </p:attrNameLst>
                                      </p:cBhvr>
                                      <p:to>
                                        <p:strVal val="visible"/>
                                      </p:to>
                                    </p:set>
                                    <p:animEffect transition="in" filter="fade">
                                      <p:cBhvr>
                                        <p:cTn id="12" dur="500"/>
                                        <p:tgtEl>
                                          <p:spTgt spid="20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3">
                                            <p:txEl>
                                              <p:pRg st="2" end="2"/>
                                            </p:txEl>
                                          </p:spTgt>
                                        </p:tgtEl>
                                        <p:attrNameLst>
                                          <p:attrName>style.visibility</p:attrName>
                                        </p:attrNameLst>
                                      </p:cBhvr>
                                      <p:to>
                                        <p:strVal val="visible"/>
                                      </p:to>
                                    </p:set>
                                    <p:animEffect transition="in" filter="fade">
                                      <p:cBhvr>
                                        <p:cTn id="17" dur="500"/>
                                        <p:tgtEl>
                                          <p:spTgt spid="203">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03">
                                            <p:txEl>
                                              <p:pRg st="3" end="3"/>
                                            </p:txEl>
                                          </p:spTgt>
                                        </p:tgtEl>
                                        <p:attrNameLst>
                                          <p:attrName>style.visibility</p:attrName>
                                        </p:attrNameLst>
                                      </p:cBhvr>
                                      <p:to>
                                        <p:strVal val="visible"/>
                                      </p:to>
                                    </p:set>
                                    <p:animEffect transition="in" filter="fade">
                                      <p:cBhvr>
                                        <p:cTn id="25" dur="500"/>
                                        <p:tgtEl>
                                          <p:spTgt spid="20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03">
                                            <p:txEl>
                                              <p:pRg st="4" end="4"/>
                                            </p:txEl>
                                          </p:spTgt>
                                        </p:tgtEl>
                                        <p:attrNameLst>
                                          <p:attrName>style.visibility</p:attrName>
                                        </p:attrNameLst>
                                      </p:cBhvr>
                                      <p:to>
                                        <p:strVal val="visible"/>
                                      </p:to>
                                    </p:set>
                                    <p:animEffect transition="in" filter="fade">
                                      <p:cBhvr>
                                        <p:cTn id="30" dur="500"/>
                                        <p:tgtEl>
                                          <p:spTgt spid="203">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03">
                                            <p:txEl>
                                              <p:pRg st="5" end="5"/>
                                            </p:txEl>
                                          </p:spTgt>
                                        </p:tgtEl>
                                        <p:attrNameLst>
                                          <p:attrName>style.visibility</p:attrName>
                                        </p:attrNameLst>
                                      </p:cBhvr>
                                      <p:to>
                                        <p:strVal val="visible"/>
                                      </p:to>
                                    </p:set>
                                    <p:animEffect transition="in" filter="fade">
                                      <p:cBhvr>
                                        <p:cTn id="35" dur="500"/>
                                        <p:tgtEl>
                                          <p:spTgt spid="20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xfrm>
            <a:off x="457200" y="206375"/>
            <a:ext cx="8229600" cy="625475"/>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200" b="1" i="0" u="none" strike="noStrike" cap="none">
                <a:solidFill>
                  <a:srgbClr val="000000"/>
                </a:solidFill>
                <a:latin typeface="Arial"/>
                <a:ea typeface="Arial"/>
                <a:cs typeface="Arial"/>
                <a:sym typeface="Arial"/>
              </a:rPr>
              <a:t>Factorial Function Recursively (2/2)</a:t>
            </a:r>
          </a:p>
        </p:txBody>
      </p:sp>
      <p:sp>
        <p:nvSpPr>
          <p:cNvPr id="210" name="Shape 210"/>
          <p:cNvSpPr txBox="1"/>
          <p:nvPr/>
        </p:nvSpPr>
        <p:spPr>
          <a:xfrm>
            <a:off x="420687" y="1095375"/>
            <a:ext cx="2305050" cy="460374"/>
          </a:xfrm>
          <a:prstGeom prst="rect">
            <a:avLst/>
          </a:prstGeom>
          <a:noFill/>
          <a:ln w="9525" cap="flat" cmpd="sng">
            <a:solidFill>
              <a:schemeClr val="dk1"/>
            </a:solidFill>
            <a:prstDash val="solid"/>
            <a:miter/>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2400" b="0" i="0" u="none" strike="noStrike" cap="none">
                <a:solidFill>
                  <a:srgbClr val="0432FF"/>
                </a:solidFill>
                <a:latin typeface="Consolas"/>
                <a:ea typeface="Consolas"/>
                <a:cs typeface="Consolas"/>
                <a:sym typeface="Consolas"/>
              </a:rPr>
              <a:t>factorial(4)</a:t>
            </a:r>
          </a:p>
        </p:txBody>
      </p:sp>
      <p:sp>
        <p:nvSpPr>
          <p:cNvPr id="211" name="Shape 211"/>
          <p:cNvSpPr txBox="1"/>
          <p:nvPr/>
        </p:nvSpPr>
        <p:spPr>
          <a:xfrm>
            <a:off x="706437" y="1935161"/>
            <a:ext cx="388936" cy="369886"/>
          </a:xfrm>
          <a:prstGeom prst="rect">
            <a:avLst/>
          </a:prstGeom>
          <a:noFill/>
          <a:ln w="9525" cap="flat" cmpd="sng">
            <a:solidFill>
              <a:schemeClr val="dk1"/>
            </a:solidFill>
            <a:prstDash val="solid"/>
            <a:miter/>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800" b="0" i="0" u="none" strike="noStrike" cap="none">
                <a:solidFill>
                  <a:srgbClr val="0432FF"/>
                </a:solidFill>
                <a:latin typeface="Consolas"/>
                <a:ea typeface="Consolas"/>
                <a:cs typeface="Consolas"/>
                <a:sym typeface="Consolas"/>
              </a:rPr>
              <a:t>4</a:t>
            </a:r>
          </a:p>
        </p:txBody>
      </p:sp>
      <p:sp>
        <p:nvSpPr>
          <p:cNvPr id="212" name="Shape 212"/>
          <p:cNvSpPr txBox="1"/>
          <p:nvPr/>
        </p:nvSpPr>
        <p:spPr>
          <a:xfrm>
            <a:off x="1573212" y="1935161"/>
            <a:ext cx="1770061" cy="369886"/>
          </a:xfrm>
          <a:prstGeom prst="rect">
            <a:avLst/>
          </a:prstGeom>
          <a:noFill/>
          <a:ln w="9525" cap="flat" cmpd="sng">
            <a:solidFill>
              <a:schemeClr val="dk1"/>
            </a:solidFill>
            <a:prstDash val="solid"/>
            <a:miter/>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800" b="0" i="0" u="none" strike="noStrike" cap="none">
                <a:solidFill>
                  <a:srgbClr val="0432FF"/>
                </a:solidFill>
                <a:latin typeface="Consolas"/>
                <a:ea typeface="Consolas"/>
                <a:cs typeface="Consolas"/>
                <a:sym typeface="Consolas"/>
              </a:rPr>
              <a:t>factorial(3)</a:t>
            </a:r>
          </a:p>
        </p:txBody>
      </p:sp>
      <p:sp>
        <p:nvSpPr>
          <p:cNvPr id="213" name="Shape 213"/>
          <p:cNvSpPr txBox="1"/>
          <p:nvPr/>
        </p:nvSpPr>
        <p:spPr>
          <a:xfrm>
            <a:off x="1990725" y="2682875"/>
            <a:ext cx="325437" cy="339724"/>
          </a:xfrm>
          <a:prstGeom prst="rect">
            <a:avLst/>
          </a:prstGeom>
          <a:noFill/>
          <a:ln w="9525" cap="flat" cmpd="sng">
            <a:solidFill>
              <a:schemeClr val="dk1"/>
            </a:solidFill>
            <a:prstDash val="solid"/>
            <a:miter/>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600" b="0" i="0" u="none" strike="noStrike" cap="none">
                <a:solidFill>
                  <a:srgbClr val="0432FF"/>
                </a:solidFill>
                <a:latin typeface="Consolas"/>
                <a:ea typeface="Consolas"/>
                <a:cs typeface="Consolas"/>
                <a:sym typeface="Consolas"/>
              </a:rPr>
              <a:t>3</a:t>
            </a:r>
          </a:p>
        </p:txBody>
      </p:sp>
      <p:sp>
        <p:nvSpPr>
          <p:cNvPr id="214" name="Shape 214"/>
          <p:cNvSpPr txBox="1"/>
          <p:nvPr/>
        </p:nvSpPr>
        <p:spPr>
          <a:xfrm>
            <a:off x="2725736" y="2682875"/>
            <a:ext cx="1533524" cy="339724"/>
          </a:xfrm>
          <a:prstGeom prst="rect">
            <a:avLst/>
          </a:prstGeom>
          <a:noFill/>
          <a:ln w="9525" cap="flat" cmpd="sng">
            <a:solidFill>
              <a:schemeClr val="dk1"/>
            </a:solidFill>
            <a:prstDash val="solid"/>
            <a:miter/>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600" b="0" i="0" u="none" strike="noStrike" cap="none">
                <a:solidFill>
                  <a:srgbClr val="0432FF"/>
                </a:solidFill>
                <a:latin typeface="Consolas"/>
                <a:ea typeface="Consolas"/>
                <a:cs typeface="Consolas"/>
                <a:sym typeface="Consolas"/>
              </a:rPr>
              <a:t>factorial(2)</a:t>
            </a:r>
          </a:p>
        </p:txBody>
      </p:sp>
      <p:sp>
        <p:nvSpPr>
          <p:cNvPr id="215" name="Shape 215"/>
          <p:cNvSpPr txBox="1"/>
          <p:nvPr/>
        </p:nvSpPr>
        <p:spPr>
          <a:xfrm>
            <a:off x="3965575" y="3376612"/>
            <a:ext cx="1209675" cy="276224"/>
          </a:xfrm>
          <a:prstGeom prst="rect">
            <a:avLst/>
          </a:prstGeom>
          <a:noFill/>
          <a:ln w="9525" cap="flat" cmpd="sng">
            <a:solidFill>
              <a:schemeClr val="dk1"/>
            </a:solidFill>
            <a:prstDash val="solid"/>
            <a:miter/>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200" b="0" i="0" u="none" strike="noStrike" cap="none">
                <a:solidFill>
                  <a:srgbClr val="0432FF"/>
                </a:solidFill>
                <a:latin typeface="Consolas"/>
                <a:ea typeface="Consolas"/>
                <a:cs typeface="Consolas"/>
                <a:sym typeface="Consolas"/>
              </a:rPr>
              <a:t>factorial(1)</a:t>
            </a:r>
          </a:p>
        </p:txBody>
      </p:sp>
      <p:sp>
        <p:nvSpPr>
          <p:cNvPr id="216" name="Shape 216"/>
          <p:cNvSpPr txBox="1"/>
          <p:nvPr/>
        </p:nvSpPr>
        <p:spPr>
          <a:xfrm>
            <a:off x="3181350" y="3373437"/>
            <a:ext cx="261936" cy="279399"/>
          </a:xfrm>
          <a:prstGeom prst="rect">
            <a:avLst/>
          </a:prstGeom>
          <a:noFill/>
          <a:ln w="9525" cap="flat" cmpd="sng">
            <a:solidFill>
              <a:schemeClr val="dk1"/>
            </a:solidFill>
            <a:prstDash val="solid"/>
            <a:miter/>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200" b="0" i="0" u="none" strike="noStrike" cap="none">
                <a:solidFill>
                  <a:srgbClr val="0432FF"/>
                </a:solidFill>
                <a:latin typeface="Consolas"/>
                <a:ea typeface="Consolas"/>
                <a:cs typeface="Consolas"/>
                <a:sym typeface="Consolas"/>
              </a:rPr>
              <a:t>2</a:t>
            </a:r>
          </a:p>
        </p:txBody>
      </p:sp>
      <p:sp>
        <p:nvSpPr>
          <p:cNvPr id="217" name="Shape 217"/>
          <p:cNvSpPr txBox="1"/>
          <p:nvPr/>
        </p:nvSpPr>
        <p:spPr>
          <a:xfrm>
            <a:off x="5113337" y="4473575"/>
            <a:ext cx="261936" cy="280987"/>
          </a:xfrm>
          <a:prstGeom prst="rect">
            <a:avLst/>
          </a:prstGeom>
          <a:noFill/>
          <a:ln w="9525" cap="flat" cmpd="sng">
            <a:solidFill>
              <a:schemeClr val="dk1"/>
            </a:solidFill>
            <a:prstDash val="solid"/>
            <a:miter/>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200" b="0" i="0" u="none" strike="noStrike" cap="none">
                <a:solidFill>
                  <a:srgbClr val="0432FF"/>
                </a:solidFill>
                <a:latin typeface="Consolas"/>
                <a:ea typeface="Consolas"/>
                <a:cs typeface="Consolas"/>
                <a:sym typeface="Consolas"/>
              </a:rPr>
              <a:t>1</a:t>
            </a:r>
          </a:p>
        </p:txBody>
      </p:sp>
      <p:sp>
        <p:nvSpPr>
          <p:cNvPr id="218" name="Shape 218"/>
          <p:cNvSpPr txBox="1"/>
          <p:nvPr/>
        </p:nvSpPr>
        <p:spPr>
          <a:xfrm>
            <a:off x="1200150" y="1965325"/>
            <a:ext cx="373061" cy="369886"/>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800" b="1" i="0" u="none" strike="noStrike" cap="none">
                <a:solidFill>
                  <a:srgbClr val="0432FF"/>
                </a:solidFill>
                <a:latin typeface="Consolas"/>
                <a:ea typeface="Consolas"/>
                <a:cs typeface="Consolas"/>
                <a:sym typeface="Consolas"/>
              </a:rPr>
              <a:t>*</a:t>
            </a:r>
          </a:p>
        </p:txBody>
      </p:sp>
      <p:sp>
        <p:nvSpPr>
          <p:cNvPr id="219" name="Shape 219"/>
          <p:cNvSpPr txBox="1"/>
          <p:nvPr/>
        </p:nvSpPr>
        <p:spPr>
          <a:xfrm>
            <a:off x="2408236" y="2711450"/>
            <a:ext cx="374649" cy="369886"/>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800" b="1" i="0" u="none" strike="noStrike" cap="none">
                <a:solidFill>
                  <a:srgbClr val="0432FF"/>
                </a:solidFill>
                <a:latin typeface="Consolas"/>
                <a:ea typeface="Consolas"/>
                <a:cs typeface="Consolas"/>
                <a:sym typeface="Consolas"/>
              </a:rPr>
              <a:t>*</a:t>
            </a:r>
          </a:p>
        </p:txBody>
      </p:sp>
      <p:sp>
        <p:nvSpPr>
          <p:cNvPr id="220" name="Shape 220"/>
          <p:cNvSpPr txBox="1"/>
          <p:nvPr/>
        </p:nvSpPr>
        <p:spPr>
          <a:xfrm>
            <a:off x="3594100" y="3375025"/>
            <a:ext cx="374649" cy="3682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800" b="1" i="0" u="none" strike="noStrike" cap="none">
                <a:solidFill>
                  <a:srgbClr val="0432FF"/>
                </a:solidFill>
                <a:latin typeface="Consolas"/>
                <a:ea typeface="Consolas"/>
                <a:cs typeface="Consolas"/>
                <a:sym typeface="Consolas"/>
              </a:rPr>
              <a:t>*</a:t>
            </a:r>
          </a:p>
        </p:txBody>
      </p:sp>
      <p:cxnSp>
        <p:nvCxnSpPr>
          <p:cNvPr id="221" name="Shape 221"/>
          <p:cNvCxnSpPr/>
          <p:nvPr/>
        </p:nvCxnSpPr>
        <p:spPr>
          <a:xfrm flipH="1">
            <a:off x="901699" y="1555750"/>
            <a:ext cx="298450" cy="379412"/>
          </a:xfrm>
          <a:prstGeom prst="straightConnector1">
            <a:avLst/>
          </a:prstGeom>
          <a:noFill/>
          <a:ln w="9525" cap="flat" cmpd="sng">
            <a:solidFill>
              <a:srgbClr val="FF0000"/>
            </a:solidFill>
            <a:prstDash val="solid"/>
            <a:miter/>
            <a:headEnd type="none" w="med" len="med"/>
            <a:tailEnd type="triangle" w="lg" len="lg"/>
          </a:ln>
        </p:spPr>
      </p:cxnSp>
      <p:cxnSp>
        <p:nvCxnSpPr>
          <p:cNvPr id="222" name="Shape 222"/>
          <p:cNvCxnSpPr/>
          <p:nvPr/>
        </p:nvCxnSpPr>
        <p:spPr>
          <a:xfrm>
            <a:off x="1757361" y="1555750"/>
            <a:ext cx="395287" cy="409575"/>
          </a:xfrm>
          <a:prstGeom prst="straightConnector1">
            <a:avLst/>
          </a:prstGeom>
          <a:noFill/>
          <a:ln w="9525" cap="flat" cmpd="sng">
            <a:solidFill>
              <a:srgbClr val="FF0000"/>
            </a:solidFill>
            <a:prstDash val="solid"/>
            <a:miter/>
            <a:headEnd type="none" w="med" len="med"/>
            <a:tailEnd type="triangle" w="lg" len="lg"/>
          </a:ln>
        </p:spPr>
      </p:cxnSp>
      <p:cxnSp>
        <p:nvCxnSpPr>
          <p:cNvPr id="223" name="Shape 223"/>
          <p:cNvCxnSpPr/>
          <p:nvPr/>
        </p:nvCxnSpPr>
        <p:spPr>
          <a:xfrm flipH="1">
            <a:off x="2152649" y="2305050"/>
            <a:ext cx="306386" cy="377824"/>
          </a:xfrm>
          <a:prstGeom prst="straightConnector1">
            <a:avLst/>
          </a:prstGeom>
          <a:noFill/>
          <a:ln w="9525" cap="flat" cmpd="sng">
            <a:solidFill>
              <a:srgbClr val="FF0000"/>
            </a:solidFill>
            <a:prstDash val="solid"/>
            <a:miter/>
            <a:headEnd type="none" w="med" len="med"/>
            <a:tailEnd type="triangle" w="lg" len="lg"/>
          </a:ln>
        </p:spPr>
      </p:cxnSp>
      <p:cxnSp>
        <p:nvCxnSpPr>
          <p:cNvPr id="224" name="Shape 224"/>
          <p:cNvCxnSpPr/>
          <p:nvPr/>
        </p:nvCxnSpPr>
        <p:spPr>
          <a:xfrm>
            <a:off x="2747961" y="2305050"/>
            <a:ext cx="565149" cy="377824"/>
          </a:xfrm>
          <a:prstGeom prst="straightConnector1">
            <a:avLst/>
          </a:prstGeom>
          <a:noFill/>
          <a:ln w="9525" cap="flat" cmpd="sng">
            <a:solidFill>
              <a:srgbClr val="FF0000"/>
            </a:solidFill>
            <a:prstDash val="solid"/>
            <a:miter/>
            <a:headEnd type="none" w="med" len="med"/>
            <a:tailEnd type="triangle" w="lg" len="lg"/>
          </a:ln>
        </p:spPr>
      </p:cxnSp>
      <p:cxnSp>
        <p:nvCxnSpPr>
          <p:cNvPr id="225" name="Shape 225"/>
          <p:cNvCxnSpPr/>
          <p:nvPr/>
        </p:nvCxnSpPr>
        <p:spPr>
          <a:xfrm flipH="1">
            <a:off x="3313112" y="3022600"/>
            <a:ext cx="130175" cy="350837"/>
          </a:xfrm>
          <a:prstGeom prst="straightConnector1">
            <a:avLst/>
          </a:prstGeom>
          <a:noFill/>
          <a:ln w="9525" cap="flat" cmpd="sng">
            <a:solidFill>
              <a:srgbClr val="FF0000"/>
            </a:solidFill>
            <a:prstDash val="solid"/>
            <a:miter/>
            <a:headEnd type="none" w="med" len="med"/>
            <a:tailEnd type="triangle" w="lg" len="lg"/>
          </a:ln>
        </p:spPr>
      </p:cxnSp>
      <p:cxnSp>
        <p:nvCxnSpPr>
          <p:cNvPr id="226" name="Shape 226"/>
          <p:cNvCxnSpPr/>
          <p:nvPr/>
        </p:nvCxnSpPr>
        <p:spPr>
          <a:xfrm>
            <a:off x="3956050" y="3022600"/>
            <a:ext cx="419099" cy="350837"/>
          </a:xfrm>
          <a:prstGeom prst="straightConnector1">
            <a:avLst/>
          </a:prstGeom>
          <a:noFill/>
          <a:ln w="9525" cap="flat" cmpd="sng">
            <a:solidFill>
              <a:srgbClr val="FF0000"/>
            </a:solidFill>
            <a:prstDash val="solid"/>
            <a:miter/>
            <a:headEnd type="none" w="med" len="med"/>
            <a:tailEnd type="triangle" w="lg" len="lg"/>
          </a:ln>
        </p:spPr>
      </p:cxnSp>
      <p:cxnSp>
        <p:nvCxnSpPr>
          <p:cNvPr id="227" name="Shape 227"/>
          <p:cNvCxnSpPr/>
          <p:nvPr/>
        </p:nvCxnSpPr>
        <p:spPr>
          <a:xfrm flipH="1">
            <a:off x="5235575" y="4227512"/>
            <a:ext cx="19049" cy="246062"/>
          </a:xfrm>
          <a:prstGeom prst="straightConnector1">
            <a:avLst/>
          </a:prstGeom>
          <a:noFill/>
          <a:ln w="9525" cap="flat" cmpd="sng">
            <a:solidFill>
              <a:srgbClr val="FF0000"/>
            </a:solidFill>
            <a:prstDash val="solid"/>
            <a:miter/>
            <a:headEnd type="none" w="med" len="med"/>
            <a:tailEnd type="triangle" w="lg" len="lg"/>
          </a:ln>
        </p:spPr>
      </p:cxnSp>
      <p:sp>
        <p:nvSpPr>
          <p:cNvPr id="228" name="Shape 228"/>
          <p:cNvSpPr txBox="1"/>
          <p:nvPr/>
        </p:nvSpPr>
        <p:spPr>
          <a:xfrm>
            <a:off x="5362575" y="920750"/>
            <a:ext cx="3116261" cy="461961"/>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400" b="0" i="0" u="none" strike="noStrike" cap="none" dirty="0">
                <a:solidFill>
                  <a:schemeClr val="dk1"/>
                </a:solidFill>
                <a:latin typeface="Arial"/>
                <a:ea typeface="Arial"/>
                <a:cs typeface="Arial"/>
                <a:sym typeface="Arial"/>
              </a:rPr>
              <a:t>4! = </a:t>
            </a:r>
            <a:r>
              <a:rPr lang="en-US" sz="2400" b="0" i="0" u="none" strike="noStrike" cap="none" dirty="0">
                <a:solidFill>
                  <a:srgbClr val="0432FF"/>
                </a:solidFill>
                <a:latin typeface="Consolas"/>
                <a:ea typeface="Consolas"/>
                <a:cs typeface="Consolas"/>
                <a:sym typeface="Consolas"/>
              </a:rPr>
              <a:t>factorial(4)</a:t>
            </a:r>
          </a:p>
        </p:txBody>
      </p:sp>
      <p:sp>
        <p:nvSpPr>
          <p:cNvPr id="229" name="Shape 229"/>
          <p:cNvSpPr txBox="1"/>
          <p:nvPr/>
        </p:nvSpPr>
        <p:spPr>
          <a:xfrm>
            <a:off x="5697538" y="1417637"/>
            <a:ext cx="3336925" cy="2493961"/>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400" b="0" i="0" u="none" strike="noStrike" cap="none" dirty="0">
                <a:solidFill>
                  <a:schemeClr val="dk1"/>
                </a:solidFill>
                <a:latin typeface="Arial"/>
                <a:ea typeface="Arial"/>
                <a:cs typeface="Arial"/>
                <a:sym typeface="Arial"/>
              </a:rPr>
              <a:t>= 4 * </a:t>
            </a:r>
            <a:r>
              <a:rPr lang="en-US" sz="2400" dirty="0">
                <a:solidFill>
                  <a:schemeClr val="dk1"/>
                </a:solidFill>
              </a:rPr>
              <a:t>3!</a:t>
            </a:r>
            <a:endParaRPr lang="en-US" sz="2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r>
              <a:rPr lang="en-CA" sz="2400" b="0" i="0" u="none" strike="noStrike" cap="none" dirty="0">
                <a:solidFill>
                  <a:schemeClr val="dk1"/>
                </a:solidFill>
                <a:latin typeface="Arial"/>
                <a:ea typeface="Arial"/>
                <a:cs typeface="Arial"/>
                <a:sym typeface="Arial"/>
              </a:rPr>
              <a:t>= 4 * 3 * 2!</a:t>
            </a:r>
          </a:p>
          <a:p>
            <a:pPr marL="0" marR="0" lvl="0" indent="0" algn="l" rtl="0">
              <a:lnSpc>
                <a:spcPct val="100000"/>
              </a:lnSpc>
              <a:spcBef>
                <a:spcPts val="0"/>
              </a:spcBef>
              <a:spcAft>
                <a:spcPts val="0"/>
              </a:spcAft>
              <a:buClr>
                <a:srgbClr val="000000"/>
              </a:buClr>
              <a:buFont typeface="Arial"/>
              <a:buNone/>
            </a:pPr>
            <a:r>
              <a:rPr lang="en-CA" sz="2400" dirty="0">
                <a:solidFill>
                  <a:schemeClr val="dk1"/>
                </a:solidFill>
              </a:rPr>
              <a:t>= 4 * 3 * 2 * 1!</a:t>
            </a:r>
          </a:p>
          <a:p>
            <a:pPr marL="0" marR="0" lvl="0" indent="0" algn="l" rtl="0">
              <a:lnSpc>
                <a:spcPct val="100000"/>
              </a:lnSpc>
              <a:spcBef>
                <a:spcPts val="0"/>
              </a:spcBef>
              <a:spcAft>
                <a:spcPts val="0"/>
              </a:spcAft>
              <a:buClr>
                <a:srgbClr val="000000"/>
              </a:buClr>
              <a:buFont typeface="Arial"/>
              <a:buNone/>
            </a:pPr>
            <a:r>
              <a:rPr lang="en-CA" sz="2400" dirty="0">
                <a:solidFill>
                  <a:schemeClr val="dk1"/>
                </a:solidFill>
              </a:rPr>
              <a:t>= 4 * 3 * 2 * 1 * 0!</a:t>
            </a:r>
            <a:endParaRPr sz="2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ct val="25000"/>
              <a:buFont typeface="Arial"/>
              <a:buNone/>
            </a:pPr>
            <a:r>
              <a:rPr lang="en-US" sz="3600" b="0" i="0" u="none" strike="noStrike" cap="none" dirty="0">
                <a:solidFill>
                  <a:schemeClr val="dk1"/>
                </a:solidFill>
                <a:latin typeface="Arial"/>
                <a:ea typeface="Arial"/>
                <a:cs typeface="Arial"/>
                <a:sym typeface="Arial"/>
              </a:rPr>
              <a:t>= 24 </a:t>
            </a:r>
          </a:p>
        </p:txBody>
      </p:sp>
      <p:sp>
        <p:nvSpPr>
          <p:cNvPr id="230" name="Shape 230"/>
          <p:cNvSpPr txBox="1"/>
          <p:nvPr/>
        </p:nvSpPr>
        <p:spPr>
          <a:xfrm>
            <a:off x="4757737" y="3946525"/>
            <a:ext cx="1208086" cy="276224"/>
          </a:xfrm>
          <a:prstGeom prst="rect">
            <a:avLst/>
          </a:prstGeom>
          <a:noFill/>
          <a:ln w="9525" cap="flat" cmpd="sng">
            <a:solidFill>
              <a:schemeClr val="dk1"/>
            </a:solidFill>
            <a:prstDash val="solid"/>
            <a:miter/>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200" b="0" i="0" u="none" strike="noStrike" cap="none">
                <a:solidFill>
                  <a:srgbClr val="0432FF"/>
                </a:solidFill>
                <a:latin typeface="Consolas"/>
                <a:ea typeface="Consolas"/>
                <a:cs typeface="Consolas"/>
                <a:sym typeface="Consolas"/>
              </a:rPr>
              <a:t>factorial(0)</a:t>
            </a:r>
          </a:p>
        </p:txBody>
      </p:sp>
      <p:sp>
        <p:nvSpPr>
          <p:cNvPr id="231" name="Shape 231"/>
          <p:cNvSpPr txBox="1"/>
          <p:nvPr/>
        </p:nvSpPr>
        <p:spPr>
          <a:xfrm>
            <a:off x="3997325" y="3956050"/>
            <a:ext cx="261936" cy="280987"/>
          </a:xfrm>
          <a:prstGeom prst="rect">
            <a:avLst/>
          </a:prstGeom>
          <a:noFill/>
          <a:ln w="9525" cap="flat" cmpd="sng">
            <a:solidFill>
              <a:schemeClr val="dk1"/>
            </a:solidFill>
            <a:prstDash val="solid"/>
            <a:miter/>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200" b="0" i="0" u="none" strike="noStrike" cap="none">
                <a:solidFill>
                  <a:srgbClr val="0432FF"/>
                </a:solidFill>
                <a:latin typeface="Consolas"/>
                <a:ea typeface="Consolas"/>
                <a:cs typeface="Consolas"/>
                <a:sym typeface="Consolas"/>
              </a:rPr>
              <a:t>1</a:t>
            </a:r>
          </a:p>
        </p:txBody>
      </p:sp>
      <p:sp>
        <p:nvSpPr>
          <p:cNvPr id="232" name="Shape 232"/>
          <p:cNvSpPr txBox="1"/>
          <p:nvPr/>
        </p:nvSpPr>
        <p:spPr>
          <a:xfrm>
            <a:off x="4410075" y="3957637"/>
            <a:ext cx="373061" cy="369886"/>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432FF"/>
              </a:buClr>
              <a:buSzPct val="25000"/>
              <a:buFont typeface="Consolas"/>
              <a:buNone/>
            </a:pPr>
            <a:r>
              <a:rPr lang="en-US" sz="1800" b="1" i="0" u="none" strike="noStrike" cap="none">
                <a:solidFill>
                  <a:srgbClr val="0432FF"/>
                </a:solidFill>
                <a:latin typeface="Consolas"/>
                <a:ea typeface="Consolas"/>
                <a:cs typeface="Consolas"/>
                <a:sym typeface="Consolas"/>
              </a:rPr>
              <a:t>*</a:t>
            </a:r>
          </a:p>
        </p:txBody>
      </p:sp>
      <p:cxnSp>
        <p:nvCxnSpPr>
          <p:cNvPr id="233" name="Shape 233"/>
          <p:cNvCxnSpPr/>
          <p:nvPr/>
        </p:nvCxnSpPr>
        <p:spPr>
          <a:xfrm flipH="1">
            <a:off x="4127500" y="3665537"/>
            <a:ext cx="155574" cy="290512"/>
          </a:xfrm>
          <a:prstGeom prst="straightConnector1">
            <a:avLst/>
          </a:prstGeom>
          <a:noFill/>
          <a:ln w="9525" cap="flat" cmpd="sng">
            <a:solidFill>
              <a:srgbClr val="FF0000"/>
            </a:solidFill>
            <a:prstDash val="solid"/>
            <a:miter/>
            <a:headEnd type="none" w="med" len="med"/>
            <a:tailEnd type="triangle" w="lg" len="lg"/>
          </a:ln>
        </p:spPr>
      </p:cxnSp>
      <p:cxnSp>
        <p:nvCxnSpPr>
          <p:cNvPr id="234" name="Shape 234"/>
          <p:cNvCxnSpPr/>
          <p:nvPr/>
        </p:nvCxnSpPr>
        <p:spPr>
          <a:xfrm>
            <a:off x="4910137" y="3648075"/>
            <a:ext cx="125412" cy="277811"/>
          </a:xfrm>
          <a:prstGeom prst="straightConnector1">
            <a:avLst/>
          </a:prstGeom>
          <a:noFill/>
          <a:ln w="9525" cap="flat" cmpd="sng">
            <a:solidFill>
              <a:srgbClr val="FF0000"/>
            </a:solidFill>
            <a:prstDash val="solid"/>
            <a:miter/>
            <a:headEnd type="none" w="med" len="med"/>
            <a:tailEnd type="triangle" w="lg" len="lg"/>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fade">
                                      <p:cBhvr>
                                        <p:cTn id="7" dur="500"/>
                                        <p:tgtEl>
                                          <p:spTgt spid="210"/>
                                        </p:tgtEl>
                                      </p:cBhvr>
                                    </p:animEffect>
                                  </p:childTnLst>
                                </p:cTn>
                              </p:par>
                              <p:par>
                                <p:cTn id="8" presetID="10" presetClass="entr" presetSubtype="0" fill="hold" nodeType="withEffect">
                                  <p:stCondLst>
                                    <p:cond delay="0"/>
                                  </p:stCondLst>
                                  <p:childTnLst>
                                    <p:set>
                                      <p:cBhvr>
                                        <p:cTn id="9" dur="1" fill="hold">
                                          <p:stCondLst>
                                            <p:cond delay="0"/>
                                          </p:stCondLst>
                                        </p:cTn>
                                        <p:tgtEl>
                                          <p:spTgt spid="228"/>
                                        </p:tgtEl>
                                        <p:attrNameLst>
                                          <p:attrName>style.visibility</p:attrName>
                                        </p:attrNameLst>
                                      </p:cBhvr>
                                      <p:to>
                                        <p:strVal val="visible"/>
                                      </p:to>
                                    </p:set>
                                    <p:animEffect transition="in" filter="fade">
                                      <p:cBhvr>
                                        <p:cTn id="10" dur="500"/>
                                        <p:tgtEl>
                                          <p:spTgt spid="22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22"/>
                                        </p:tgtEl>
                                        <p:attrNameLst>
                                          <p:attrName>style.visibility</p:attrName>
                                        </p:attrNameLst>
                                      </p:cBhvr>
                                      <p:to>
                                        <p:strVal val="visible"/>
                                      </p:to>
                                    </p:set>
                                    <p:animEffect transition="in" filter="fade">
                                      <p:cBhvr>
                                        <p:cTn id="15" dur="500"/>
                                        <p:tgtEl>
                                          <p:spTgt spid="222"/>
                                        </p:tgtEl>
                                      </p:cBhvr>
                                    </p:animEffect>
                                  </p:childTnLst>
                                </p:cTn>
                              </p:par>
                              <p:par>
                                <p:cTn id="16" presetID="10" presetClass="entr" presetSubtype="0" fill="hold" nodeType="withEffect">
                                  <p:stCondLst>
                                    <p:cond delay="0"/>
                                  </p:stCondLst>
                                  <p:childTnLst>
                                    <p:set>
                                      <p:cBhvr>
                                        <p:cTn id="17" dur="1" fill="hold">
                                          <p:stCondLst>
                                            <p:cond delay="0"/>
                                          </p:stCondLst>
                                        </p:cTn>
                                        <p:tgtEl>
                                          <p:spTgt spid="221"/>
                                        </p:tgtEl>
                                        <p:attrNameLst>
                                          <p:attrName>style.visibility</p:attrName>
                                        </p:attrNameLst>
                                      </p:cBhvr>
                                      <p:to>
                                        <p:strVal val="visible"/>
                                      </p:to>
                                    </p:set>
                                    <p:animEffect transition="in" filter="fade">
                                      <p:cBhvr>
                                        <p:cTn id="18" dur="500"/>
                                        <p:tgtEl>
                                          <p:spTgt spid="221"/>
                                        </p:tgtEl>
                                      </p:cBhvr>
                                    </p:animEffect>
                                  </p:childTnLst>
                                </p:cTn>
                              </p:par>
                              <p:par>
                                <p:cTn id="19" presetID="10" presetClass="entr" presetSubtype="0" fill="hold" nodeType="withEffect">
                                  <p:stCondLst>
                                    <p:cond delay="0"/>
                                  </p:stCondLst>
                                  <p:childTnLst>
                                    <p:set>
                                      <p:cBhvr>
                                        <p:cTn id="20" dur="1" fill="hold">
                                          <p:stCondLst>
                                            <p:cond delay="0"/>
                                          </p:stCondLst>
                                        </p:cTn>
                                        <p:tgtEl>
                                          <p:spTgt spid="211"/>
                                        </p:tgtEl>
                                        <p:attrNameLst>
                                          <p:attrName>style.visibility</p:attrName>
                                        </p:attrNameLst>
                                      </p:cBhvr>
                                      <p:to>
                                        <p:strVal val="visible"/>
                                      </p:to>
                                    </p:set>
                                    <p:animEffect transition="in" filter="fade">
                                      <p:cBhvr>
                                        <p:cTn id="21" dur="500"/>
                                        <p:tgtEl>
                                          <p:spTgt spid="211"/>
                                        </p:tgtEl>
                                      </p:cBhvr>
                                    </p:animEffect>
                                  </p:childTnLst>
                                </p:cTn>
                              </p:par>
                              <p:par>
                                <p:cTn id="22" presetID="10" presetClass="entr" presetSubtype="0" fill="hold" nodeType="withEffect">
                                  <p:stCondLst>
                                    <p:cond delay="0"/>
                                  </p:stCondLst>
                                  <p:childTnLst>
                                    <p:set>
                                      <p:cBhvr>
                                        <p:cTn id="23" dur="1" fill="hold">
                                          <p:stCondLst>
                                            <p:cond delay="0"/>
                                          </p:stCondLst>
                                        </p:cTn>
                                        <p:tgtEl>
                                          <p:spTgt spid="218"/>
                                        </p:tgtEl>
                                        <p:attrNameLst>
                                          <p:attrName>style.visibility</p:attrName>
                                        </p:attrNameLst>
                                      </p:cBhvr>
                                      <p:to>
                                        <p:strVal val="visible"/>
                                      </p:to>
                                    </p:set>
                                    <p:animEffect transition="in" filter="fade">
                                      <p:cBhvr>
                                        <p:cTn id="24" dur="500"/>
                                        <p:tgtEl>
                                          <p:spTgt spid="218"/>
                                        </p:tgtEl>
                                      </p:cBhvr>
                                    </p:animEffect>
                                  </p:childTnLst>
                                </p:cTn>
                              </p:par>
                              <p:par>
                                <p:cTn id="25" presetID="10" presetClass="entr" presetSubtype="0" fill="hold" nodeType="withEffect">
                                  <p:stCondLst>
                                    <p:cond delay="0"/>
                                  </p:stCondLst>
                                  <p:childTnLst>
                                    <p:set>
                                      <p:cBhvr>
                                        <p:cTn id="26" dur="1" fill="hold">
                                          <p:stCondLst>
                                            <p:cond delay="0"/>
                                          </p:stCondLst>
                                        </p:cTn>
                                        <p:tgtEl>
                                          <p:spTgt spid="212"/>
                                        </p:tgtEl>
                                        <p:attrNameLst>
                                          <p:attrName>style.visibility</p:attrName>
                                        </p:attrNameLst>
                                      </p:cBhvr>
                                      <p:to>
                                        <p:strVal val="visible"/>
                                      </p:to>
                                    </p:set>
                                    <p:animEffect transition="in" filter="fade">
                                      <p:cBhvr>
                                        <p:cTn id="27" dur="500"/>
                                        <p:tgtEl>
                                          <p:spTgt spid="212"/>
                                        </p:tgtEl>
                                      </p:cBhvr>
                                    </p:animEffect>
                                  </p:childTnLst>
                                </p:cTn>
                              </p:par>
                              <p:par>
                                <p:cTn id="28" presetID="10" presetClass="entr" presetSubtype="0" fill="hold" nodeType="withEffect">
                                  <p:stCondLst>
                                    <p:cond delay="0"/>
                                  </p:stCondLst>
                                  <p:childTnLst>
                                    <p:set>
                                      <p:cBhvr>
                                        <p:cTn id="29" dur="1" fill="hold">
                                          <p:stCondLst>
                                            <p:cond delay="0"/>
                                          </p:stCondLst>
                                        </p:cTn>
                                        <p:tgtEl>
                                          <p:spTgt spid="229">
                                            <p:txEl>
                                              <p:pRg st="0" end="0"/>
                                            </p:txEl>
                                          </p:spTgt>
                                        </p:tgtEl>
                                        <p:attrNameLst>
                                          <p:attrName>style.visibility</p:attrName>
                                        </p:attrNameLst>
                                      </p:cBhvr>
                                      <p:to>
                                        <p:strVal val="visible"/>
                                      </p:to>
                                    </p:set>
                                    <p:animEffect transition="in" filter="fade">
                                      <p:cBhvr>
                                        <p:cTn id="30" dur="500"/>
                                        <p:tgtEl>
                                          <p:spTgt spid="229">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23"/>
                                        </p:tgtEl>
                                        <p:attrNameLst>
                                          <p:attrName>style.visibility</p:attrName>
                                        </p:attrNameLst>
                                      </p:cBhvr>
                                      <p:to>
                                        <p:strVal val="visible"/>
                                      </p:to>
                                    </p:set>
                                    <p:animEffect transition="in" filter="fade">
                                      <p:cBhvr>
                                        <p:cTn id="35" dur="500"/>
                                        <p:tgtEl>
                                          <p:spTgt spid="223"/>
                                        </p:tgtEl>
                                      </p:cBhvr>
                                    </p:animEffect>
                                  </p:childTnLst>
                                </p:cTn>
                              </p:par>
                              <p:par>
                                <p:cTn id="36" presetID="10" presetClass="entr" presetSubtype="0" fill="hold" nodeType="withEffect">
                                  <p:stCondLst>
                                    <p:cond delay="0"/>
                                  </p:stCondLst>
                                  <p:childTnLst>
                                    <p:set>
                                      <p:cBhvr>
                                        <p:cTn id="37" dur="1" fill="hold">
                                          <p:stCondLst>
                                            <p:cond delay="0"/>
                                          </p:stCondLst>
                                        </p:cTn>
                                        <p:tgtEl>
                                          <p:spTgt spid="224"/>
                                        </p:tgtEl>
                                        <p:attrNameLst>
                                          <p:attrName>style.visibility</p:attrName>
                                        </p:attrNameLst>
                                      </p:cBhvr>
                                      <p:to>
                                        <p:strVal val="visible"/>
                                      </p:to>
                                    </p:set>
                                    <p:animEffect transition="in" filter="fade">
                                      <p:cBhvr>
                                        <p:cTn id="38" dur="500"/>
                                        <p:tgtEl>
                                          <p:spTgt spid="224"/>
                                        </p:tgtEl>
                                      </p:cBhvr>
                                    </p:animEffect>
                                  </p:childTnLst>
                                </p:cTn>
                              </p:par>
                              <p:par>
                                <p:cTn id="39" presetID="10" presetClass="entr" presetSubtype="0" fill="hold" nodeType="withEffect">
                                  <p:stCondLst>
                                    <p:cond delay="0"/>
                                  </p:stCondLst>
                                  <p:childTnLst>
                                    <p:set>
                                      <p:cBhvr>
                                        <p:cTn id="40" dur="1" fill="hold">
                                          <p:stCondLst>
                                            <p:cond delay="0"/>
                                          </p:stCondLst>
                                        </p:cTn>
                                        <p:tgtEl>
                                          <p:spTgt spid="214"/>
                                        </p:tgtEl>
                                        <p:attrNameLst>
                                          <p:attrName>style.visibility</p:attrName>
                                        </p:attrNameLst>
                                      </p:cBhvr>
                                      <p:to>
                                        <p:strVal val="visible"/>
                                      </p:to>
                                    </p:set>
                                    <p:animEffect transition="in" filter="fade">
                                      <p:cBhvr>
                                        <p:cTn id="41" dur="500"/>
                                        <p:tgtEl>
                                          <p:spTgt spid="214"/>
                                        </p:tgtEl>
                                      </p:cBhvr>
                                    </p:animEffect>
                                  </p:childTnLst>
                                </p:cTn>
                              </p:par>
                              <p:par>
                                <p:cTn id="42" presetID="10" presetClass="entr" presetSubtype="0" fill="hold" nodeType="withEffect">
                                  <p:stCondLst>
                                    <p:cond delay="0"/>
                                  </p:stCondLst>
                                  <p:childTnLst>
                                    <p:set>
                                      <p:cBhvr>
                                        <p:cTn id="43" dur="1" fill="hold">
                                          <p:stCondLst>
                                            <p:cond delay="0"/>
                                          </p:stCondLst>
                                        </p:cTn>
                                        <p:tgtEl>
                                          <p:spTgt spid="219"/>
                                        </p:tgtEl>
                                        <p:attrNameLst>
                                          <p:attrName>style.visibility</p:attrName>
                                        </p:attrNameLst>
                                      </p:cBhvr>
                                      <p:to>
                                        <p:strVal val="visible"/>
                                      </p:to>
                                    </p:set>
                                    <p:animEffect transition="in" filter="fade">
                                      <p:cBhvr>
                                        <p:cTn id="44" dur="500"/>
                                        <p:tgtEl>
                                          <p:spTgt spid="219"/>
                                        </p:tgtEl>
                                      </p:cBhvr>
                                    </p:animEffect>
                                  </p:childTnLst>
                                </p:cTn>
                              </p:par>
                              <p:par>
                                <p:cTn id="45" presetID="10" presetClass="entr" presetSubtype="0" fill="hold" nodeType="withEffect">
                                  <p:stCondLst>
                                    <p:cond delay="0"/>
                                  </p:stCondLst>
                                  <p:childTnLst>
                                    <p:set>
                                      <p:cBhvr>
                                        <p:cTn id="46" dur="1" fill="hold">
                                          <p:stCondLst>
                                            <p:cond delay="0"/>
                                          </p:stCondLst>
                                        </p:cTn>
                                        <p:tgtEl>
                                          <p:spTgt spid="213"/>
                                        </p:tgtEl>
                                        <p:attrNameLst>
                                          <p:attrName>style.visibility</p:attrName>
                                        </p:attrNameLst>
                                      </p:cBhvr>
                                      <p:to>
                                        <p:strVal val="visible"/>
                                      </p:to>
                                    </p:set>
                                    <p:animEffect transition="in" filter="fade">
                                      <p:cBhvr>
                                        <p:cTn id="47" dur="500"/>
                                        <p:tgtEl>
                                          <p:spTgt spid="213"/>
                                        </p:tgtEl>
                                      </p:cBhvr>
                                    </p:animEffect>
                                  </p:childTnLst>
                                </p:cTn>
                              </p:par>
                              <p:par>
                                <p:cTn id="48" presetID="10" presetClass="entr" presetSubtype="0" fill="hold" nodeType="withEffect">
                                  <p:stCondLst>
                                    <p:cond delay="0"/>
                                  </p:stCondLst>
                                  <p:childTnLst>
                                    <p:set>
                                      <p:cBhvr>
                                        <p:cTn id="49" dur="1" fill="hold">
                                          <p:stCondLst>
                                            <p:cond delay="0"/>
                                          </p:stCondLst>
                                        </p:cTn>
                                        <p:tgtEl>
                                          <p:spTgt spid="229">
                                            <p:txEl>
                                              <p:pRg st="1" end="1"/>
                                            </p:txEl>
                                          </p:spTgt>
                                        </p:tgtEl>
                                        <p:attrNameLst>
                                          <p:attrName>style.visibility</p:attrName>
                                        </p:attrNameLst>
                                      </p:cBhvr>
                                      <p:to>
                                        <p:strVal val="visible"/>
                                      </p:to>
                                    </p:set>
                                    <p:animEffect transition="in" filter="fade">
                                      <p:cBhvr>
                                        <p:cTn id="50" dur="500"/>
                                        <p:tgtEl>
                                          <p:spTgt spid="229">
                                            <p:txEl>
                                              <p:pRg st="1" end="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25"/>
                                        </p:tgtEl>
                                        <p:attrNameLst>
                                          <p:attrName>style.visibility</p:attrName>
                                        </p:attrNameLst>
                                      </p:cBhvr>
                                      <p:to>
                                        <p:strVal val="visible"/>
                                      </p:to>
                                    </p:set>
                                    <p:animEffect transition="in" filter="fade">
                                      <p:cBhvr>
                                        <p:cTn id="55" dur="500"/>
                                        <p:tgtEl>
                                          <p:spTgt spid="225"/>
                                        </p:tgtEl>
                                      </p:cBhvr>
                                    </p:animEffect>
                                  </p:childTnLst>
                                </p:cTn>
                              </p:par>
                              <p:par>
                                <p:cTn id="56" presetID="10" presetClass="entr" presetSubtype="0" fill="hold" nodeType="withEffect">
                                  <p:stCondLst>
                                    <p:cond delay="0"/>
                                  </p:stCondLst>
                                  <p:childTnLst>
                                    <p:set>
                                      <p:cBhvr>
                                        <p:cTn id="57" dur="1" fill="hold">
                                          <p:stCondLst>
                                            <p:cond delay="0"/>
                                          </p:stCondLst>
                                        </p:cTn>
                                        <p:tgtEl>
                                          <p:spTgt spid="226"/>
                                        </p:tgtEl>
                                        <p:attrNameLst>
                                          <p:attrName>style.visibility</p:attrName>
                                        </p:attrNameLst>
                                      </p:cBhvr>
                                      <p:to>
                                        <p:strVal val="visible"/>
                                      </p:to>
                                    </p:set>
                                    <p:animEffect transition="in" filter="fade">
                                      <p:cBhvr>
                                        <p:cTn id="58" dur="500"/>
                                        <p:tgtEl>
                                          <p:spTgt spid="226"/>
                                        </p:tgtEl>
                                      </p:cBhvr>
                                    </p:animEffect>
                                  </p:childTnLst>
                                </p:cTn>
                              </p:par>
                              <p:par>
                                <p:cTn id="59" presetID="10" presetClass="entr" presetSubtype="0" fill="hold" nodeType="withEffect">
                                  <p:stCondLst>
                                    <p:cond delay="0"/>
                                  </p:stCondLst>
                                  <p:childTnLst>
                                    <p:set>
                                      <p:cBhvr>
                                        <p:cTn id="60" dur="1" fill="hold">
                                          <p:stCondLst>
                                            <p:cond delay="0"/>
                                          </p:stCondLst>
                                        </p:cTn>
                                        <p:tgtEl>
                                          <p:spTgt spid="215"/>
                                        </p:tgtEl>
                                        <p:attrNameLst>
                                          <p:attrName>style.visibility</p:attrName>
                                        </p:attrNameLst>
                                      </p:cBhvr>
                                      <p:to>
                                        <p:strVal val="visible"/>
                                      </p:to>
                                    </p:set>
                                    <p:animEffect transition="in" filter="fade">
                                      <p:cBhvr>
                                        <p:cTn id="61" dur="500"/>
                                        <p:tgtEl>
                                          <p:spTgt spid="215"/>
                                        </p:tgtEl>
                                      </p:cBhvr>
                                    </p:animEffect>
                                  </p:childTnLst>
                                </p:cTn>
                              </p:par>
                              <p:par>
                                <p:cTn id="62" presetID="10" presetClass="entr" presetSubtype="0" fill="hold" nodeType="withEffect">
                                  <p:stCondLst>
                                    <p:cond delay="0"/>
                                  </p:stCondLst>
                                  <p:childTnLst>
                                    <p:set>
                                      <p:cBhvr>
                                        <p:cTn id="63" dur="1" fill="hold">
                                          <p:stCondLst>
                                            <p:cond delay="0"/>
                                          </p:stCondLst>
                                        </p:cTn>
                                        <p:tgtEl>
                                          <p:spTgt spid="220"/>
                                        </p:tgtEl>
                                        <p:attrNameLst>
                                          <p:attrName>style.visibility</p:attrName>
                                        </p:attrNameLst>
                                      </p:cBhvr>
                                      <p:to>
                                        <p:strVal val="visible"/>
                                      </p:to>
                                    </p:set>
                                    <p:animEffect transition="in" filter="fade">
                                      <p:cBhvr>
                                        <p:cTn id="64" dur="500"/>
                                        <p:tgtEl>
                                          <p:spTgt spid="220"/>
                                        </p:tgtEl>
                                      </p:cBhvr>
                                    </p:animEffect>
                                  </p:childTnLst>
                                </p:cTn>
                              </p:par>
                              <p:par>
                                <p:cTn id="65" presetID="10" presetClass="entr" presetSubtype="0" fill="hold" nodeType="withEffect">
                                  <p:stCondLst>
                                    <p:cond delay="0"/>
                                  </p:stCondLst>
                                  <p:childTnLst>
                                    <p:set>
                                      <p:cBhvr>
                                        <p:cTn id="66" dur="1" fill="hold">
                                          <p:stCondLst>
                                            <p:cond delay="0"/>
                                          </p:stCondLst>
                                        </p:cTn>
                                        <p:tgtEl>
                                          <p:spTgt spid="216"/>
                                        </p:tgtEl>
                                        <p:attrNameLst>
                                          <p:attrName>style.visibility</p:attrName>
                                        </p:attrNameLst>
                                      </p:cBhvr>
                                      <p:to>
                                        <p:strVal val="visible"/>
                                      </p:to>
                                    </p:set>
                                    <p:animEffect transition="in" filter="fade">
                                      <p:cBhvr>
                                        <p:cTn id="67" dur="500"/>
                                        <p:tgtEl>
                                          <p:spTgt spid="216"/>
                                        </p:tgtEl>
                                      </p:cBhvr>
                                    </p:animEffect>
                                  </p:childTnLst>
                                </p:cTn>
                              </p:par>
                              <p:par>
                                <p:cTn id="68" presetID="10" presetClass="entr" presetSubtype="0" fill="hold" nodeType="withEffect">
                                  <p:stCondLst>
                                    <p:cond delay="0"/>
                                  </p:stCondLst>
                                  <p:childTnLst>
                                    <p:set>
                                      <p:cBhvr>
                                        <p:cTn id="69" dur="1" fill="hold">
                                          <p:stCondLst>
                                            <p:cond delay="0"/>
                                          </p:stCondLst>
                                        </p:cTn>
                                        <p:tgtEl>
                                          <p:spTgt spid="229">
                                            <p:txEl>
                                              <p:pRg st="2" end="2"/>
                                            </p:txEl>
                                          </p:spTgt>
                                        </p:tgtEl>
                                        <p:attrNameLst>
                                          <p:attrName>style.visibility</p:attrName>
                                        </p:attrNameLst>
                                      </p:cBhvr>
                                      <p:to>
                                        <p:strVal val="visible"/>
                                      </p:to>
                                    </p:set>
                                    <p:animEffect transition="in" filter="fade">
                                      <p:cBhvr>
                                        <p:cTn id="70" dur="500"/>
                                        <p:tgtEl>
                                          <p:spTgt spid="229">
                                            <p:txEl>
                                              <p:pRg st="2" end="2"/>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233"/>
                                        </p:tgtEl>
                                        <p:attrNameLst>
                                          <p:attrName>style.visibility</p:attrName>
                                        </p:attrNameLst>
                                      </p:cBhvr>
                                      <p:to>
                                        <p:strVal val="visible"/>
                                      </p:to>
                                    </p:set>
                                    <p:animEffect transition="in" filter="fade">
                                      <p:cBhvr>
                                        <p:cTn id="75" dur="500"/>
                                        <p:tgtEl>
                                          <p:spTgt spid="233"/>
                                        </p:tgtEl>
                                      </p:cBhvr>
                                    </p:animEffect>
                                  </p:childTnLst>
                                </p:cTn>
                              </p:par>
                              <p:par>
                                <p:cTn id="76" presetID="10" presetClass="entr" presetSubtype="0" fill="hold" nodeType="withEffect">
                                  <p:stCondLst>
                                    <p:cond delay="0"/>
                                  </p:stCondLst>
                                  <p:childTnLst>
                                    <p:set>
                                      <p:cBhvr>
                                        <p:cTn id="77" dur="1" fill="hold">
                                          <p:stCondLst>
                                            <p:cond delay="0"/>
                                          </p:stCondLst>
                                        </p:cTn>
                                        <p:tgtEl>
                                          <p:spTgt spid="231"/>
                                        </p:tgtEl>
                                        <p:attrNameLst>
                                          <p:attrName>style.visibility</p:attrName>
                                        </p:attrNameLst>
                                      </p:cBhvr>
                                      <p:to>
                                        <p:strVal val="visible"/>
                                      </p:to>
                                    </p:set>
                                    <p:animEffect transition="in" filter="fade">
                                      <p:cBhvr>
                                        <p:cTn id="78" dur="500"/>
                                        <p:tgtEl>
                                          <p:spTgt spid="231"/>
                                        </p:tgtEl>
                                      </p:cBhvr>
                                    </p:animEffect>
                                  </p:childTnLst>
                                </p:cTn>
                              </p:par>
                              <p:par>
                                <p:cTn id="79" presetID="10" presetClass="entr" presetSubtype="0" fill="hold" nodeType="withEffect">
                                  <p:stCondLst>
                                    <p:cond delay="0"/>
                                  </p:stCondLst>
                                  <p:childTnLst>
                                    <p:set>
                                      <p:cBhvr>
                                        <p:cTn id="80" dur="1" fill="hold">
                                          <p:stCondLst>
                                            <p:cond delay="0"/>
                                          </p:stCondLst>
                                        </p:cTn>
                                        <p:tgtEl>
                                          <p:spTgt spid="234"/>
                                        </p:tgtEl>
                                        <p:attrNameLst>
                                          <p:attrName>style.visibility</p:attrName>
                                        </p:attrNameLst>
                                      </p:cBhvr>
                                      <p:to>
                                        <p:strVal val="visible"/>
                                      </p:to>
                                    </p:set>
                                    <p:animEffect transition="in" filter="fade">
                                      <p:cBhvr>
                                        <p:cTn id="81" dur="500"/>
                                        <p:tgtEl>
                                          <p:spTgt spid="234"/>
                                        </p:tgtEl>
                                      </p:cBhvr>
                                    </p:animEffect>
                                  </p:childTnLst>
                                </p:cTn>
                              </p:par>
                              <p:par>
                                <p:cTn id="82" presetID="10" presetClass="entr" presetSubtype="0" fill="hold" nodeType="withEffect">
                                  <p:stCondLst>
                                    <p:cond delay="0"/>
                                  </p:stCondLst>
                                  <p:childTnLst>
                                    <p:set>
                                      <p:cBhvr>
                                        <p:cTn id="83" dur="1" fill="hold">
                                          <p:stCondLst>
                                            <p:cond delay="0"/>
                                          </p:stCondLst>
                                        </p:cTn>
                                        <p:tgtEl>
                                          <p:spTgt spid="230"/>
                                        </p:tgtEl>
                                        <p:attrNameLst>
                                          <p:attrName>style.visibility</p:attrName>
                                        </p:attrNameLst>
                                      </p:cBhvr>
                                      <p:to>
                                        <p:strVal val="visible"/>
                                      </p:to>
                                    </p:set>
                                    <p:animEffect transition="in" filter="fade">
                                      <p:cBhvr>
                                        <p:cTn id="84" dur="500"/>
                                        <p:tgtEl>
                                          <p:spTgt spid="230"/>
                                        </p:tgtEl>
                                      </p:cBhvr>
                                    </p:animEffect>
                                  </p:childTnLst>
                                </p:cTn>
                              </p:par>
                              <p:par>
                                <p:cTn id="85" presetID="10" presetClass="entr" presetSubtype="0" fill="hold" nodeType="withEffect">
                                  <p:stCondLst>
                                    <p:cond delay="0"/>
                                  </p:stCondLst>
                                  <p:childTnLst>
                                    <p:set>
                                      <p:cBhvr>
                                        <p:cTn id="86" dur="1" fill="hold">
                                          <p:stCondLst>
                                            <p:cond delay="0"/>
                                          </p:stCondLst>
                                        </p:cTn>
                                        <p:tgtEl>
                                          <p:spTgt spid="232"/>
                                        </p:tgtEl>
                                        <p:attrNameLst>
                                          <p:attrName>style.visibility</p:attrName>
                                        </p:attrNameLst>
                                      </p:cBhvr>
                                      <p:to>
                                        <p:strVal val="visible"/>
                                      </p:to>
                                    </p:set>
                                    <p:animEffect transition="in" filter="fade">
                                      <p:cBhvr>
                                        <p:cTn id="87" dur="500"/>
                                        <p:tgtEl>
                                          <p:spTgt spid="232"/>
                                        </p:tgtEl>
                                      </p:cBhvr>
                                    </p:animEffect>
                                  </p:childTnLst>
                                </p:cTn>
                              </p:par>
                              <p:par>
                                <p:cTn id="88" presetID="10" presetClass="entr" presetSubtype="0" fill="hold" nodeType="withEffect">
                                  <p:stCondLst>
                                    <p:cond delay="0"/>
                                  </p:stCondLst>
                                  <p:childTnLst>
                                    <p:set>
                                      <p:cBhvr>
                                        <p:cTn id="89" dur="1" fill="hold">
                                          <p:stCondLst>
                                            <p:cond delay="0"/>
                                          </p:stCondLst>
                                        </p:cTn>
                                        <p:tgtEl>
                                          <p:spTgt spid="229">
                                            <p:txEl>
                                              <p:pRg st="3" end="3"/>
                                            </p:txEl>
                                          </p:spTgt>
                                        </p:tgtEl>
                                        <p:attrNameLst>
                                          <p:attrName>style.visibility</p:attrName>
                                        </p:attrNameLst>
                                      </p:cBhvr>
                                      <p:to>
                                        <p:strVal val="visible"/>
                                      </p:to>
                                    </p:set>
                                    <p:animEffect transition="in" filter="fade">
                                      <p:cBhvr>
                                        <p:cTn id="90" dur="500"/>
                                        <p:tgtEl>
                                          <p:spTgt spid="229">
                                            <p:txEl>
                                              <p:pRg st="3" end="3"/>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227"/>
                                        </p:tgtEl>
                                        <p:attrNameLst>
                                          <p:attrName>style.visibility</p:attrName>
                                        </p:attrNameLst>
                                      </p:cBhvr>
                                      <p:to>
                                        <p:strVal val="visible"/>
                                      </p:to>
                                    </p:set>
                                    <p:animEffect transition="in" filter="fade">
                                      <p:cBhvr>
                                        <p:cTn id="95" dur="500"/>
                                        <p:tgtEl>
                                          <p:spTgt spid="227"/>
                                        </p:tgtEl>
                                      </p:cBhvr>
                                    </p:animEffect>
                                  </p:childTnLst>
                                </p:cTn>
                              </p:par>
                              <p:par>
                                <p:cTn id="96" presetID="10" presetClass="entr" presetSubtype="0" fill="hold" nodeType="withEffect">
                                  <p:stCondLst>
                                    <p:cond delay="0"/>
                                  </p:stCondLst>
                                  <p:childTnLst>
                                    <p:set>
                                      <p:cBhvr>
                                        <p:cTn id="97" dur="1" fill="hold">
                                          <p:stCondLst>
                                            <p:cond delay="0"/>
                                          </p:stCondLst>
                                        </p:cTn>
                                        <p:tgtEl>
                                          <p:spTgt spid="217"/>
                                        </p:tgtEl>
                                        <p:attrNameLst>
                                          <p:attrName>style.visibility</p:attrName>
                                        </p:attrNameLst>
                                      </p:cBhvr>
                                      <p:to>
                                        <p:strVal val="visible"/>
                                      </p:to>
                                    </p:set>
                                    <p:animEffect transition="in" filter="fade">
                                      <p:cBhvr>
                                        <p:cTn id="98" dur="500"/>
                                        <p:tgtEl>
                                          <p:spTgt spid="217"/>
                                        </p:tgtEl>
                                      </p:cBhvr>
                                    </p:animEffect>
                                  </p:childTnLst>
                                </p:cTn>
                              </p:par>
                              <p:par>
                                <p:cTn id="99" presetID="10" presetClass="entr" presetSubtype="0" fill="hold" nodeType="withEffect">
                                  <p:stCondLst>
                                    <p:cond delay="0"/>
                                  </p:stCondLst>
                                  <p:childTnLst>
                                    <p:set>
                                      <p:cBhvr>
                                        <p:cTn id="100" dur="1" fill="hold">
                                          <p:stCondLst>
                                            <p:cond delay="0"/>
                                          </p:stCondLst>
                                        </p:cTn>
                                        <p:tgtEl>
                                          <p:spTgt spid="229">
                                            <p:txEl>
                                              <p:pRg st="4" end="4"/>
                                            </p:txEl>
                                          </p:spTgt>
                                        </p:tgtEl>
                                        <p:attrNameLst>
                                          <p:attrName>style.visibility</p:attrName>
                                        </p:attrNameLst>
                                      </p:cBhvr>
                                      <p:to>
                                        <p:strVal val="visible"/>
                                      </p:to>
                                    </p:set>
                                    <p:animEffect transition="in" filter="fade">
                                      <p:cBhvr>
                                        <p:cTn id="101" dur="500"/>
                                        <p:tgtEl>
                                          <p:spTgt spid="22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Shape 239"/>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dirty="0" err="1">
                <a:solidFill>
                  <a:srgbClr val="000000"/>
                </a:solidFill>
                <a:latin typeface="Arial"/>
                <a:ea typeface="Arial"/>
                <a:cs typeface="Arial"/>
                <a:sym typeface="Arial"/>
              </a:rPr>
              <a:t>TopHat</a:t>
            </a:r>
            <a:r>
              <a:rPr lang="en-US" sz="3600" b="1" i="0" u="none" strike="noStrike" cap="none" dirty="0">
                <a:solidFill>
                  <a:srgbClr val="000000"/>
                </a:solidFill>
                <a:latin typeface="Arial"/>
                <a:ea typeface="Arial"/>
                <a:cs typeface="Arial"/>
                <a:sym typeface="Arial"/>
              </a:rPr>
              <a:t> Question</a:t>
            </a:r>
          </a:p>
        </p:txBody>
      </p:sp>
      <p:sp>
        <p:nvSpPr>
          <p:cNvPr id="240" name="Shape 240"/>
          <p:cNvSpPr txBox="1">
            <a:spLocks noGrp="1"/>
          </p:cNvSpPr>
          <p:nvPr>
            <p:ph type="body" idx="1"/>
          </p:nvPr>
        </p:nvSpPr>
        <p:spPr>
          <a:xfrm>
            <a:off x="199292" y="1200149"/>
            <a:ext cx="4653695" cy="3725861"/>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2000" b="0" i="0" u="none" strike="noStrike" cap="none" dirty="0">
                <a:solidFill>
                  <a:srgbClr val="000000"/>
                </a:solidFill>
                <a:latin typeface="Arial"/>
                <a:ea typeface="Arial"/>
                <a:cs typeface="Arial"/>
                <a:sym typeface="Arial"/>
              </a:rPr>
              <a:t>Given </a:t>
            </a:r>
            <a:r>
              <a:rPr lang="en-US" sz="2000" b="0" i="0" u="none" strike="noStrike" cap="none">
                <a:solidFill>
                  <a:srgbClr val="000000"/>
                </a:solidFill>
                <a:latin typeface="Arial"/>
                <a:ea typeface="Arial"/>
                <a:cs typeface="Arial"/>
                <a:sym typeface="Arial"/>
              </a:rPr>
              <a:t>the following non-practical </a:t>
            </a:r>
            <a:r>
              <a:rPr lang="en-US" sz="2000" b="0" i="0" u="none" strike="noStrike" cap="none" dirty="0">
                <a:solidFill>
                  <a:srgbClr val="000000"/>
                </a:solidFill>
                <a:latin typeface="Arial"/>
                <a:ea typeface="Arial"/>
                <a:cs typeface="Arial"/>
                <a:sym typeface="Arial"/>
              </a:rPr>
              <a:t>code: </a:t>
            </a:r>
          </a:p>
          <a:p>
            <a:pPr marL="0" marR="0" lvl="0" indent="0" algn="l" rtl="0">
              <a:lnSpc>
                <a:spcPct val="100000"/>
              </a:lnSpc>
              <a:spcBef>
                <a:spcPts val="0"/>
              </a:spcBef>
              <a:spcAft>
                <a:spcPts val="0"/>
              </a:spcAft>
              <a:buClr>
                <a:srgbClr val="000000"/>
              </a:buClr>
              <a:buSzPct val="25000"/>
              <a:buFont typeface="Arial"/>
              <a:buNone/>
            </a:pPr>
            <a:endParaRPr sz="1600" b="0" i="0" u="none" strike="noStrike" cap="none" dirty="0">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public class </a:t>
            </a:r>
            <a:r>
              <a:rPr lang="en-US" sz="1400" b="0" i="0" u="none" strike="noStrike" cap="none" dirty="0" err="1">
                <a:solidFill>
                  <a:srgbClr val="000000"/>
                </a:solidFill>
                <a:latin typeface="Consolas"/>
                <a:ea typeface="Consolas"/>
                <a:cs typeface="Consolas"/>
                <a:sym typeface="Consolas"/>
              </a:rPr>
              <a:t>RecursiveMath</a:t>
            </a:r>
            <a:r>
              <a:rPr lang="en-US" sz="1400" b="0" i="0" u="none" strike="noStrike" cap="none" dirty="0">
                <a:solidFill>
                  <a:srgbClr val="000000"/>
                </a:solidFill>
                <a:latin typeface="Consolas"/>
                <a:ea typeface="Consolas"/>
                <a:cs typeface="Consolas"/>
                <a:sym typeface="Consolas"/>
              </a:rPr>
              <a:t> { </a:t>
            </a:r>
          </a:p>
          <a:p>
            <a:pPr marL="0" marR="0" lvl="0" indent="0" algn="l" rtl="0">
              <a:lnSpc>
                <a:spcPct val="100000"/>
              </a:lnSpc>
              <a:spcBef>
                <a:spcPts val="0"/>
              </a:spcBef>
              <a:spcAft>
                <a:spcPts val="0"/>
              </a:spcAft>
              <a:buClr>
                <a:srgbClr val="000000"/>
              </a:buClr>
              <a:buSzPct val="25000"/>
              <a:buFont typeface="Arial"/>
              <a:buNone/>
            </a:pPr>
            <a:endParaRPr sz="1400" b="0" i="0" u="none" strike="noStrike" cap="none" dirty="0">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public </a:t>
            </a:r>
            <a:r>
              <a:rPr lang="en-US" sz="1400" b="0" i="0" u="none" strike="noStrike" cap="none" dirty="0" err="1">
                <a:solidFill>
                  <a:srgbClr val="000000"/>
                </a:solidFill>
                <a:latin typeface="Consolas"/>
                <a:ea typeface="Consolas"/>
                <a:cs typeface="Consolas"/>
                <a:sym typeface="Consolas"/>
              </a:rPr>
              <a:t>int</a:t>
            </a:r>
            <a:r>
              <a:rPr lang="en-US" sz="1400" b="0" i="0" u="none" strike="noStrike" cap="none" dirty="0">
                <a:solidFill>
                  <a:srgbClr val="000000"/>
                </a:solidFill>
                <a:latin typeface="Consolas"/>
                <a:ea typeface="Consolas"/>
                <a:cs typeface="Consolas"/>
                <a:sym typeface="Consolas"/>
              </a:rPr>
              <a:t> </a:t>
            </a:r>
            <a:r>
              <a:rPr lang="en-US" sz="1400" b="0" i="0" u="none" strike="noStrike" cap="none" dirty="0" err="1">
                <a:solidFill>
                  <a:srgbClr val="000000"/>
                </a:solidFill>
                <a:latin typeface="Consolas"/>
                <a:ea typeface="Consolas"/>
                <a:cs typeface="Consolas"/>
                <a:sym typeface="Consolas"/>
              </a:rPr>
              <a:t>recursiveAddition</a:t>
            </a:r>
            <a:r>
              <a:rPr lang="en-US" sz="1400" b="0" i="0" u="none" strike="noStrike" cap="none" dirty="0">
                <a:solidFill>
                  <a:srgbClr val="000000"/>
                </a:solidFill>
                <a:latin typeface="Consolas"/>
                <a:ea typeface="Consolas"/>
                <a:cs typeface="Consolas"/>
                <a:sym typeface="Consolas"/>
              </a:rPr>
              <a:t>(</a:t>
            </a:r>
            <a:r>
              <a:rPr lang="en-US" sz="1400" b="0" i="0" u="none" strike="noStrike" cap="none" dirty="0" err="1">
                <a:solidFill>
                  <a:srgbClr val="000000"/>
                </a:solidFill>
                <a:latin typeface="Consolas"/>
                <a:ea typeface="Consolas"/>
                <a:cs typeface="Consolas"/>
                <a:sym typeface="Consolas"/>
              </a:rPr>
              <a:t>int</a:t>
            </a:r>
            <a:r>
              <a:rPr lang="en-US" sz="1400" b="0" i="0" u="none" strike="noStrike" cap="none" dirty="0">
                <a:solidFill>
                  <a:srgbClr val="000000"/>
                </a:solidFill>
                <a:latin typeface="Consolas"/>
                <a:ea typeface="Consolas"/>
                <a:cs typeface="Consolas"/>
                <a:sym typeface="Consolas"/>
              </a:rPr>
              <a:t> n) { </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if (n&lt;=1) { </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return 1; </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 else { </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return </a:t>
            </a:r>
            <a:r>
              <a:rPr lang="en-US" sz="1400" b="0" i="0" u="none" strike="noStrike" cap="none" dirty="0" err="1">
                <a:solidFill>
                  <a:srgbClr val="000000"/>
                </a:solidFill>
                <a:latin typeface="Consolas"/>
                <a:ea typeface="Consolas"/>
                <a:cs typeface="Consolas"/>
                <a:sym typeface="Consolas"/>
              </a:rPr>
              <a:t>recursiveAddition</a:t>
            </a:r>
            <a:r>
              <a:rPr lang="en-US" sz="1400" b="0" i="0" u="none" strike="noStrike" cap="none" dirty="0">
                <a:solidFill>
                  <a:srgbClr val="000000"/>
                </a:solidFill>
                <a:latin typeface="Consolas"/>
                <a:ea typeface="Consolas"/>
                <a:cs typeface="Consolas"/>
                <a:sym typeface="Consolas"/>
              </a:rPr>
              <a:t>(n-1); </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 </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 </a:t>
            </a:r>
          </a:p>
          <a:p>
            <a:pPr marL="0" marR="0" lvl="0" indent="0" algn="l" rtl="0">
              <a:lnSpc>
                <a:spcPct val="100000"/>
              </a:lnSpc>
              <a:spcBef>
                <a:spcPts val="0"/>
              </a:spcBef>
              <a:spcAft>
                <a:spcPts val="0"/>
              </a:spcAft>
              <a:buClr>
                <a:srgbClr val="000000"/>
              </a:buClr>
              <a:buSzPct val="25000"/>
              <a:buFont typeface="Arial"/>
              <a:buNone/>
            </a:pPr>
            <a:endParaRPr sz="1400" b="0" i="0" u="none" strike="noStrike" cap="none" dirty="0">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a:t>
            </a:r>
          </a:p>
          <a:p>
            <a:pPr marL="342900" marR="0" lvl="0" indent="-342900" algn="l" rtl="0">
              <a:spcBef>
                <a:spcPts val="0"/>
              </a:spcBef>
              <a:spcAft>
                <a:spcPts val="0"/>
              </a:spcAft>
              <a:buSzPct val="25000"/>
              <a:buNone/>
            </a:pPr>
            <a:endParaRPr sz="1400" b="0" i="0" u="none" strike="noStrike" cap="none" dirty="0">
              <a:solidFill>
                <a:srgbClr val="000000"/>
              </a:solidFill>
              <a:latin typeface="Consolas"/>
              <a:ea typeface="Consolas"/>
              <a:cs typeface="Consolas"/>
              <a:sym typeface="Consolas"/>
            </a:endParaRPr>
          </a:p>
        </p:txBody>
      </p:sp>
      <p:sp>
        <p:nvSpPr>
          <p:cNvPr id="241" name="Shape 241"/>
          <p:cNvSpPr txBox="1">
            <a:spLocks noGrp="1"/>
          </p:cNvSpPr>
          <p:nvPr>
            <p:ph type="body" idx="1"/>
          </p:nvPr>
        </p:nvSpPr>
        <p:spPr>
          <a:xfrm>
            <a:off x="4852987" y="1200150"/>
            <a:ext cx="4049711" cy="3725861"/>
          </a:xfrm>
          <a:prstGeom prst="rect">
            <a:avLst/>
          </a:prstGeom>
          <a:noFill/>
          <a:ln>
            <a:noFill/>
          </a:ln>
        </p:spPr>
        <p:txBody>
          <a:bodyPr lIns="91425" tIns="91425" rIns="91425" bIns="91425" anchor="t" anchorCtr="0">
            <a:noAutofit/>
          </a:bodyPr>
          <a:lstStyle/>
          <a:p>
            <a:pPr marL="0" marR="0" lvl="0" indent="0" rtl="0">
              <a:lnSpc>
                <a:spcPct val="100000"/>
              </a:lnSpc>
              <a:spcBef>
                <a:spcPts val="0"/>
              </a:spcBef>
              <a:spcAft>
                <a:spcPts val="0"/>
              </a:spcAft>
              <a:buClr>
                <a:srgbClr val="000000"/>
              </a:buClr>
              <a:buSzPct val="25000"/>
              <a:buFont typeface="Arial"/>
              <a:buNone/>
            </a:pPr>
            <a:r>
              <a:rPr lang="en-US" sz="2000" b="0" i="0" u="none" strike="noStrike" cap="none" dirty="0">
                <a:solidFill>
                  <a:srgbClr val="000000"/>
                </a:solidFill>
                <a:latin typeface="Arial"/>
                <a:ea typeface="Arial"/>
                <a:cs typeface="Arial"/>
                <a:sym typeface="Arial"/>
              </a:rPr>
              <a:t>What is the output of </a:t>
            </a:r>
            <a:r>
              <a:rPr lang="en-US" sz="2000" b="0" i="0" u="none" strike="noStrike" cap="none" dirty="0" err="1">
                <a:solidFill>
                  <a:srgbClr val="0432FF"/>
                </a:solidFill>
                <a:latin typeface="Consolas"/>
                <a:ea typeface="Consolas"/>
                <a:cs typeface="Consolas"/>
                <a:sym typeface="Consolas"/>
              </a:rPr>
              <a:t>this.recursiveAddition</a:t>
            </a:r>
            <a:r>
              <a:rPr lang="en-US" sz="2000" b="0" i="0" u="none" strike="noStrike" cap="none" dirty="0">
                <a:solidFill>
                  <a:srgbClr val="0432FF"/>
                </a:solidFill>
                <a:latin typeface="Consolas"/>
                <a:ea typeface="Consolas"/>
                <a:cs typeface="Consolas"/>
                <a:sym typeface="Consolas"/>
              </a:rPr>
              <a:t>(4)</a:t>
            </a:r>
            <a:r>
              <a:rPr lang="en-US" sz="20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Arial"/>
              <a:buNone/>
            </a:pPr>
            <a:r>
              <a:rPr lang="en-US" sz="2000" b="0" i="0" u="none" strike="noStrike" cap="none" dirty="0">
                <a:solidFill>
                  <a:srgbClr val="000000"/>
                </a:solidFill>
                <a:latin typeface="Arial"/>
                <a:ea typeface="Arial"/>
                <a:cs typeface="Arial"/>
                <a:sym typeface="Arial"/>
              </a:rPr>
              <a:t> </a:t>
            </a:r>
          </a:p>
          <a:p>
            <a:pPr marL="400050" lvl="1" indent="0">
              <a:buClr>
                <a:srgbClr val="000000"/>
              </a:buClr>
              <a:buSzPct val="100000"/>
              <a:buFont typeface="Arial"/>
              <a:buAutoNum type="alphaUcPeriod"/>
            </a:pPr>
            <a:r>
              <a:rPr lang="en-US" sz="1800" b="0" i="0" u="none" strike="noStrike" cap="none" dirty="0">
                <a:solidFill>
                  <a:srgbClr val="000000"/>
                </a:solidFill>
                <a:latin typeface="Arial"/>
                <a:ea typeface="Arial"/>
                <a:cs typeface="Arial"/>
                <a:sym typeface="Arial"/>
              </a:rPr>
              <a:t> 1   </a:t>
            </a:r>
          </a:p>
          <a:p>
            <a:pPr marL="400050" lvl="1" indent="0">
              <a:buClr>
                <a:srgbClr val="000000"/>
              </a:buClr>
              <a:buSzPct val="100000"/>
              <a:buFont typeface="Arial"/>
              <a:buAutoNum type="alphaUcPeriod"/>
            </a:pPr>
            <a:r>
              <a:rPr lang="en-US" sz="1800" b="0" i="0" u="none" strike="noStrike" cap="none" dirty="0">
                <a:solidFill>
                  <a:srgbClr val="000000"/>
                </a:solidFill>
                <a:latin typeface="Arial"/>
                <a:ea typeface="Arial"/>
                <a:cs typeface="Arial"/>
                <a:sym typeface="Arial"/>
              </a:rPr>
              <a:t> 9 </a:t>
            </a:r>
          </a:p>
          <a:p>
            <a:pPr marL="400050" lvl="1" indent="0">
              <a:buClr>
                <a:srgbClr val="000000"/>
              </a:buClr>
              <a:buSzPct val="100000"/>
              <a:buFont typeface="Arial"/>
              <a:buAutoNum type="alphaUcPeriod"/>
            </a:pPr>
            <a:r>
              <a:rPr lang="en-US" sz="1800" b="0" i="0" u="none" strike="noStrike" cap="none" dirty="0">
                <a:solidFill>
                  <a:srgbClr val="000000"/>
                </a:solidFill>
                <a:latin typeface="Arial"/>
                <a:ea typeface="Arial"/>
                <a:cs typeface="Arial"/>
                <a:sym typeface="Arial"/>
              </a:rPr>
              <a:t> 10  </a:t>
            </a:r>
          </a:p>
          <a:p>
            <a:pPr marL="400050" lvl="1" indent="0">
              <a:buClr>
                <a:srgbClr val="000000"/>
              </a:buClr>
              <a:buSzPct val="100000"/>
              <a:buFont typeface="Arial"/>
              <a:buAutoNum type="alphaUcPeriod"/>
            </a:pPr>
            <a:r>
              <a:rPr lang="en-US" sz="1800" b="0" i="0" u="none" strike="noStrike" cap="none" dirty="0">
                <a:solidFill>
                  <a:srgbClr val="000000"/>
                </a:solidFill>
                <a:latin typeface="Arial"/>
                <a:ea typeface="Arial"/>
                <a:cs typeface="Arial"/>
                <a:sym typeface="Arial"/>
              </a:rPr>
              <a:t> </a:t>
            </a:r>
            <a:r>
              <a:rPr lang="en-US" sz="1800" dirty="0" err="1">
                <a:solidFill>
                  <a:srgbClr val="0432FF"/>
                </a:solidFill>
                <a:latin typeface="Consolas"/>
                <a:ea typeface="Consolas"/>
                <a:cs typeface="Consolas"/>
              </a:rPr>
              <a:t>StackOverflowError</a:t>
            </a:r>
            <a:endParaRPr lang="en-US" sz="1800" dirty="0">
              <a:solidFill>
                <a:srgbClr val="0432FF"/>
              </a:solidFill>
              <a:latin typeface="Consolas"/>
              <a:ea typeface="Consolas"/>
              <a:cs typeface="Consola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0">
                                            <p:txEl>
                                              <p:pRg st="0" end="0"/>
                                            </p:txEl>
                                          </p:spTgt>
                                        </p:tgtEl>
                                        <p:attrNameLst>
                                          <p:attrName>style.visibility</p:attrName>
                                        </p:attrNameLst>
                                      </p:cBhvr>
                                      <p:to>
                                        <p:strVal val="visible"/>
                                      </p:to>
                                    </p:set>
                                    <p:animEffect transition="in" filter="fade">
                                      <p:cBhvr>
                                        <p:cTn id="7" dur="500"/>
                                        <p:tgtEl>
                                          <p:spTgt spid="24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40">
                                            <p:txEl>
                                              <p:pRg st="2" end="2"/>
                                            </p:txEl>
                                          </p:spTgt>
                                        </p:tgtEl>
                                        <p:attrNameLst>
                                          <p:attrName>style.visibility</p:attrName>
                                        </p:attrNameLst>
                                      </p:cBhvr>
                                      <p:to>
                                        <p:strVal val="visible"/>
                                      </p:to>
                                    </p:set>
                                    <p:animEffect transition="in" filter="fade">
                                      <p:cBhvr>
                                        <p:cTn id="10" dur="500"/>
                                        <p:tgtEl>
                                          <p:spTgt spid="240">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40">
                                            <p:txEl>
                                              <p:pRg st="4" end="4"/>
                                            </p:txEl>
                                          </p:spTgt>
                                        </p:tgtEl>
                                        <p:attrNameLst>
                                          <p:attrName>style.visibility</p:attrName>
                                        </p:attrNameLst>
                                      </p:cBhvr>
                                      <p:to>
                                        <p:strVal val="visible"/>
                                      </p:to>
                                    </p:set>
                                    <p:animEffect transition="in" filter="fade">
                                      <p:cBhvr>
                                        <p:cTn id="13" dur="500"/>
                                        <p:tgtEl>
                                          <p:spTgt spid="240">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40">
                                            <p:txEl>
                                              <p:pRg st="5" end="5"/>
                                            </p:txEl>
                                          </p:spTgt>
                                        </p:tgtEl>
                                        <p:attrNameLst>
                                          <p:attrName>style.visibility</p:attrName>
                                        </p:attrNameLst>
                                      </p:cBhvr>
                                      <p:to>
                                        <p:strVal val="visible"/>
                                      </p:to>
                                    </p:set>
                                    <p:animEffect transition="in" filter="fade">
                                      <p:cBhvr>
                                        <p:cTn id="16" dur="500"/>
                                        <p:tgtEl>
                                          <p:spTgt spid="240">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40">
                                            <p:txEl>
                                              <p:pRg st="6" end="6"/>
                                            </p:txEl>
                                          </p:spTgt>
                                        </p:tgtEl>
                                        <p:attrNameLst>
                                          <p:attrName>style.visibility</p:attrName>
                                        </p:attrNameLst>
                                      </p:cBhvr>
                                      <p:to>
                                        <p:strVal val="visible"/>
                                      </p:to>
                                    </p:set>
                                    <p:animEffect transition="in" filter="fade">
                                      <p:cBhvr>
                                        <p:cTn id="19" dur="500"/>
                                        <p:tgtEl>
                                          <p:spTgt spid="240">
                                            <p:txEl>
                                              <p:pRg st="6" end="6"/>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40">
                                            <p:txEl>
                                              <p:pRg st="7" end="7"/>
                                            </p:txEl>
                                          </p:spTgt>
                                        </p:tgtEl>
                                        <p:attrNameLst>
                                          <p:attrName>style.visibility</p:attrName>
                                        </p:attrNameLst>
                                      </p:cBhvr>
                                      <p:to>
                                        <p:strVal val="visible"/>
                                      </p:to>
                                    </p:set>
                                    <p:animEffect transition="in" filter="fade">
                                      <p:cBhvr>
                                        <p:cTn id="22" dur="500"/>
                                        <p:tgtEl>
                                          <p:spTgt spid="240">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40">
                                            <p:txEl>
                                              <p:pRg st="8" end="8"/>
                                            </p:txEl>
                                          </p:spTgt>
                                        </p:tgtEl>
                                        <p:attrNameLst>
                                          <p:attrName>style.visibility</p:attrName>
                                        </p:attrNameLst>
                                      </p:cBhvr>
                                      <p:to>
                                        <p:strVal val="visible"/>
                                      </p:to>
                                    </p:set>
                                    <p:animEffect transition="in" filter="fade">
                                      <p:cBhvr>
                                        <p:cTn id="25" dur="500"/>
                                        <p:tgtEl>
                                          <p:spTgt spid="240">
                                            <p:txEl>
                                              <p:pRg st="8" end="8"/>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240">
                                            <p:txEl>
                                              <p:pRg st="9" end="9"/>
                                            </p:txEl>
                                          </p:spTgt>
                                        </p:tgtEl>
                                        <p:attrNameLst>
                                          <p:attrName>style.visibility</p:attrName>
                                        </p:attrNameLst>
                                      </p:cBhvr>
                                      <p:to>
                                        <p:strVal val="visible"/>
                                      </p:to>
                                    </p:set>
                                    <p:animEffect transition="in" filter="fade">
                                      <p:cBhvr>
                                        <p:cTn id="28" dur="500"/>
                                        <p:tgtEl>
                                          <p:spTgt spid="240">
                                            <p:txEl>
                                              <p:pRg st="9" end="9"/>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240">
                                            <p:txEl>
                                              <p:pRg st="10" end="10"/>
                                            </p:txEl>
                                          </p:spTgt>
                                        </p:tgtEl>
                                        <p:attrNameLst>
                                          <p:attrName>style.visibility</p:attrName>
                                        </p:attrNameLst>
                                      </p:cBhvr>
                                      <p:to>
                                        <p:strVal val="visible"/>
                                      </p:to>
                                    </p:set>
                                    <p:animEffect transition="in" filter="fade">
                                      <p:cBhvr>
                                        <p:cTn id="31" dur="500"/>
                                        <p:tgtEl>
                                          <p:spTgt spid="240">
                                            <p:txEl>
                                              <p:pRg st="10" end="1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40">
                                            <p:txEl>
                                              <p:pRg st="12" end="12"/>
                                            </p:txEl>
                                          </p:spTgt>
                                        </p:tgtEl>
                                        <p:attrNameLst>
                                          <p:attrName>style.visibility</p:attrName>
                                        </p:attrNameLst>
                                      </p:cBhvr>
                                      <p:to>
                                        <p:strVal val="visible"/>
                                      </p:to>
                                    </p:set>
                                    <p:animEffect transition="in" filter="fade">
                                      <p:cBhvr>
                                        <p:cTn id="34" dur="500"/>
                                        <p:tgtEl>
                                          <p:spTgt spid="240">
                                            <p:txEl>
                                              <p:pRg st="12" end="1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41">
                                            <p:txEl>
                                              <p:pRg st="0" end="0"/>
                                            </p:txEl>
                                          </p:spTgt>
                                        </p:tgtEl>
                                        <p:attrNameLst>
                                          <p:attrName>style.visibility</p:attrName>
                                        </p:attrNameLst>
                                      </p:cBhvr>
                                      <p:to>
                                        <p:strVal val="visible"/>
                                      </p:to>
                                    </p:set>
                                    <p:animEffect transition="in" filter="fade">
                                      <p:cBhvr>
                                        <p:cTn id="39" dur="500"/>
                                        <p:tgtEl>
                                          <p:spTgt spid="241">
                                            <p:txEl>
                                              <p:pRg st="0" end="0"/>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241">
                                            <p:txEl>
                                              <p:pRg st="2" end="2"/>
                                            </p:txEl>
                                          </p:spTgt>
                                        </p:tgtEl>
                                        <p:attrNameLst>
                                          <p:attrName>style.visibility</p:attrName>
                                        </p:attrNameLst>
                                      </p:cBhvr>
                                      <p:to>
                                        <p:strVal val="visible"/>
                                      </p:to>
                                    </p:set>
                                    <p:animEffect transition="in" filter="fade">
                                      <p:cBhvr>
                                        <p:cTn id="42" dur="500"/>
                                        <p:tgtEl>
                                          <p:spTgt spid="241">
                                            <p:txEl>
                                              <p:pRg st="2" end="2"/>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241">
                                            <p:txEl>
                                              <p:pRg st="3" end="3"/>
                                            </p:txEl>
                                          </p:spTgt>
                                        </p:tgtEl>
                                        <p:attrNameLst>
                                          <p:attrName>style.visibility</p:attrName>
                                        </p:attrNameLst>
                                      </p:cBhvr>
                                      <p:to>
                                        <p:strVal val="visible"/>
                                      </p:to>
                                    </p:set>
                                    <p:animEffect transition="in" filter="fade">
                                      <p:cBhvr>
                                        <p:cTn id="45" dur="500"/>
                                        <p:tgtEl>
                                          <p:spTgt spid="241">
                                            <p:txEl>
                                              <p:pRg st="3" end="3"/>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241">
                                            <p:txEl>
                                              <p:pRg st="4" end="4"/>
                                            </p:txEl>
                                          </p:spTgt>
                                        </p:tgtEl>
                                        <p:attrNameLst>
                                          <p:attrName>style.visibility</p:attrName>
                                        </p:attrNameLst>
                                      </p:cBhvr>
                                      <p:to>
                                        <p:strVal val="visible"/>
                                      </p:to>
                                    </p:set>
                                    <p:animEffect transition="in" filter="fade">
                                      <p:cBhvr>
                                        <p:cTn id="48" dur="500"/>
                                        <p:tgtEl>
                                          <p:spTgt spid="241">
                                            <p:txEl>
                                              <p:pRg st="4" end="4"/>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241">
                                            <p:txEl>
                                              <p:pRg st="5" end="5"/>
                                            </p:txEl>
                                          </p:spTgt>
                                        </p:tgtEl>
                                        <p:attrNameLst>
                                          <p:attrName>style.visibility</p:attrName>
                                        </p:attrNameLst>
                                      </p:cBhvr>
                                      <p:to>
                                        <p:strVal val="visible"/>
                                      </p:to>
                                    </p:set>
                                    <p:animEffect transition="in" filter="fade">
                                      <p:cBhvr>
                                        <p:cTn id="51" dur="500"/>
                                        <p:tgtEl>
                                          <p:spTgt spid="24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Shape 246"/>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dirty="0" err="1">
                <a:solidFill>
                  <a:srgbClr val="000000"/>
                </a:solidFill>
                <a:latin typeface="Arial"/>
                <a:ea typeface="Arial"/>
                <a:cs typeface="Arial"/>
                <a:sym typeface="Arial"/>
              </a:rPr>
              <a:t>TopHat</a:t>
            </a:r>
            <a:r>
              <a:rPr lang="en-US" sz="3600" b="1" i="0" u="none" strike="noStrike" cap="none" dirty="0">
                <a:solidFill>
                  <a:srgbClr val="000000"/>
                </a:solidFill>
                <a:latin typeface="Arial"/>
                <a:ea typeface="Arial"/>
                <a:cs typeface="Arial"/>
                <a:sym typeface="Arial"/>
              </a:rPr>
              <a:t> Question</a:t>
            </a:r>
          </a:p>
        </p:txBody>
      </p:sp>
      <p:sp>
        <p:nvSpPr>
          <p:cNvPr id="247" name="Shape 247"/>
          <p:cNvSpPr txBox="1">
            <a:spLocks noGrp="1"/>
          </p:cNvSpPr>
          <p:nvPr>
            <p:ph type="body" idx="1"/>
          </p:nvPr>
        </p:nvSpPr>
        <p:spPr>
          <a:xfrm>
            <a:off x="457200" y="1200150"/>
            <a:ext cx="4516436" cy="3725861"/>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2000" b="0" i="0" u="none" strike="noStrike" cap="none" dirty="0">
                <a:solidFill>
                  <a:srgbClr val="000000"/>
                </a:solidFill>
                <a:latin typeface="Arial"/>
                <a:ea typeface="Arial"/>
                <a:cs typeface="Arial"/>
                <a:sym typeface="Arial"/>
              </a:rPr>
              <a:t>Given the following code: </a:t>
            </a:r>
          </a:p>
          <a:p>
            <a:pPr marL="0" marR="0" lvl="0" indent="0" algn="l" rtl="0">
              <a:lnSpc>
                <a:spcPct val="100000"/>
              </a:lnSpc>
              <a:spcBef>
                <a:spcPts val="0"/>
              </a:spcBef>
              <a:spcAft>
                <a:spcPts val="0"/>
              </a:spcAft>
              <a:buClr>
                <a:srgbClr val="000000"/>
              </a:buClr>
              <a:buSzPct val="25000"/>
              <a:buFont typeface="Arial"/>
              <a:buNone/>
            </a:pPr>
            <a:endParaRPr sz="2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public class </a:t>
            </a:r>
            <a:r>
              <a:rPr lang="en-US" sz="1200" b="0" i="0" u="none" strike="noStrike" cap="none" dirty="0" err="1">
                <a:solidFill>
                  <a:srgbClr val="000000"/>
                </a:solidFill>
                <a:latin typeface="Consolas"/>
                <a:ea typeface="Consolas"/>
                <a:cs typeface="Consolas"/>
                <a:sym typeface="Consolas"/>
              </a:rPr>
              <a:t>RecursiveMath</a:t>
            </a:r>
            <a:r>
              <a:rPr lang="en-US" sz="1200" b="0" i="0" u="none" strike="noStrike" cap="none" dirty="0">
                <a:solidFill>
                  <a:srgbClr val="000000"/>
                </a:solidFill>
                <a:latin typeface="Consolas"/>
                <a:ea typeface="Consolas"/>
                <a:cs typeface="Consolas"/>
                <a:sym typeface="Consolas"/>
              </a:rPr>
              <a:t> {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public int </a:t>
            </a:r>
            <a:r>
              <a:rPr lang="en-US" sz="1200" b="0" i="0" u="none" strike="noStrike" cap="none" dirty="0" err="1">
                <a:solidFill>
                  <a:srgbClr val="000000"/>
                </a:solidFill>
                <a:latin typeface="Consolas"/>
                <a:ea typeface="Consolas"/>
                <a:cs typeface="Consolas"/>
                <a:sym typeface="Consolas"/>
              </a:rPr>
              <a:t>funkyFactorial</a:t>
            </a:r>
            <a:r>
              <a:rPr lang="en-US" sz="1200" b="0" i="0" u="none" strike="noStrike" cap="none" dirty="0">
                <a:solidFill>
                  <a:srgbClr val="000000"/>
                </a:solidFill>
                <a:latin typeface="Consolas"/>
                <a:ea typeface="Consolas"/>
                <a:cs typeface="Consolas"/>
                <a:sym typeface="Consolas"/>
              </a:rPr>
              <a:t>(int n) {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if (n == 0) {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return 1;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 else {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return n * </a:t>
            </a:r>
            <a:r>
              <a:rPr lang="en-US" sz="1200" b="0" i="0" u="none" strike="noStrike" cap="none" dirty="0" err="1">
                <a:solidFill>
                  <a:srgbClr val="000000"/>
                </a:solidFill>
                <a:latin typeface="Consolas"/>
                <a:ea typeface="Consolas"/>
                <a:cs typeface="Consolas"/>
                <a:sym typeface="Consolas"/>
              </a:rPr>
              <a:t>this.funkyFactorial</a:t>
            </a:r>
            <a:r>
              <a:rPr lang="en-US" sz="1200" b="0" i="0" u="none" strike="noStrike" cap="none" dirty="0">
                <a:solidFill>
                  <a:srgbClr val="000000"/>
                </a:solidFill>
                <a:latin typeface="Consolas"/>
                <a:ea typeface="Consolas"/>
                <a:cs typeface="Consolas"/>
                <a:sym typeface="Consolas"/>
              </a:rPr>
              <a:t>(n-2);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 </a:t>
            </a:r>
          </a:p>
          <a:p>
            <a:pPr marL="0" marR="0" lvl="0" indent="0" algn="l" rtl="0">
              <a:lnSpc>
                <a:spcPct val="100000"/>
              </a:lnSpc>
              <a:spcBef>
                <a:spcPts val="0"/>
              </a:spcBef>
              <a:spcAft>
                <a:spcPts val="0"/>
              </a:spcAft>
              <a:buClr>
                <a:srgbClr val="000000"/>
              </a:buClr>
              <a:buSzPct val="25000"/>
              <a:buFont typeface="Arial"/>
              <a:buNone/>
            </a:pPr>
            <a:endParaRPr sz="1200" b="0" i="0" u="none" strike="noStrike" cap="none" dirty="0">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p>
        </p:txBody>
      </p:sp>
      <p:sp>
        <p:nvSpPr>
          <p:cNvPr id="248" name="Shape 248"/>
          <p:cNvSpPr txBox="1">
            <a:spLocks noGrp="1"/>
          </p:cNvSpPr>
          <p:nvPr>
            <p:ph type="body" idx="1"/>
          </p:nvPr>
        </p:nvSpPr>
        <p:spPr>
          <a:xfrm>
            <a:off x="4692650" y="1200150"/>
            <a:ext cx="3994150" cy="3725861"/>
          </a:xfrm>
          <a:prstGeom prst="rect">
            <a:avLst/>
          </a:prstGeom>
          <a:noFill/>
          <a:ln>
            <a:noFill/>
          </a:ln>
        </p:spPr>
        <p:txBody>
          <a:bodyPr lIns="91425" tIns="91425" rIns="91425" bIns="91425" anchor="t" anchorCtr="0">
            <a:noAutofit/>
          </a:bodyPr>
          <a:lstStyle/>
          <a:p>
            <a:pPr marL="0" marR="0" lvl="0" indent="0" rtl="0">
              <a:lnSpc>
                <a:spcPct val="100000"/>
              </a:lnSpc>
              <a:spcBef>
                <a:spcPts val="0"/>
              </a:spcBef>
              <a:spcAft>
                <a:spcPts val="0"/>
              </a:spcAft>
              <a:buClr>
                <a:srgbClr val="000000"/>
              </a:buClr>
              <a:buSzPct val="25000"/>
              <a:buFont typeface="Arial"/>
              <a:buNone/>
            </a:pPr>
            <a:r>
              <a:rPr lang="en-US" sz="2000" b="0" i="0" u="none" strike="noStrike" cap="none" dirty="0">
                <a:solidFill>
                  <a:srgbClr val="000000"/>
                </a:solidFill>
                <a:latin typeface="Arial"/>
                <a:ea typeface="Arial"/>
                <a:cs typeface="Arial"/>
                <a:sym typeface="Arial"/>
              </a:rPr>
              <a:t>What is the output of </a:t>
            </a:r>
            <a:r>
              <a:rPr lang="en-US" sz="2000" b="0" i="0" u="none" strike="noStrike" cap="none" dirty="0" err="1">
                <a:solidFill>
                  <a:srgbClr val="0432FF"/>
                </a:solidFill>
                <a:latin typeface="Consolas"/>
                <a:ea typeface="Consolas"/>
                <a:cs typeface="Consolas"/>
                <a:sym typeface="Consolas"/>
              </a:rPr>
              <a:t>this.funkyFactorial</a:t>
            </a:r>
            <a:r>
              <a:rPr lang="en-US" sz="2000" b="0" i="0" u="none" strike="noStrike" cap="none" dirty="0">
                <a:solidFill>
                  <a:srgbClr val="0432FF"/>
                </a:solidFill>
                <a:latin typeface="Consolas"/>
                <a:ea typeface="Consolas"/>
                <a:cs typeface="Consolas"/>
                <a:sym typeface="Consolas"/>
              </a:rPr>
              <a:t>(5)</a:t>
            </a:r>
            <a:r>
              <a:rPr lang="en-US" sz="2000" b="0" i="0" u="none" strike="noStrike" cap="none" dirty="0">
                <a:solidFill>
                  <a:srgbClr val="000000"/>
                </a:solidFill>
                <a:latin typeface="Consolas"/>
                <a:ea typeface="Consolas"/>
                <a:cs typeface="Consolas"/>
                <a:sym typeface="Consolas"/>
              </a:rPr>
              <a:t>?</a:t>
            </a:r>
            <a:r>
              <a:rPr lang="en-US" sz="2000" b="0" i="0" u="none" strike="noStrike" cap="none" dirty="0">
                <a:solidFill>
                  <a:srgbClr val="000000"/>
                </a:solidFill>
                <a:latin typeface="Arial"/>
                <a:ea typeface="Arial"/>
                <a:cs typeface="Arial"/>
                <a:sym typeface="Arial"/>
              </a:rPr>
              <a:t> </a:t>
            </a:r>
          </a:p>
          <a:p>
            <a:pPr marL="0" marR="0" lvl="0" indent="0" algn="l" rtl="0">
              <a:lnSpc>
                <a:spcPct val="100000"/>
              </a:lnSpc>
              <a:spcBef>
                <a:spcPts val="0"/>
              </a:spcBef>
              <a:spcAft>
                <a:spcPts val="0"/>
              </a:spcAft>
              <a:buClr>
                <a:srgbClr val="000000"/>
              </a:buClr>
              <a:buSzPct val="25000"/>
              <a:buFont typeface="Arial"/>
              <a:buNone/>
            </a:pPr>
            <a:r>
              <a:rPr lang="en-US" sz="2000" b="0" i="0" u="none" strike="noStrike" cap="none" dirty="0">
                <a:solidFill>
                  <a:srgbClr val="000000"/>
                </a:solidFill>
                <a:latin typeface="Arial"/>
                <a:ea typeface="Arial"/>
                <a:cs typeface="Arial"/>
                <a:sym typeface="Arial"/>
              </a:rPr>
              <a:t> </a:t>
            </a:r>
          </a:p>
          <a:p>
            <a:pPr marL="400050" lvl="1" indent="0">
              <a:buClr>
                <a:srgbClr val="000000"/>
              </a:buClr>
              <a:buSzPct val="100000"/>
              <a:buFont typeface="Arial"/>
              <a:buAutoNum type="alphaUcPeriod"/>
            </a:pPr>
            <a:r>
              <a:rPr lang="en-US" sz="1800" b="0" i="0" u="none" strike="noStrike" cap="none" dirty="0">
                <a:solidFill>
                  <a:srgbClr val="000000"/>
                </a:solidFill>
                <a:latin typeface="Arial"/>
                <a:ea typeface="Arial"/>
                <a:cs typeface="Arial"/>
                <a:sym typeface="Arial"/>
              </a:rPr>
              <a:t> 1   </a:t>
            </a:r>
          </a:p>
          <a:p>
            <a:pPr marL="400050" lvl="1" indent="0">
              <a:buClr>
                <a:srgbClr val="000000"/>
              </a:buClr>
              <a:buSzPct val="100000"/>
              <a:buFont typeface="Arial"/>
              <a:buAutoNum type="alphaUcPeriod"/>
            </a:pPr>
            <a:r>
              <a:rPr lang="en-US" sz="1800" b="0" i="0" u="none" strike="noStrike" cap="none" dirty="0">
                <a:solidFill>
                  <a:srgbClr val="000000"/>
                </a:solidFill>
                <a:latin typeface="Arial"/>
                <a:ea typeface="Arial"/>
                <a:cs typeface="Arial"/>
                <a:sym typeface="Arial"/>
              </a:rPr>
              <a:t> 5 </a:t>
            </a:r>
          </a:p>
          <a:p>
            <a:pPr marL="400050" lvl="1" indent="0">
              <a:buClr>
                <a:srgbClr val="000000"/>
              </a:buClr>
              <a:buSzPct val="100000"/>
              <a:buFont typeface="Arial"/>
              <a:buAutoNum type="alphaUcPeriod"/>
            </a:pPr>
            <a:r>
              <a:rPr lang="en-US" sz="1800" b="0" i="0" u="none" strike="noStrike" cap="none" dirty="0">
                <a:solidFill>
                  <a:srgbClr val="000000"/>
                </a:solidFill>
                <a:latin typeface="Arial"/>
                <a:ea typeface="Arial"/>
                <a:cs typeface="Arial"/>
                <a:sym typeface="Arial"/>
              </a:rPr>
              <a:t> 15 </a:t>
            </a:r>
          </a:p>
          <a:p>
            <a:pPr marL="400050" lvl="1" indent="0">
              <a:buClr>
                <a:srgbClr val="000000"/>
              </a:buClr>
              <a:buSzPct val="100000"/>
              <a:buFont typeface="Arial"/>
              <a:buAutoNum type="alphaUcPeriod"/>
            </a:pPr>
            <a:r>
              <a:rPr lang="en-US" sz="1800" b="0" i="0" u="none" strike="noStrike" cap="none" dirty="0">
                <a:solidFill>
                  <a:srgbClr val="000000"/>
                </a:solidFill>
                <a:latin typeface="Arial"/>
                <a:ea typeface="Arial"/>
                <a:cs typeface="Arial"/>
                <a:sym typeface="Arial"/>
              </a:rPr>
              <a:t> </a:t>
            </a:r>
            <a:r>
              <a:rPr lang="en-US" sz="1800" dirty="0" err="1">
                <a:solidFill>
                  <a:srgbClr val="0432FF"/>
                </a:solidFill>
                <a:latin typeface="Consolas"/>
                <a:ea typeface="Consolas"/>
                <a:cs typeface="Consolas"/>
              </a:rPr>
              <a:t>StackOverflowError</a:t>
            </a:r>
            <a:endParaRPr lang="en-US" sz="1800" dirty="0">
              <a:solidFill>
                <a:srgbClr val="0432FF"/>
              </a:solidFill>
              <a:latin typeface="Consolas"/>
              <a:ea typeface="Consolas"/>
              <a:cs typeface="Consolas"/>
            </a:endParaRPr>
          </a:p>
          <a:p>
            <a:pPr marL="400050" lvl="1" indent="0">
              <a:buClr>
                <a:srgbClr val="000000"/>
              </a:buClr>
              <a:buSzPct val="100000"/>
              <a:buFont typeface="Arial"/>
              <a:buAutoNum type="alphaUcPeriod"/>
            </a:pPr>
            <a:endParaRPr lang="en-US" sz="1800" b="0"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7">
                                            <p:txEl>
                                              <p:pRg st="0" end="0"/>
                                            </p:txEl>
                                          </p:spTgt>
                                        </p:tgtEl>
                                        <p:attrNameLst>
                                          <p:attrName>style.visibility</p:attrName>
                                        </p:attrNameLst>
                                      </p:cBhvr>
                                      <p:to>
                                        <p:strVal val="visible"/>
                                      </p:to>
                                    </p:set>
                                    <p:animEffect transition="in" filter="fade">
                                      <p:cBhvr>
                                        <p:cTn id="7" dur="500"/>
                                        <p:tgtEl>
                                          <p:spTgt spid="24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47">
                                            <p:txEl>
                                              <p:pRg st="2" end="2"/>
                                            </p:txEl>
                                          </p:spTgt>
                                        </p:tgtEl>
                                        <p:attrNameLst>
                                          <p:attrName>style.visibility</p:attrName>
                                        </p:attrNameLst>
                                      </p:cBhvr>
                                      <p:to>
                                        <p:strVal val="visible"/>
                                      </p:to>
                                    </p:set>
                                    <p:animEffect transition="in" filter="fade">
                                      <p:cBhvr>
                                        <p:cTn id="10" dur="500"/>
                                        <p:tgtEl>
                                          <p:spTgt spid="247">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47">
                                            <p:txEl>
                                              <p:pRg st="4" end="4"/>
                                            </p:txEl>
                                          </p:spTgt>
                                        </p:tgtEl>
                                        <p:attrNameLst>
                                          <p:attrName>style.visibility</p:attrName>
                                        </p:attrNameLst>
                                      </p:cBhvr>
                                      <p:to>
                                        <p:strVal val="visible"/>
                                      </p:to>
                                    </p:set>
                                    <p:animEffect transition="in" filter="fade">
                                      <p:cBhvr>
                                        <p:cTn id="13" dur="500"/>
                                        <p:tgtEl>
                                          <p:spTgt spid="247">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47">
                                            <p:txEl>
                                              <p:pRg st="5" end="5"/>
                                            </p:txEl>
                                          </p:spTgt>
                                        </p:tgtEl>
                                        <p:attrNameLst>
                                          <p:attrName>style.visibility</p:attrName>
                                        </p:attrNameLst>
                                      </p:cBhvr>
                                      <p:to>
                                        <p:strVal val="visible"/>
                                      </p:to>
                                    </p:set>
                                    <p:animEffect transition="in" filter="fade">
                                      <p:cBhvr>
                                        <p:cTn id="16" dur="500"/>
                                        <p:tgtEl>
                                          <p:spTgt spid="247">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47">
                                            <p:txEl>
                                              <p:pRg st="6" end="6"/>
                                            </p:txEl>
                                          </p:spTgt>
                                        </p:tgtEl>
                                        <p:attrNameLst>
                                          <p:attrName>style.visibility</p:attrName>
                                        </p:attrNameLst>
                                      </p:cBhvr>
                                      <p:to>
                                        <p:strVal val="visible"/>
                                      </p:to>
                                    </p:set>
                                    <p:animEffect transition="in" filter="fade">
                                      <p:cBhvr>
                                        <p:cTn id="19" dur="500"/>
                                        <p:tgtEl>
                                          <p:spTgt spid="247">
                                            <p:txEl>
                                              <p:pRg st="6" end="6"/>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47">
                                            <p:txEl>
                                              <p:pRg st="7" end="7"/>
                                            </p:txEl>
                                          </p:spTgt>
                                        </p:tgtEl>
                                        <p:attrNameLst>
                                          <p:attrName>style.visibility</p:attrName>
                                        </p:attrNameLst>
                                      </p:cBhvr>
                                      <p:to>
                                        <p:strVal val="visible"/>
                                      </p:to>
                                    </p:set>
                                    <p:animEffect transition="in" filter="fade">
                                      <p:cBhvr>
                                        <p:cTn id="22" dur="500"/>
                                        <p:tgtEl>
                                          <p:spTgt spid="247">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47">
                                            <p:txEl>
                                              <p:pRg st="8" end="8"/>
                                            </p:txEl>
                                          </p:spTgt>
                                        </p:tgtEl>
                                        <p:attrNameLst>
                                          <p:attrName>style.visibility</p:attrName>
                                        </p:attrNameLst>
                                      </p:cBhvr>
                                      <p:to>
                                        <p:strVal val="visible"/>
                                      </p:to>
                                    </p:set>
                                    <p:animEffect transition="in" filter="fade">
                                      <p:cBhvr>
                                        <p:cTn id="25" dur="500"/>
                                        <p:tgtEl>
                                          <p:spTgt spid="247">
                                            <p:txEl>
                                              <p:pRg st="8" end="8"/>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247">
                                            <p:txEl>
                                              <p:pRg st="9" end="9"/>
                                            </p:txEl>
                                          </p:spTgt>
                                        </p:tgtEl>
                                        <p:attrNameLst>
                                          <p:attrName>style.visibility</p:attrName>
                                        </p:attrNameLst>
                                      </p:cBhvr>
                                      <p:to>
                                        <p:strVal val="visible"/>
                                      </p:to>
                                    </p:set>
                                    <p:animEffect transition="in" filter="fade">
                                      <p:cBhvr>
                                        <p:cTn id="28" dur="500"/>
                                        <p:tgtEl>
                                          <p:spTgt spid="247">
                                            <p:txEl>
                                              <p:pRg st="9" end="9"/>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247">
                                            <p:txEl>
                                              <p:pRg st="10" end="10"/>
                                            </p:txEl>
                                          </p:spTgt>
                                        </p:tgtEl>
                                        <p:attrNameLst>
                                          <p:attrName>style.visibility</p:attrName>
                                        </p:attrNameLst>
                                      </p:cBhvr>
                                      <p:to>
                                        <p:strVal val="visible"/>
                                      </p:to>
                                    </p:set>
                                    <p:animEffect transition="in" filter="fade">
                                      <p:cBhvr>
                                        <p:cTn id="31" dur="500"/>
                                        <p:tgtEl>
                                          <p:spTgt spid="247">
                                            <p:txEl>
                                              <p:pRg st="10" end="1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47">
                                            <p:txEl>
                                              <p:pRg st="12" end="12"/>
                                            </p:txEl>
                                          </p:spTgt>
                                        </p:tgtEl>
                                        <p:attrNameLst>
                                          <p:attrName>style.visibility</p:attrName>
                                        </p:attrNameLst>
                                      </p:cBhvr>
                                      <p:to>
                                        <p:strVal val="visible"/>
                                      </p:to>
                                    </p:set>
                                    <p:animEffect transition="in" filter="fade">
                                      <p:cBhvr>
                                        <p:cTn id="34" dur="500"/>
                                        <p:tgtEl>
                                          <p:spTgt spid="247">
                                            <p:txEl>
                                              <p:pRg st="12" end="1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48">
                                            <p:txEl>
                                              <p:pRg st="0" end="0"/>
                                            </p:txEl>
                                          </p:spTgt>
                                        </p:tgtEl>
                                        <p:attrNameLst>
                                          <p:attrName>style.visibility</p:attrName>
                                        </p:attrNameLst>
                                      </p:cBhvr>
                                      <p:to>
                                        <p:strVal val="visible"/>
                                      </p:to>
                                    </p:set>
                                    <p:animEffect transition="in" filter="fade">
                                      <p:cBhvr>
                                        <p:cTn id="39" dur="500"/>
                                        <p:tgtEl>
                                          <p:spTgt spid="248">
                                            <p:txEl>
                                              <p:pRg st="0" end="0"/>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248">
                                            <p:txEl>
                                              <p:pRg st="2" end="2"/>
                                            </p:txEl>
                                          </p:spTgt>
                                        </p:tgtEl>
                                        <p:attrNameLst>
                                          <p:attrName>style.visibility</p:attrName>
                                        </p:attrNameLst>
                                      </p:cBhvr>
                                      <p:to>
                                        <p:strVal val="visible"/>
                                      </p:to>
                                    </p:set>
                                    <p:animEffect transition="in" filter="fade">
                                      <p:cBhvr>
                                        <p:cTn id="42" dur="500"/>
                                        <p:tgtEl>
                                          <p:spTgt spid="248">
                                            <p:txEl>
                                              <p:pRg st="2" end="2"/>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248">
                                            <p:txEl>
                                              <p:pRg st="3" end="3"/>
                                            </p:txEl>
                                          </p:spTgt>
                                        </p:tgtEl>
                                        <p:attrNameLst>
                                          <p:attrName>style.visibility</p:attrName>
                                        </p:attrNameLst>
                                      </p:cBhvr>
                                      <p:to>
                                        <p:strVal val="visible"/>
                                      </p:to>
                                    </p:set>
                                    <p:animEffect transition="in" filter="fade">
                                      <p:cBhvr>
                                        <p:cTn id="45" dur="500"/>
                                        <p:tgtEl>
                                          <p:spTgt spid="248">
                                            <p:txEl>
                                              <p:pRg st="3" end="3"/>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248">
                                            <p:txEl>
                                              <p:pRg st="4" end="4"/>
                                            </p:txEl>
                                          </p:spTgt>
                                        </p:tgtEl>
                                        <p:attrNameLst>
                                          <p:attrName>style.visibility</p:attrName>
                                        </p:attrNameLst>
                                      </p:cBhvr>
                                      <p:to>
                                        <p:strVal val="visible"/>
                                      </p:to>
                                    </p:set>
                                    <p:animEffect transition="in" filter="fade">
                                      <p:cBhvr>
                                        <p:cTn id="48" dur="500"/>
                                        <p:tgtEl>
                                          <p:spTgt spid="248">
                                            <p:txEl>
                                              <p:pRg st="4" end="4"/>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248">
                                            <p:txEl>
                                              <p:pRg st="5" end="5"/>
                                            </p:txEl>
                                          </p:spTgt>
                                        </p:tgtEl>
                                        <p:attrNameLst>
                                          <p:attrName>style.visibility</p:attrName>
                                        </p:attrNameLst>
                                      </p:cBhvr>
                                      <p:to>
                                        <p:strVal val="visible"/>
                                      </p:to>
                                    </p:set>
                                    <p:animEffect transition="in" filter="fade">
                                      <p:cBhvr>
                                        <p:cTn id="51" dur="500"/>
                                        <p:tgtEl>
                                          <p:spTgt spid="24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Shape 253"/>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000" b="1" i="0" u="none" strike="noStrike" cap="none" dirty="0">
                <a:solidFill>
                  <a:srgbClr val="000000"/>
                </a:solidFill>
                <a:latin typeface="Arial"/>
                <a:ea typeface="Arial"/>
                <a:cs typeface="Arial"/>
                <a:sym typeface="Arial"/>
              </a:rPr>
              <a:t>If you want to know more about recursion...</a:t>
            </a:r>
          </a:p>
        </p:txBody>
      </p:sp>
      <p:pic>
        <p:nvPicPr>
          <p:cNvPr id="254" name="Shape 254"/>
          <p:cNvPicPr preferRelativeResize="0"/>
          <p:nvPr/>
        </p:nvPicPr>
        <p:blipFill rotWithShape="1">
          <a:blip r:embed="rId3">
            <a:alphaModFix/>
          </a:blip>
          <a:srcRect/>
          <a:stretch/>
        </p:blipFill>
        <p:spPr>
          <a:xfrm>
            <a:off x="1471612" y="1128712"/>
            <a:ext cx="6175374" cy="376078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Shape 253"/>
          <p:cNvSpPr txBox="1">
            <a:spLocks noGrp="1"/>
          </p:cNvSpPr>
          <p:nvPr>
            <p:ph type="title"/>
          </p:nvPr>
        </p:nvSpPr>
        <p:spPr>
          <a:xfrm>
            <a:off x="192160" y="-105451"/>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000" b="1" i="0" u="none" strike="noStrike" cap="none" dirty="0">
                <a:solidFill>
                  <a:srgbClr val="000000"/>
                </a:solidFill>
                <a:latin typeface="Arial"/>
                <a:ea typeface="Arial"/>
                <a:cs typeface="Arial"/>
                <a:sym typeface="Arial"/>
              </a:rPr>
              <a:t>Turtles in Recursion – from Wikipedia</a:t>
            </a:r>
          </a:p>
        </p:txBody>
      </p:sp>
      <p:sp>
        <p:nvSpPr>
          <p:cNvPr id="2" name="TextBox 1"/>
          <p:cNvSpPr txBox="1"/>
          <p:nvPr/>
        </p:nvSpPr>
        <p:spPr>
          <a:xfrm>
            <a:off x="294025" y="827522"/>
            <a:ext cx="5875863" cy="4093428"/>
          </a:xfrm>
          <a:prstGeom prst="rect">
            <a:avLst/>
          </a:prstGeom>
          <a:noFill/>
        </p:spPr>
        <p:txBody>
          <a:bodyPr wrap="square" rtlCol="0">
            <a:spAutoFit/>
          </a:bodyPr>
          <a:lstStyle/>
          <a:p>
            <a:r>
              <a:rPr lang="en-US" sz="1300" dirty="0"/>
              <a:t>The following anecdote is told of William James. After a lecture on cosmology and the structure of the solar system, James was accosted by a little old lady.</a:t>
            </a:r>
          </a:p>
          <a:p>
            <a:r>
              <a:rPr lang="en-US" sz="1300" dirty="0"/>
              <a:t>"Your theory that the sun is the </a:t>
            </a:r>
            <a:r>
              <a:rPr lang="en-US" sz="1300" dirty="0" err="1"/>
              <a:t>centre</a:t>
            </a:r>
            <a:r>
              <a:rPr lang="en-US" sz="1300" dirty="0"/>
              <a:t> of the solar system, and the earth is a ball which rotates around it has a very convincing ring to it, Mr. James, but it's wrong. I've got a better theory," said the little old lady.</a:t>
            </a:r>
          </a:p>
          <a:p>
            <a:r>
              <a:rPr lang="en-US" sz="1300" dirty="0"/>
              <a:t>"And what is that, madam?" inquired James politely.</a:t>
            </a:r>
          </a:p>
          <a:p>
            <a:r>
              <a:rPr lang="en-US" sz="1300" dirty="0"/>
              <a:t>"That we live on a crust of earth which is on the back of a giant turtle."</a:t>
            </a:r>
          </a:p>
          <a:p>
            <a:r>
              <a:rPr lang="en-US" sz="1300" dirty="0"/>
              <a:t>Not wishing to demolish this absurd little theory by bringing to bear the masses of scientific evidence he had at his command, James decided to gently dissuade his opponent by making her see some of the inadequacies of her position.</a:t>
            </a:r>
          </a:p>
          <a:p>
            <a:r>
              <a:rPr lang="en-US" sz="1300" dirty="0"/>
              <a:t>"If your theory is correct, madam," he asked, "what does this turtle stand on?"</a:t>
            </a:r>
          </a:p>
          <a:p>
            <a:r>
              <a:rPr lang="en-US" sz="1300" dirty="0"/>
              <a:t>"You're a very clever man, Mr. James, and that's a very good question," replied the little old lady, "but I have an answer to it. And it's this: The first turtle stands on the back of a second, far larger, turtle, who stands directly under him."</a:t>
            </a:r>
          </a:p>
          <a:p>
            <a:r>
              <a:rPr lang="en-US" sz="1300" dirty="0"/>
              <a:t>"But what does this second turtle stand on?" persisted James patiently.</a:t>
            </a:r>
          </a:p>
          <a:p>
            <a:r>
              <a:rPr lang="en-US" sz="1300" dirty="0"/>
              <a:t>To this, the little old lady crowed triumphantly,</a:t>
            </a:r>
          </a:p>
          <a:p>
            <a:r>
              <a:rPr lang="en-US" sz="1300" dirty="0"/>
              <a:t>"It's no use, Mr. James </a:t>
            </a:r>
            <a:r>
              <a:rPr lang="en-US" sz="1300" dirty="0">
                <a:solidFill>
                  <a:schemeClr val="bg1"/>
                </a:solidFill>
              </a:rPr>
              <a:t>— it's turtles all the way down</a:t>
            </a:r>
            <a:r>
              <a:rPr lang="en-US" sz="1300" dirty="0"/>
              <a:t>."</a:t>
            </a:r>
          </a:p>
          <a:p>
            <a:r>
              <a:rPr lang="en-US" sz="1300" dirty="0"/>
              <a:t>— </a:t>
            </a:r>
            <a:r>
              <a:rPr lang="en-US" sz="1300" i="1" dirty="0"/>
              <a:t>J. R. Ross, Constraints on Variables in Syntax 1967</a:t>
            </a:r>
            <a:endParaRPr lang="en-US" sz="1300" dirty="0"/>
          </a:p>
        </p:txBody>
      </p:sp>
      <p:pic>
        <p:nvPicPr>
          <p:cNvPr id="3" name="Picture 2"/>
          <p:cNvPicPr>
            <a:picLocks noChangeAspect="1"/>
          </p:cNvPicPr>
          <p:nvPr/>
        </p:nvPicPr>
        <p:blipFill>
          <a:blip r:embed="rId3"/>
          <a:stretch>
            <a:fillRect/>
          </a:stretch>
        </p:blipFill>
        <p:spPr>
          <a:xfrm>
            <a:off x="6483924" y="2470366"/>
            <a:ext cx="2020960" cy="2552184"/>
          </a:xfrm>
          <a:prstGeom prst="rect">
            <a:avLst/>
          </a:prstGeom>
        </p:spPr>
      </p:pic>
      <p:pic>
        <p:nvPicPr>
          <p:cNvPr id="4" name="Picture 3"/>
          <p:cNvPicPr>
            <a:picLocks noChangeAspect="1"/>
          </p:cNvPicPr>
          <p:nvPr/>
        </p:nvPicPr>
        <p:blipFill>
          <a:blip r:embed="rId4"/>
          <a:stretch>
            <a:fillRect/>
          </a:stretch>
        </p:blipFill>
        <p:spPr>
          <a:xfrm>
            <a:off x="6399831" y="654820"/>
            <a:ext cx="1030894" cy="1321419"/>
          </a:xfrm>
          <a:prstGeom prst="rect">
            <a:avLst/>
          </a:prstGeom>
        </p:spPr>
      </p:pic>
      <p:pic>
        <p:nvPicPr>
          <p:cNvPr id="5" name="Picture 4"/>
          <p:cNvPicPr>
            <a:picLocks noChangeAspect="1"/>
          </p:cNvPicPr>
          <p:nvPr/>
        </p:nvPicPr>
        <p:blipFill>
          <a:blip r:embed="rId5"/>
          <a:stretch>
            <a:fillRect/>
          </a:stretch>
        </p:blipFill>
        <p:spPr>
          <a:xfrm>
            <a:off x="7577544" y="654820"/>
            <a:ext cx="845708" cy="1321419"/>
          </a:xfrm>
          <a:prstGeom prst="rect">
            <a:avLst/>
          </a:prstGeom>
        </p:spPr>
      </p:pic>
      <p:sp>
        <p:nvSpPr>
          <p:cNvPr id="6" name="TextBox 5"/>
          <p:cNvSpPr txBox="1"/>
          <p:nvPr/>
        </p:nvSpPr>
        <p:spPr>
          <a:xfrm>
            <a:off x="5910992" y="1984029"/>
            <a:ext cx="3182281" cy="400110"/>
          </a:xfrm>
          <a:prstGeom prst="rect">
            <a:avLst/>
          </a:prstGeom>
          <a:noFill/>
        </p:spPr>
        <p:txBody>
          <a:bodyPr wrap="none" rtlCol="0">
            <a:spAutoFit/>
          </a:bodyPr>
          <a:lstStyle/>
          <a:p>
            <a:pPr algn="ctr"/>
            <a:r>
              <a:rPr lang="en-US" sz="1000" dirty="0"/>
              <a:t>William James (January 11, 1842 – August 26, 1910)</a:t>
            </a:r>
          </a:p>
          <a:p>
            <a:pPr algn="ctr"/>
            <a:r>
              <a:rPr lang="en-US" sz="1000" dirty="0"/>
              <a:t>Earliest psychologist</a:t>
            </a:r>
          </a:p>
        </p:txBody>
      </p:sp>
      <p:sp>
        <p:nvSpPr>
          <p:cNvPr id="7" name="TextBox 6"/>
          <p:cNvSpPr txBox="1"/>
          <p:nvPr/>
        </p:nvSpPr>
        <p:spPr>
          <a:xfrm>
            <a:off x="1963708" y="4396509"/>
            <a:ext cx="2425664" cy="292388"/>
          </a:xfrm>
          <a:prstGeom prst="rect">
            <a:avLst/>
          </a:prstGeom>
          <a:noFill/>
        </p:spPr>
        <p:txBody>
          <a:bodyPr wrap="none" rtlCol="0">
            <a:spAutoFit/>
          </a:bodyPr>
          <a:lstStyle/>
          <a:p>
            <a:r>
              <a:rPr lang="en-US" sz="1300" dirty="0"/>
              <a:t> </a:t>
            </a:r>
            <a:r>
              <a:rPr lang="en-US" sz="1300" dirty="0">
                <a:solidFill>
                  <a:srgbClr val="C00000"/>
                </a:solidFill>
              </a:rPr>
              <a:t>— it's turtles all the way down</a:t>
            </a:r>
            <a:endParaRPr lang="en-US" sz="1300" dirty="0"/>
          </a:p>
        </p:txBody>
      </p:sp>
    </p:spTree>
    <p:extLst>
      <p:ext uri="{BB962C8B-B14F-4D97-AF65-F5344CB8AC3E}">
        <p14:creationId xmlns:p14="http://schemas.microsoft.com/office/powerpoint/2010/main" val="362313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Shape 286"/>
          <p:cNvSpPr txBox="1">
            <a:spLocks noGrp="1"/>
          </p:cNvSpPr>
          <p:nvPr>
            <p:ph type="title"/>
          </p:nvPr>
        </p:nvSpPr>
        <p:spPr>
          <a:xfrm>
            <a:off x="168965" y="0"/>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dirty="0">
                <a:solidFill>
                  <a:srgbClr val="000000"/>
                </a:solidFill>
                <a:latin typeface="Arial"/>
                <a:ea typeface="Arial"/>
                <a:cs typeface="Arial"/>
                <a:sym typeface="Arial"/>
              </a:rPr>
              <a:t>Call Out the Turtles</a:t>
            </a:r>
          </a:p>
        </p:txBody>
      </p:sp>
      <p:sp>
        <p:nvSpPr>
          <p:cNvPr id="287" name="Shape 287"/>
          <p:cNvSpPr txBox="1">
            <a:spLocks noGrp="1"/>
          </p:cNvSpPr>
          <p:nvPr>
            <p:ph type="body" idx="1"/>
          </p:nvPr>
        </p:nvSpPr>
        <p:spPr>
          <a:xfrm>
            <a:off x="35745" y="733288"/>
            <a:ext cx="7456941" cy="4539941"/>
          </a:xfrm>
          <a:prstGeom prst="rect">
            <a:avLst/>
          </a:prstGeom>
          <a:noFill/>
          <a:ln>
            <a:noFill/>
          </a:ln>
        </p:spPr>
        <p:txBody>
          <a:bodyPr lIns="91425" tIns="91425" rIns="91425" bIns="91425" anchor="t" anchorCtr="0">
            <a:noAutofit/>
          </a:bodyPr>
          <a:lstStyle/>
          <a:p>
            <a:pPr marL="457200" marR="0" lvl="0" indent="-381000" algn="l" rtl="0">
              <a:lnSpc>
                <a:spcPct val="100000"/>
              </a:lnSpc>
              <a:spcBef>
                <a:spcPts val="0"/>
              </a:spcBef>
              <a:spcAft>
                <a:spcPts val="0"/>
              </a:spcAft>
              <a:buClr>
                <a:srgbClr val="000000"/>
              </a:buClr>
              <a:buSzPct val="100000"/>
              <a:buFont typeface="Arial"/>
              <a:buChar char="●"/>
            </a:pPr>
            <a:r>
              <a:rPr lang="en-US" sz="1600" b="0" i="0" u="none" strike="noStrike" cap="none" dirty="0">
                <a:solidFill>
                  <a:srgbClr val="000000"/>
                </a:solidFill>
                <a:sym typeface="Arial"/>
              </a:rPr>
              <a:t>Benoit Mandelbrot developed Fractals, a mathematical branch whose principle characteristic is self-similarity at any scale, one of the characteristics of recursions.  Fractals are common in nature (botany, lungs, blood vessels, kidneys…), cosmology, antennas, Z</a:t>
            </a:r>
            <a:r>
              <a:rPr lang="en-US" sz="1600" b="0" i="0" u="none" strike="noStrike" cap="none" baseline="-25000" dirty="0">
                <a:solidFill>
                  <a:srgbClr val="000000"/>
                </a:solidFill>
                <a:sym typeface="Arial"/>
              </a:rPr>
              <a:t>n+1</a:t>
            </a:r>
            <a:r>
              <a:rPr lang="en-US" sz="1600" b="0" i="0" u="none" strike="noStrike" cap="none" dirty="0">
                <a:solidFill>
                  <a:srgbClr val="000000"/>
                </a:solidFill>
                <a:sym typeface="Arial"/>
              </a:rPr>
              <a:t> = Z</a:t>
            </a:r>
            <a:r>
              <a:rPr lang="en-US" sz="1600" baseline="-25000" dirty="0"/>
              <a:t>n</a:t>
            </a:r>
            <a:r>
              <a:rPr lang="en-US" sz="1200" baseline="30000" dirty="0"/>
              <a:t>2 </a:t>
            </a:r>
            <a:r>
              <a:rPr lang="en-US" dirty="0"/>
              <a:t>+C in the complex plane (x, </a:t>
            </a:r>
            <a:r>
              <a:rPr lang="en-US" dirty="0" err="1"/>
              <a:t>i</a:t>
            </a:r>
            <a:r>
              <a:rPr lang="en-US" dirty="0"/>
              <a:t>) where </a:t>
            </a:r>
            <a:r>
              <a:rPr lang="en-US" dirty="0" err="1"/>
              <a:t>i</a:t>
            </a:r>
            <a:r>
              <a:rPr lang="en-US" dirty="0"/>
              <a:t> = sqrt(-1)</a:t>
            </a:r>
            <a:r>
              <a:rPr lang="en-US" sz="1600" b="0" i="0" u="none" strike="noStrike" cap="none" dirty="0">
                <a:solidFill>
                  <a:srgbClr val="000000"/>
                </a:solidFill>
                <a:sym typeface="Arial"/>
              </a:rPr>
              <a:t>…</a:t>
            </a:r>
          </a:p>
          <a:p>
            <a:pPr marL="914400" lvl="1" indent="-342900">
              <a:buClr>
                <a:srgbClr val="000000"/>
              </a:buClr>
              <a:buSzPct val="75000"/>
              <a:buFont typeface="Courier New"/>
              <a:buChar char="o"/>
            </a:pPr>
            <a:r>
              <a:rPr lang="en-US" dirty="0"/>
              <a:t>check out:</a:t>
            </a:r>
          </a:p>
          <a:p>
            <a:pPr marL="1314450" lvl="2" indent="-342900">
              <a:buClr>
                <a:srgbClr val="000000"/>
              </a:buClr>
              <a:buSzPct val="75000"/>
              <a:buFont typeface="Wingdings" charset="2"/>
              <a:buChar char="§"/>
            </a:pPr>
            <a:r>
              <a:rPr lang="en-US" sz="1100" u="sng" dirty="0">
                <a:solidFill>
                  <a:schemeClr val="hlink"/>
                </a:solidFill>
                <a:hlinkClick r:id="rId3"/>
              </a:rPr>
              <a:t>https://www.youtube.com/watch?v=2JUAojvFpCohttp://matek.hu/xaos/doku.php</a:t>
            </a:r>
            <a:endParaRPr lang="en-US" sz="1100" u="sng" dirty="0">
              <a:solidFill>
                <a:schemeClr val="hlink"/>
              </a:solidFill>
            </a:endParaRPr>
          </a:p>
          <a:p>
            <a:pPr marL="1314450" lvl="2" indent="-342900">
              <a:buClr>
                <a:srgbClr val="000000"/>
              </a:buClr>
              <a:buSzPct val="75000"/>
              <a:buFont typeface="Wingdings" charset="2"/>
              <a:buChar char="§"/>
            </a:pPr>
            <a:r>
              <a:rPr lang="en-US" sz="1100" dirty="0">
                <a:hlinkClick r:id="rId4"/>
              </a:rPr>
              <a:t>http://projects.delimited.io/experiments/dragon-curves/dragons-single.html</a:t>
            </a:r>
            <a:endParaRPr lang="en-US" sz="1100" dirty="0"/>
          </a:p>
          <a:p>
            <a:pPr marL="1314450" lvl="2" indent="-342900">
              <a:buClr>
                <a:srgbClr val="000000"/>
              </a:buClr>
              <a:buSzPct val="75000"/>
              <a:buFont typeface="Wingdings" charset="2"/>
              <a:buChar char="§"/>
            </a:pPr>
            <a:r>
              <a:rPr lang="en-US" sz="1100" dirty="0">
                <a:hlinkClick r:id="rId5"/>
              </a:rPr>
              <a:t>https://www.youtube.com/watch?v=aSg2Db3jF_4</a:t>
            </a:r>
            <a:endParaRPr lang="en-US" sz="1100" dirty="0"/>
          </a:p>
          <a:p>
            <a:pPr marL="1314450" lvl="2" indent="-342900">
              <a:buClr>
                <a:srgbClr val="000000"/>
              </a:buClr>
              <a:buSzPct val="75000"/>
              <a:buFont typeface="Wingdings" charset="2"/>
              <a:buChar char="§"/>
            </a:pPr>
            <a:r>
              <a:rPr lang="en-US" sz="1100" dirty="0">
                <a:hlinkClick r:id="rId6"/>
              </a:rPr>
              <a:t>http://bl.ocks.org/syntagmatic/3736720</a:t>
            </a:r>
            <a:endParaRPr lang="en-US" sz="1100" dirty="0"/>
          </a:p>
          <a:p>
            <a:pPr marL="1314450" lvl="2" indent="-342900">
              <a:buClr>
                <a:srgbClr val="000000"/>
              </a:buClr>
              <a:buSzPct val="75000"/>
              <a:buFont typeface="Wingdings" charset="2"/>
              <a:buChar char="§"/>
            </a:pPr>
            <a:r>
              <a:rPr lang="en-US" sz="1100" dirty="0">
                <a:hlinkClick r:id="rId7"/>
              </a:rPr>
              <a:t>https://www.youtube.com/watch?v=4LQvjSf6SSw</a:t>
            </a:r>
            <a:r>
              <a:rPr lang="en-US" sz="1100" dirty="0"/>
              <a:t> </a:t>
            </a:r>
            <a:endParaRPr lang="en-US" sz="1100" b="0" i="0" u="none" strike="noStrike" cap="none" dirty="0">
              <a:solidFill>
                <a:srgbClr val="000000"/>
              </a:solidFill>
              <a:sym typeface="Arial"/>
            </a:endParaRPr>
          </a:p>
          <a:p>
            <a:pPr marL="457200" marR="0" lvl="0" indent="-381000" algn="l" rtl="0">
              <a:lnSpc>
                <a:spcPct val="100000"/>
              </a:lnSpc>
              <a:spcBef>
                <a:spcPts val="0"/>
              </a:spcBef>
              <a:spcAft>
                <a:spcPts val="0"/>
              </a:spcAft>
              <a:buClr>
                <a:srgbClr val="000000"/>
              </a:buClr>
              <a:buSzPct val="100000"/>
              <a:buFont typeface="Arial"/>
              <a:buChar char="●"/>
            </a:pPr>
            <a:r>
              <a:rPr lang="en-US" sz="1600" b="0" i="0" u="none" strike="noStrike" cap="none" dirty="0">
                <a:solidFill>
                  <a:srgbClr val="000000"/>
                </a:solidFill>
                <a:sym typeface="Arial"/>
              </a:rPr>
              <a:t>Some simpler, non-fractal, but still self-similar shapes composed of smaller, simpler copies of some pattern are simple spirals, trees, and snowflakes</a:t>
            </a:r>
          </a:p>
          <a:p>
            <a:pPr marL="457200" marR="0" lvl="0" indent="-381000" algn="l" rtl="0">
              <a:lnSpc>
                <a:spcPct val="100000"/>
              </a:lnSpc>
              <a:spcBef>
                <a:spcPts val="0"/>
              </a:spcBef>
              <a:spcAft>
                <a:spcPts val="0"/>
              </a:spcAft>
              <a:buClr>
                <a:srgbClr val="000000"/>
              </a:buClr>
              <a:buSzPct val="100000"/>
              <a:buFont typeface="Arial"/>
              <a:buChar char="●"/>
            </a:pPr>
            <a:r>
              <a:rPr lang="en-US" sz="1600" b="0" i="0" u="none" strike="noStrike" cap="none" dirty="0">
                <a:solidFill>
                  <a:srgbClr val="000000"/>
                </a:solidFill>
                <a:sym typeface="Arial"/>
              </a:rPr>
              <a:t>We can draw these using Turtle graphics</a:t>
            </a:r>
          </a:p>
          <a:p>
            <a:pPr marL="857250" lvl="1" indent="-381000">
              <a:buClr>
                <a:srgbClr val="000000"/>
              </a:buClr>
              <a:buSzPct val="100000"/>
              <a:buFont typeface="Courier New" panose="02070309020205020404" pitchFamily="49" charset="0"/>
              <a:buChar char="o"/>
            </a:pPr>
            <a:r>
              <a:rPr lang="en-US" dirty="0">
                <a:solidFill>
                  <a:schemeClr val="tx1"/>
                </a:solidFill>
              </a:rPr>
              <a:t>iteratively:  Start at a particular point, facing in a chosen direction (here up). Draw successively shorter lines, each line at a given angle to the previous one</a:t>
            </a:r>
          </a:p>
          <a:p>
            <a:pPr marL="857250" lvl="1" indent="-381000">
              <a:buClr>
                <a:srgbClr val="000000"/>
              </a:buClr>
              <a:buSzPct val="100000"/>
              <a:buFont typeface="Courier New" panose="02070309020205020404" pitchFamily="49" charset="0"/>
              <a:buChar char="o"/>
            </a:pPr>
            <a:r>
              <a:rPr lang="en-US" dirty="0">
                <a:solidFill>
                  <a:schemeClr val="tx1"/>
                </a:solidFill>
              </a:rPr>
              <a:t>recursively: Start at a particular point, in a given direction.  Draw a line of passed-in length, turn the passed-in angle, decrement length and call spiral recursively </a:t>
            </a:r>
          </a:p>
          <a:p>
            <a:pPr marL="476250" lvl="1" indent="0">
              <a:buClr>
                <a:srgbClr val="000000"/>
              </a:buClr>
              <a:buSzPct val="100000"/>
            </a:pPr>
            <a:endParaRPr lang="en-US" sz="2000" b="0" i="0" u="none" strike="noStrike" cap="none" dirty="0">
              <a:solidFill>
                <a:srgbClr val="000000"/>
              </a:solidFill>
              <a:latin typeface="Arial"/>
              <a:ea typeface="Arial"/>
              <a:cs typeface="Arial"/>
              <a:sym typeface="Arial"/>
            </a:endParaRPr>
          </a:p>
        </p:txBody>
      </p:sp>
      <p:pic>
        <p:nvPicPr>
          <p:cNvPr id="4" name="Shape 294">
            <a:extLst>
              <a:ext uri="{FF2B5EF4-FFF2-40B4-BE49-F238E27FC236}">
                <a16:creationId xmlns:a16="http://schemas.microsoft.com/office/drawing/2014/main" id="{5DFF9FA7-6FF7-4581-A861-AFB7E70CCC5B}"/>
              </a:ext>
            </a:extLst>
          </p:cNvPr>
          <p:cNvPicPr preferRelativeResize="0"/>
          <p:nvPr/>
        </p:nvPicPr>
        <p:blipFill rotWithShape="1">
          <a:blip r:embed="rId8">
            <a:alphaModFix/>
          </a:blip>
          <a:srcRect/>
          <a:stretch/>
        </p:blipFill>
        <p:spPr>
          <a:xfrm>
            <a:off x="7492686" y="1151049"/>
            <a:ext cx="1575813" cy="152257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7">
                                            <p:txEl>
                                              <p:pRg st="0" end="0"/>
                                            </p:txEl>
                                          </p:spTgt>
                                        </p:tgtEl>
                                        <p:attrNameLst>
                                          <p:attrName>style.visibility</p:attrName>
                                        </p:attrNameLst>
                                      </p:cBhvr>
                                      <p:to>
                                        <p:strVal val="visible"/>
                                      </p:to>
                                    </p:set>
                                    <p:animEffect transition="in" filter="fade">
                                      <p:cBhvr>
                                        <p:cTn id="7" dur="500"/>
                                        <p:tgtEl>
                                          <p:spTgt spid="28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7">
                                            <p:txEl>
                                              <p:pRg st="1" end="1"/>
                                            </p:txEl>
                                          </p:spTgt>
                                        </p:tgtEl>
                                        <p:attrNameLst>
                                          <p:attrName>style.visibility</p:attrName>
                                        </p:attrNameLst>
                                      </p:cBhvr>
                                      <p:to>
                                        <p:strVal val="visible"/>
                                      </p:to>
                                    </p:set>
                                    <p:animEffect transition="in" filter="fade">
                                      <p:cBhvr>
                                        <p:cTn id="12" dur="500"/>
                                        <p:tgtEl>
                                          <p:spTgt spid="287">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87">
                                            <p:txEl>
                                              <p:pRg st="2" end="2"/>
                                            </p:txEl>
                                          </p:spTgt>
                                        </p:tgtEl>
                                        <p:attrNameLst>
                                          <p:attrName>style.visibility</p:attrName>
                                        </p:attrNameLst>
                                      </p:cBhvr>
                                      <p:to>
                                        <p:strVal val="visible"/>
                                      </p:to>
                                    </p:set>
                                    <p:animEffect transition="in" filter="fade">
                                      <p:cBhvr>
                                        <p:cTn id="15" dur="500"/>
                                        <p:tgtEl>
                                          <p:spTgt spid="287">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87">
                                            <p:txEl>
                                              <p:pRg st="3" end="3"/>
                                            </p:txEl>
                                          </p:spTgt>
                                        </p:tgtEl>
                                        <p:attrNameLst>
                                          <p:attrName>style.visibility</p:attrName>
                                        </p:attrNameLst>
                                      </p:cBhvr>
                                      <p:to>
                                        <p:strVal val="visible"/>
                                      </p:to>
                                    </p:set>
                                    <p:animEffect transition="in" filter="fade">
                                      <p:cBhvr>
                                        <p:cTn id="18" dur="500"/>
                                        <p:tgtEl>
                                          <p:spTgt spid="287">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287">
                                            <p:txEl>
                                              <p:pRg st="4" end="4"/>
                                            </p:txEl>
                                          </p:spTgt>
                                        </p:tgtEl>
                                        <p:attrNameLst>
                                          <p:attrName>style.visibility</p:attrName>
                                        </p:attrNameLst>
                                      </p:cBhvr>
                                      <p:to>
                                        <p:strVal val="visible"/>
                                      </p:to>
                                    </p:set>
                                    <p:animEffect transition="in" filter="fade">
                                      <p:cBhvr>
                                        <p:cTn id="21" dur="500"/>
                                        <p:tgtEl>
                                          <p:spTgt spid="287">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287">
                                            <p:txEl>
                                              <p:pRg st="5" end="5"/>
                                            </p:txEl>
                                          </p:spTgt>
                                        </p:tgtEl>
                                        <p:attrNameLst>
                                          <p:attrName>style.visibility</p:attrName>
                                        </p:attrNameLst>
                                      </p:cBhvr>
                                      <p:to>
                                        <p:strVal val="visible"/>
                                      </p:to>
                                    </p:set>
                                    <p:animEffect transition="in" filter="fade">
                                      <p:cBhvr>
                                        <p:cTn id="24" dur="500"/>
                                        <p:tgtEl>
                                          <p:spTgt spid="287">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287">
                                            <p:txEl>
                                              <p:pRg st="6" end="6"/>
                                            </p:txEl>
                                          </p:spTgt>
                                        </p:tgtEl>
                                        <p:attrNameLst>
                                          <p:attrName>style.visibility</p:attrName>
                                        </p:attrNameLst>
                                      </p:cBhvr>
                                      <p:to>
                                        <p:strVal val="visible"/>
                                      </p:to>
                                    </p:set>
                                    <p:animEffect transition="in" filter="fade">
                                      <p:cBhvr>
                                        <p:cTn id="27" dur="500"/>
                                        <p:tgtEl>
                                          <p:spTgt spid="287">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87">
                                            <p:txEl>
                                              <p:pRg st="7" end="7"/>
                                            </p:txEl>
                                          </p:spTgt>
                                        </p:tgtEl>
                                        <p:attrNameLst>
                                          <p:attrName>style.visibility</p:attrName>
                                        </p:attrNameLst>
                                      </p:cBhvr>
                                      <p:to>
                                        <p:strVal val="visible"/>
                                      </p:to>
                                    </p:set>
                                    <p:animEffect transition="in" filter="fade">
                                      <p:cBhvr>
                                        <p:cTn id="32" dur="500"/>
                                        <p:tgtEl>
                                          <p:spTgt spid="287">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87">
                                            <p:txEl>
                                              <p:pRg st="8" end="8"/>
                                            </p:txEl>
                                          </p:spTgt>
                                        </p:tgtEl>
                                        <p:attrNameLst>
                                          <p:attrName>style.visibility</p:attrName>
                                        </p:attrNameLst>
                                      </p:cBhvr>
                                      <p:to>
                                        <p:strVal val="visible"/>
                                      </p:to>
                                    </p:set>
                                    <p:animEffect transition="in" filter="fade">
                                      <p:cBhvr>
                                        <p:cTn id="37" dur="500"/>
                                        <p:tgtEl>
                                          <p:spTgt spid="287">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87">
                                            <p:txEl>
                                              <p:pRg st="9" end="9"/>
                                            </p:txEl>
                                          </p:spTgt>
                                        </p:tgtEl>
                                        <p:attrNameLst>
                                          <p:attrName>style.visibility</p:attrName>
                                        </p:attrNameLst>
                                      </p:cBhvr>
                                      <p:to>
                                        <p:strVal val="visible"/>
                                      </p:to>
                                    </p:set>
                                    <p:animEffect transition="in" filter="fade">
                                      <p:cBhvr>
                                        <p:cTn id="42" dur="500"/>
                                        <p:tgtEl>
                                          <p:spTgt spid="287">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87">
                                            <p:txEl>
                                              <p:pRg st="10" end="10"/>
                                            </p:txEl>
                                          </p:spTgt>
                                        </p:tgtEl>
                                        <p:attrNameLst>
                                          <p:attrName>style.visibility</p:attrName>
                                        </p:attrNameLst>
                                      </p:cBhvr>
                                      <p:to>
                                        <p:strVal val="visible"/>
                                      </p:to>
                                    </p:set>
                                    <p:animEffect transition="in" filter="fade">
                                      <p:cBhvr>
                                        <p:cTn id="47" dur="500"/>
                                        <p:tgtEl>
                                          <p:spTgt spid="287">
                                            <p:txEl>
                                              <p:pRg st="10" end="10"/>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fade">
                                      <p:cBhvr>
                                        <p:cTn id="5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Shape 299"/>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Designing </a:t>
            </a:r>
            <a:r>
              <a:rPr lang="en-US" sz="3600" b="1" i="0" u="none" strike="noStrike" cap="none">
                <a:solidFill>
                  <a:srgbClr val="0000FF"/>
                </a:solidFill>
                <a:latin typeface="Consolas"/>
                <a:ea typeface="Consolas"/>
                <a:cs typeface="Consolas"/>
                <a:sym typeface="Consolas"/>
              </a:rPr>
              <a:t>Spiral</a:t>
            </a:r>
            <a:r>
              <a:rPr lang="en-US" sz="3600" b="1" i="0" u="none" strike="noStrike" cap="none">
                <a:solidFill>
                  <a:srgbClr val="000000"/>
                </a:solidFill>
                <a:latin typeface="Arial"/>
                <a:ea typeface="Arial"/>
                <a:cs typeface="Arial"/>
                <a:sym typeface="Arial"/>
              </a:rPr>
              <a:t> Class (1/2)</a:t>
            </a:r>
          </a:p>
        </p:txBody>
      </p:sp>
      <p:sp>
        <p:nvSpPr>
          <p:cNvPr id="300" name="Shape 300"/>
          <p:cNvSpPr txBox="1">
            <a:spLocks noGrp="1"/>
          </p:cNvSpPr>
          <p:nvPr>
            <p:ph type="body" idx="1"/>
          </p:nvPr>
        </p:nvSpPr>
        <p:spPr>
          <a:xfrm>
            <a:off x="457200" y="1200150"/>
            <a:ext cx="8475661" cy="3725861"/>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100000"/>
              <a:buFont typeface="Consolas"/>
              <a:buChar char="•"/>
            </a:pPr>
            <a:r>
              <a:rPr lang="en-US" sz="2400" b="0" i="0" u="none" strike="noStrike" cap="none" dirty="0">
                <a:solidFill>
                  <a:srgbClr val="0000FF"/>
                </a:solidFill>
                <a:latin typeface="Consolas"/>
                <a:ea typeface="Consolas"/>
                <a:cs typeface="Consolas"/>
                <a:sym typeface="Consolas"/>
              </a:rPr>
              <a:t>Spiral</a:t>
            </a:r>
            <a:r>
              <a:rPr lang="en-US" sz="2400" b="0" i="0" u="none" strike="noStrike" cap="none" dirty="0">
                <a:solidFill>
                  <a:srgbClr val="000000"/>
                </a:solidFill>
                <a:latin typeface="Arial"/>
                <a:ea typeface="Arial"/>
                <a:cs typeface="Arial"/>
                <a:sym typeface="Arial"/>
              </a:rPr>
              <a:t> class defines single draw method</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t>t</a:t>
            </a:r>
            <a:r>
              <a:rPr lang="en-US" sz="1800" b="0" i="0" u="none" strike="noStrike" cap="none" dirty="0">
                <a:solidFill>
                  <a:srgbClr val="000000"/>
                </a:solidFill>
                <a:latin typeface="Arial"/>
                <a:ea typeface="Arial"/>
                <a:cs typeface="Arial"/>
                <a:sym typeface="Arial"/>
              </a:rPr>
              <a:t>urtle functions </a:t>
            </a:r>
            <a:r>
              <a:rPr lang="en-US" sz="1800" dirty="0"/>
              <a:t>as pen </a:t>
            </a:r>
            <a:r>
              <a:rPr lang="en-US" sz="1800" b="0" i="0" u="none" strike="noStrike" cap="none" dirty="0">
                <a:solidFill>
                  <a:srgbClr val="000000"/>
                </a:solidFill>
                <a:latin typeface="Arial"/>
                <a:ea typeface="Arial"/>
                <a:cs typeface="Arial"/>
                <a:sym typeface="Arial"/>
              </a:rPr>
              <a:t>to draw spiral, so class needs reference to turtle instance</a:t>
            </a:r>
          </a:p>
          <a:p>
            <a:pPr marL="419100" marR="0" lvl="0" indent="-342900" algn="l" rtl="0">
              <a:lnSpc>
                <a:spcPct val="100000"/>
              </a:lnSpc>
              <a:spcBef>
                <a:spcPts val="0"/>
              </a:spcBef>
              <a:spcAft>
                <a:spcPts val="0"/>
              </a:spcAft>
              <a:buClr>
                <a:srgbClr val="000000"/>
              </a:buClr>
              <a:buSzPct val="100000"/>
              <a:buFont typeface="Arial"/>
              <a:buNone/>
            </a:pPr>
            <a:endParaRPr sz="1800" b="0" i="0" u="none" strike="noStrike" cap="none" dirty="0">
              <a:solidFill>
                <a:srgbClr val="000000"/>
              </a:solidFill>
              <a:latin typeface="Arial"/>
              <a:ea typeface="Arial"/>
              <a:cs typeface="Arial"/>
              <a:sym typeface="Arial"/>
            </a:endParaRPr>
          </a:p>
          <a:p>
            <a:pPr marL="419100" marR="0" lvl="0" indent="-342900" algn="l" rtl="0">
              <a:lnSpc>
                <a:spcPct val="100000"/>
              </a:lnSpc>
              <a:spcBef>
                <a:spcPts val="0"/>
              </a:spcBef>
              <a:spcAft>
                <a:spcPts val="0"/>
              </a:spcAft>
              <a:buClr>
                <a:srgbClr val="000000"/>
              </a:buClr>
              <a:buSzPct val="100000"/>
              <a:buFont typeface="Arial"/>
              <a:buChar char="•"/>
            </a:pPr>
            <a:r>
              <a:rPr lang="en-US" sz="2400" dirty="0"/>
              <a:t>Constructor’s p</a:t>
            </a:r>
            <a:r>
              <a:rPr lang="en-US" sz="2400" b="0" i="0" u="none" strike="noStrike" cap="none" dirty="0">
                <a:solidFill>
                  <a:srgbClr val="000000"/>
                </a:solidFill>
                <a:latin typeface="Arial"/>
                <a:ea typeface="Arial"/>
                <a:cs typeface="Arial"/>
                <a:sym typeface="Arial"/>
              </a:rPr>
              <a:t>arameters to control its properties:</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t>p</a:t>
            </a:r>
            <a:r>
              <a:rPr lang="en-US" sz="1800" b="0" i="0" u="none" strike="noStrike" cap="none" dirty="0">
                <a:solidFill>
                  <a:srgbClr val="000000"/>
                </a:solidFill>
                <a:latin typeface="Arial"/>
                <a:ea typeface="Arial"/>
                <a:cs typeface="Arial"/>
                <a:sym typeface="Arial"/>
              </a:rPr>
              <a:t>osition at which spiral starts is turtle’s position</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t>l</a:t>
            </a:r>
            <a:r>
              <a:rPr lang="en-US" sz="1800" b="0" i="0" u="none" strike="noStrike" cap="none" dirty="0">
                <a:solidFill>
                  <a:srgbClr val="000000"/>
                </a:solidFill>
                <a:latin typeface="Arial"/>
                <a:ea typeface="Arial"/>
                <a:cs typeface="Arial"/>
                <a:sym typeface="Arial"/>
              </a:rPr>
              <a:t>ength of spiral’s starting side</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t>a</a:t>
            </a:r>
            <a:r>
              <a:rPr lang="en-US" sz="1800" b="0" i="0" u="none" strike="noStrike" cap="none" dirty="0">
                <a:solidFill>
                  <a:srgbClr val="000000"/>
                </a:solidFill>
                <a:latin typeface="Arial"/>
                <a:ea typeface="Arial"/>
                <a:cs typeface="Arial"/>
                <a:sym typeface="Arial"/>
              </a:rPr>
              <a:t>ngle between successive line segments</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t>a</a:t>
            </a:r>
            <a:r>
              <a:rPr lang="en-US" sz="1800" b="0" i="0" u="none" strike="noStrike" cap="none" dirty="0">
                <a:solidFill>
                  <a:srgbClr val="000000"/>
                </a:solidFill>
                <a:latin typeface="Arial"/>
                <a:ea typeface="Arial"/>
                <a:cs typeface="Arial"/>
                <a:sym typeface="Arial"/>
              </a:rPr>
              <a:t>mount to change length of spiral’s side at each step</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solidFill>
                  <a:srgbClr val="FF0000"/>
                </a:solidFill>
              </a:rPr>
              <a:t>N</a:t>
            </a:r>
            <a:r>
              <a:rPr lang="en-US" sz="1800" b="0" i="0" u="none" strike="noStrike" cap="none" dirty="0">
                <a:solidFill>
                  <a:srgbClr val="FF0000"/>
                </a:solidFill>
                <a:latin typeface="Arial"/>
                <a:ea typeface="Arial"/>
                <a:cs typeface="Arial"/>
                <a:sym typeface="Arial"/>
              </a:rPr>
              <a:t>ote:</a:t>
            </a:r>
            <a:r>
              <a:rPr lang="en-US" sz="1800" b="0" i="0" u="none" strike="noStrike" cap="none" dirty="0">
                <a:solidFill>
                  <a:srgbClr val="000000"/>
                </a:solidFill>
                <a:latin typeface="Arial"/>
                <a:ea typeface="Arial"/>
                <a:cs typeface="Arial"/>
                <a:sym typeface="Arial"/>
              </a:rPr>
              <a:t> this info is passed to each invocation of recursive method, so next method call depends on previous one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0">
                                            <p:txEl>
                                              <p:pRg st="0" end="0"/>
                                            </p:txEl>
                                          </p:spTgt>
                                        </p:tgtEl>
                                        <p:attrNameLst>
                                          <p:attrName>style.visibility</p:attrName>
                                        </p:attrNameLst>
                                      </p:cBhvr>
                                      <p:to>
                                        <p:strVal val="visible"/>
                                      </p:to>
                                    </p:set>
                                    <p:animEffect transition="in" filter="fade">
                                      <p:cBhvr>
                                        <p:cTn id="7" dur="500"/>
                                        <p:tgtEl>
                                          <p:spTgt spid="30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0">
                                            <p:txEl>
                                              <p:pRg st="1" end="1"/>
                                            </p:txEl>
                                          </p:spTgt>
                                        </p:tgtEl>
                                        <p:attrNameLst>
                                          <p:attrName>style.visibility</p:attrName>
                                        </p:attrNameLst>
                                      </p:cBhvr>
                                      <p:to>
                                        <p:strVal val="visible"/>
                                      </p:to>
                                    </p:set>
                                    <p:animEffect transition="in" filter="fade">
                                      <p:cBhvr>
                                        <p:cTn id="12" dur="500"/>
                                        <p:tgtEl>
                                          <p:spTgt spid="30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0">
                                            <p:txEl>
                                              <p:pRg st="3" end="3"/>
                                            </p:txEl>
                                          </p:spTgt>
                                        </p:tgtEl>
                                        <p:attrNameLst>
                                          <p:attrName>style.visibility</p:attrName>
                                        </p:attrNameLst>
                                      </p:cBhvr>
                                      <p:to>
                                        <p:strVal val="visible"/>
                                      </p:to>
                                    </p:set>
                                    <p:animEffect transition="in" filter="fade">
                                      <p:cBhvr>
                                        <p:cTn id="17" dur="500"/>
                                        <p:tgtEl>
                                          <p:spTgt spid="30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00">
                                            <p:txEl>
                                              <p:pRg st="4" end="4"/>
                                            </p:txEl>
                                          </p:spTgt>
                                        </p:tgtEl>
                                        <p:attrNameLst>
                                          <p:attrName>style.visibility</p:attrName>
                                        </p:attrNameLst>
                                      </p:cBhvr>
                                      <p:to>
                                        <p:strVal val="visible"/>
                                      </p:to>
                                    </p:set>
                                    <p:animEffect transition="in" filter="fade">
                                      <p:cBhvr>
                                        <p:cTn id="22" dur="500"/>
                                        <p:tgtEl>
                                          <p:spTgt spid="30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00">
                                            <p:txEl>
                                              <p:pRg st="5" end="5"/>
                                            </p:txEl>
                                          </p:spTgt>
                                        </p:tgtEl>
                                        <p:attrNameLst>
                                          <p:attrName>style.visibility</p:attrName>
                                        </p:attrNameLst>
                                      </p:cBhvr>
                                      <p:to>
                                        <p:strVal val="visible"/>
                                      </p:to>
                                    </p:set>
                                    <p:animEffect transition="in" filter="fade">
                                      <p:cBhvr>
                                        <p:cTn id="27" dur="500"/>
                                        <p:tgtEl>
                                          <p:spTgt spid="30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00">
                                            <p:txEl>
                                              <p:pRg st="6" end="6"/>
                                            </p:txEl>
                                          </p:spTgt>
                                        </p:tgtEl>
                                        <p:attrNameLst>
                                          <p:attrName>style.visibility</p:attrName>
                                        </p:attrNameLst>
                                      </p:cBhvr>
                                      <p:to>
                                        <p:strVal val="visible"/>
                                      </p:to>
                                    </p:set>
                                    <p:animEffect transition="in" filter="fade">
                                      <p:cBhvr>
                                        <p:cTn id="32" dur="500"/>
                                        <p:tgtEl>
                                          <p:spTgt spid="300">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00">
                                            <p:txEl>
                                              <p:pRg st="7" end="7"/>
                                            </p:txEl>
                                          </p:spTgt>
                                        </p:tgtEl>
                                        <p:attrNameLst>
                                          <p:attrName>style.visibility</p:attrName>
                                        </p:attrNameLst>
                                      </p:cBhvr>
                                      <p:to>
                                        <p:strVal val="visible"/>
                                      </p:to>
                                    </p:set>
                                    <p:animEffect transition="in" filter="fade">
                                      <p:cBhvr>
                                        <p:cTn id="37" dur="500"/>
                                        <p:tgtEl>
                                          <p:spTgt spid="30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00">
                                            <p:txEl>
                                              <p:pRg st="8" end="8"/>
                                            </p:txEl>
                                          </p:spTgt>
                                        </p:tgtEl>
                                        <p:attrNameLst>
                                          <p:attrName>style.visibility</p:attrName>
                                        </p:attrNameLst>
                                      </p:cBhvr>
                                      <p:to>
                                        <p:strVal val="visible"/>
                                      </p:to>
                                    </p:set>
                                    <p:animEffect transition="in" filter="fade">
                                      <p:cBhvr>
                                        <p:cTn id="42" dur="500"/>
                                        <p:tgtEl>
                                          <p:spTgt spid="30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Shape 305"/>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dirty="0">
                <a:solidFill>
                  <a:srgbClr val="000000"/>
                </a:solidFill>
                <a:latin typeface="Arial"/>
                <a:ea typeface="Arial"/>
                <a:cs typeface="Arial"/>
                <a:sym typeface="Arial"/>
              </a:rPr>
              <a:t>Designing </a:t>
            </a:r>
            <a:r>
              <a:rPr lang="en-US" sz="3600" b="1" i="0" u="none" strike="noStrike" cap="none" dirty="0">
                <a:solidFill>
                  <a:srgbClr val="0000FF"/>
                </a:solidFill>
                <a:latin typeface="Consolas"/>
                <a:ea typeface="Consolas"/>
                <a:cs typeface="Consolas"/>
                <a:sym typeface="Consolas"/>
              </a:rPr>
              <a:t>Spiral</a:t>
            </a:r>
            <a:r>
              <a:rPr lang="en-US" sz="3600" b="1" i="0" u="none" strike="noStrike" cap="none" dirty="0">
                <a:solidFill>
                  <a:srgbClr val="000000"/>
                </a:solidFill>
                <a:latin typeface="Arial"/>
                <a:ea typeface="Arial"/>
                <a:cs typeface="Arial"/>
                <a:sym typeface="Arial"/>
              </a:rPr>
              <a:t> Class (2/2)</a:t>
            </a:r>
          </a:p>
        </p:txBody>
      </p:sp>
      <p:sp>
        <p:nvSpPr>
          <p:cNvPr id="306" name="Shape 306"/>
          <p:cNvSpPr txBox="1">
            <a:spLocks noGrp="1"/>
          </p:cNvSpPr>
          <p:nvPr>
            <p:ph type="body" idx="1"/>
          </p:nvPr>
        </p:nvSpPr>
        <p:spPr>
          <a:xfrm>
            <a:off x="81280" y="1089059"/>
            <a:ext cx="7553738" cy="3690937"/>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public class Spiral {</a:t>
            </a:r>
          </a:p>
          <a:p>
            <a:pPr marL="0" marR="0" lvl="0" indent="0" algn="l" rtl="0">
              <a:lnSpc>
                <a:spcPct val="100000"/>
              </a:lnSpc>
              <a:spcBef>
                <a:spcPts val="600"/>
              </a:spcBef>
              <a:spcAft>
                <a:spcPts val="0"/>
              </a:spcAft>
              <a:buClr>
                <a:srgbClr val="000000"/>
              </a:buClr>
              <a:buSzPct val="25000"/>
              <a:buFont typeface="Consolas"/>
              <a:buNone/>
            </a:pPr>
            <a:r>
              <a:rPr lang="en-US" sz="1200" dirty="0">
                <a:latin typeface="Consolas"/>
                <a:ea typeface="Consolas"/>
                <a:cs typeface="Consolas"/>
                <a:sym typeface="Consolas"/>
              </a:rPr>
              <a:t>    </a:t>
            </a:r>
            <a:r>
              <a:rPr lang="en-US" sz="1200" b="0" i="0" u="none" strike="noStrike" cap="none" dirty="0">
                <a:solidFill>
                  <a:srgbClr val="000000"/>
                </a:solidFill>
                <a:latin typeface="Consolas"/>
                <a:ea typeface="Consolas"/>
                <a:cs typeface="Consolas"/>
                <a:sym typeface="Consolas"/>
              </a:rPr>
              <a:t>private Turtle _turtle;</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private double _angle;</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private int _</a:t>
            </a:r>
            <a:r>
              <a:rPr lang="en-US" sz="1200" b="0" i="0" u="none" strike="noStrike" cap="none" dirty="0" err="1">
                <a:solidFill>
                  <a:srgbClr val="000000"/>
                </a:solidFill>
                <a:latin typeface="Consolas"/>
                <a:ea typeface="Consolas"/>
                <a:cs typeface="Consolas"/>
                <a:sym typeface="Consolas"/>
              </a:rPr>
              <a:t>lengthDecrement</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0" i="0" u="none" strike="noStrike" cap="none" dirty="0">
                <a:solidFill>
                  <a:schemeClr val="bg2">
                    <a:lumMod val="60000"/>
                    <a:lumOff val="40000"/>
                  </a:schemeClr>
                </a:solidFill>
                <a:latin typeface="Consolas"/>
                <a:ea typeface="Consolas"/>
                <a:cs typeface="Consolas"/>
                <a:sym typeface="Consolas"/>
              </a:rPr>
              <a:t>// passing in parameters to set the properties of the spiral</a:t>
            </a:r>
            <a:endParaRPr lang="en-US" sz="1200" b="0" i="0" u="none" strike="noStrike" cap="none" dirty="0">
              <a:solidFill>
                <a:srgbClr val="000000"/>
              </a:solidFill>
              <a:latin typeface="Consolas"/>
              <a:ea typeface="Consolas"/>
              <a:cs typeface="Consolas"/>
              <a:sym typeface="Consolas"/>
            </a:endParaRP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public Spiral(Turtle </a:t>
            </a:r>
            <a:r>
              <a:rPr lang="en-US" sz="1200" b="0" i="0" u="none" strike="noStrike" cap="none" dirty="0" err="1">
                <a:solidFill>
                  <a:srgbClr val="000000"/>
                </a:solidFill>
                <a:latin typeface="Consolas"/>
                <a:ea typeface="Consolas"/>
                <a:cs typeface="Consolas"/>
                <a:sym typeface="Consolas"/>
              </a:rPr>
              <a:t>myTurtle</a:t>
            </a:r>
            <a:r>
              <a:rPr lang="en-US" sz="1200" b="0" i="0" u="none" strike="noStrike" cap="none" dirty="0">
                <a:solidFill>
                  <a:srgbClr val="000000"/>
                </a:solidFill>
                <a:latin typeface="Consolas"/>
                <a:ea typeface="Consolas"/>
                <a:cs typeface="Consolas"/>
                <a:sym typeface="Consolas"/>
              </a:rPr>
              <a:t>, double </a:t>
            </a:r>
            <a:r>
              <a:rPr lang="en-US" sz="1200" b="0" i="0" u="none" strike="noStrike" cap="none" dirty="0" err="1">
                <a:solidFill>
                  <a:srgbClr val="000000"/>
                </a:solidFill>
                <a:latin typeface="Consolas"/>
                <a:ea typeface="Consolas"/>
                <a:cs typeface="Consolas"/>
                <a:sym typeface="Consolas"/>
              </a:rPr>
              <a:t>myAngle</a:t>
            </a:r>
            <a:r>
              <a:rPr lang="en-US" sz="1200" b="0" i="0" u="none" strike="noStrike" cap="none" dirty="0">
                <a:solidFill>
                  <a:srgbClr val="000000"/>
                </a:solidFill>
                <a:latin typeface="Consolas"/>
                <a:ea typeface="Consolas"/>
                <a:cs typeface="Consolas"/>
                <a:sym typeface="Consolas"/>
              </a:rPr>
              <a:t>, int </a:t>
            </a:r>
            <a:r>
              <a:rPr lang="en-US" sz="1200" b="0" i="0" u="none" strike="noStrike" cap="none" dirty="0" err="1">
                <a:solidFill>
                  <a:srgbClr val="000000"/>
                </a:solidFill>
                <a:latin typeface="Consolas"/>
                <a:ea typeface="Consolas"/>
                <a:cs typeface="Consolas"/>
                <a:sym typeface="Consolas"/>
              </a:rPr>
              <a:t>myLengthDecrement</a:t>
            </a: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_turtle = </a:t>
            </a:r>
            <a:r>
              <a:rPr lang="en-US" sz="1200" b="0" i="0" u="none" strike="noStrike" cap="none" dirty="0" err="1">
                <a:solidFill>
                  <a:srgbClr val="000000"/>
                </a:solidFill>
                <a:latin typeface="Consolas"/>
                <a:ea typeface="Consolas"/>
                <a:cs typeface="Consolas"/>
                <a:sym typeface="Consolas"/>
              </a:rPr>
              <a:t>myTurtle</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_angle = </a:t>
            </a:r>
            <a:r>
              <a:rPr lang="en-US" sz="1200" b="0" i="0" u="none" strike="noStrike" cap="none" dirty="0" err="1">
                <a:solidFill>
                  <a:srgbClr val="000000"/>
                </a:solidFill>
                <a:latin typeface="Consolas"/>
                <a:ea typeface="Consolas"/>
                <a:cs typeface="Consolas"/>
                <a:sym typeface="Consolas"/>
              </a:rPr>
              <a:t>myAngle</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_</a:t>
            </a:r>
            <a:r>
              <a:rPr lang="en-US" sz="1200" b="0" i="0" u="none" strike="noStrike" cap="none" dirty="0" err="1">
                <a:solidFill>
                  <a:srgbClr val="000000"/>
                </a:solidFill>
                <a:latin typeface="Consolas"/>
                <a:ea typeface="Consolas"/>
                <a:cs typeface="Consolas"/>
                <a:sym typeface="Consolas"/>
              </a:rPr>
              <a:t>lengthDecrement</a:t>
            </a:r>
            <a:r>
              <a:rPr lang="en-US" sz="1200" b="0" i="0" u="none" strike="noStrike" cap="none" dirty="0">
                <a:solidFill>
                  <a:srgbClr val="000000"/>
                </a:solidFill>
                <a:latin typeface="Consolas"/>
                <a:ea typeface="Consolas"/>
                <a:cs typeface="Consolas"/>
                <a:sym typeface="Consolas"/>
              </a:rPr>
              <a:t> = 1; </a:t>
            </a:r>
            <a:r>
              <a:rPr lang="en-US" sz="1200" b="0" i="0" u="none" strike="noStrike" cap="none" dirty="0">
                <a:solidFill>
                  <a:srgbClr val="999999"/>
                </a:solidFill>
                <a:latin typeface="Consolas"/>
                <a:ea typeface="Consolas"/>
                <a:cs typeface="Consolas"/>
                <a:sym typeface="Consolas"/>
              </a:rPr>
              <a:t>// default, handles bad parameters</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if (</a:t>
            </a:r>
            <a:r>
              <a:rPr lang="en-US" sz="1200" b="0" i="0" u="none" strike="noStrike" cap="none" dirty="0" err="1">
                <a:solidFill>
                  <a:srgbClr val="000000"/>
                </a:solidFill>
                <a:latin typeface="Consolas"/>
                <a:ea typeface="Consolas"/>
                <a:cs typeface="Consolas"/>
                <a:sym typeface="Consolas"/>
              </a:rPr>
              <a:t>myLengthDecrement</a:t>
            </a:r>
            <a:r>
              <a:rPr lang="en-US" sz="1200" b="0" i="0" u="none" strike="noStrike" cap="none" dirty="0">
                <a:solidFill>
                  <a:srgbClr val="000000"/>
                </a:solidFill>
                <a:latin typeface="Consolas"/>
                <a:ea typeface="Consolas"/>
                <a:cs typeface="Consolas"/>
                <a:sym typeface="Consolas"/>
              </a:rPr>
              <a:t> &gt; 0){</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_</a:t>
            </a:r>
            <a:r>
              <a:rPr lang="en-US" sz="1200" b="0" i="0" u="none" strike="noStrike" cap="none" dirty="0" err="1">
                <a:solidFill>
                  <a:srgbClr val="000000"/>
                </a:solidFill>
                <a:latin typeface="Consolas"/>
                <a:ea typeface="Consolas"/>
                <a:cs typeface="Consolas"/>
                <a:sym typeface="Consolas"/>
              </a:rPr>
              <a:t>lengthDecrement</a:t>
            </a:r>
            <a:r>
              <a:rPr lang="en-US" sz="1200" b="0" i="0" u="none" strike="noStrike" cap="none" dirty="0">
                <a:solidFill>
                  <a:srgbClr val="000000"/>
                </a:solidFill>
                <a:latin typeface="Consolas"/>
                <a:ea typeface="Consolas"/>
                <a:cs typeface="Consolas"/>
                <a:sym typeface="Consolas"/>
              </a:rPr>
              <a:t> = </a:t>
            </a:r>
            <a:r>
              <a:rPr lang="en-US" sz="1200" b="0" i="0" u="none" strike="noStrike" cap="none" dirty="0" err="1">
                <a:solidFill>
                  <a:srgbClr val="000000"/>
                </a:solidFill>
                <a:latin typeface="Consolas"/>
                <a:ea typeface="Consolas"/>
                <a:cs typeface="Consolas"/>
                <a:sym typeface="Consolas"/>
              </a:rPr>
              <a:t>myLengthDecrement</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0" i="0" u="none" strike="noStrike" cap="none" dirty="0">
                <a:solidFill>
                  <a:srgbClr val="999999"/>
                </a:solidFill>
                <a:latin typeface="Consolas"/>
                <a:ea typeface="Consolas"/>
                <a:cs typeface="Consolas"/>
                <a:sym typeface="Consolas"/>
              </a:rPr>
              <a:t>// draw method defined soon... </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60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a:t>
            </a:r>
          </a:p>
        </p:txBody>
      </p:sp>
      <p:pic>
        <p:nvPicPr>
          <p:cNvPr id="4" name="Picture 3">
            <a:extLst>
              <a:ext uri="{FF2B5EF4-FFF2-40B4-BE49-F238E27FC236}">
                <a16:creationId xmlns:a16="http://schemas.microsoft.com/office/drawing/2014/main" id="{8E4AA887-D9A0-1D4F-9439-30D8C991FA37}"/>
              </a:ext>
            </a:extLst>
          </p:cNvPr>
          <p:cNvPicPr>
            <a:picLocks noChangeAspect="1"/>
          </p:cNvPicPr>
          <p:nvPr/>
        </p:nvPicPr>
        <p:blipFill>
          <a:blip r:embed="rId3"/>
          <a:stretch>
            <a:fillRect/>
          </a:stretch>
        </p:blipFill>
        <p:spPr>
          <a:xfrm>
            <a:off x="5662332" y="2857782"/>
            <a:ext cx="3024468" cy="1676211"/>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Shape 311"/>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Drawing </a:t>
            </a:r>
            <a:r>
              <a:rPr lang="en-US" sz="3600" b="1" i="0" u="none" strike="noStrike" cap="none">
                <a:solidFill>
                  <a:srgbClr val="0000FF"/>
                </a:solidFill>
                <a:latin typeface="Consolas"/>
                <a:ea typeface="Consolas"/>
                <a:cs typeface="Consolas"/>
                <a:sym typeface="Consolas"/>
              </a:rPr>
              <a:t>Spiral</a:t>
            </a:r>
          </a:p>
        </p:txBody>
      </p:sp>
      <p:sp>
        <p:nvSpPr>
          <p:cNvPr id="312" name="Shape 312"/>
          <p:cNvSpPr txBox="1">
            <a:spLocks noGrp="1"/>
          </p:cNvSpPr>
          <p:nvPr>
            <p:ph type="body" idx="1"/>
          </p:nvPr>
        </p:nvSpPr>
        <p:spPr>
          <a:xfrm>
            <a:off x="457200" y="1125537"/>
            <a:ext cx="3994150" cy="3724275"/>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a:solidFill>
                  <a:srgbClr val="000000"/>
                </a:solidFill>
                <a:latin typeface="Arial"/>
                <a:ea typeface="Arial"/>
                <a:cs typeface="Arial"/>
                <a:sym typeface="Arial"/>
              </a:rPr>
              <a:t>First Step: Move turtle forward to draw line and turn some degrees. What’s next?</a:t>
            </a:r>
          </a:p>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a:solidFill>
                  <a:srgbClr val="000000"/>
                </a:solidFill>
                <a:latin typeface="Arial"/>
                <a:ea typeface="Arial"/>
                <a:cs typeface="Arial"/>
                <a:sym typeface="Arial"/>
              </a:rPr>
              <a:t>Draw smaller line and turn! Then another, and another… </a:t>
            </a:r>
          </a:p>
        </p:txBody>
      </p:sp>
      <p:pic>
        <p:nvPicPr>
          <p:cNvPr id="313" name="Shape 313"/>
          <p:cNvPicPr preferRelativeResize="0"/>
          <p:nvPr/>
        </p:nvPicPr>
        <p:blipFill rotWithShape="1">
          <a:blip r:embed="rId3">
            <a:alphaModFix/>
          </a:blip>
          <a:srcRect/>
          <a:stretch/>
        </p:blipFill>
        <p:spPr>
          <a:xfrm>
            <a:off x="6272212" y="1125537"/>
            <a:ext cx="636586" cy="1833562"/>
          </a:xfrm>
          <a:prstGeom prst="rect">
            <a:avLst/>
          </a:prstGeom>
          <a:noFill/>
          <a:ln>
            <a:noFill/>
          </a:ln>
        </p:spPr>
      </p:pic>
      <p:pic>
        <p:nvPicPr>
          <p:cNvPr id="314" name="Shape 314"/>
          <p:cNvPicPr preferRelativeResize="0"/>
          <p:nvPr/>
        </p:nvPicPr>
        <p:blipFill rotWithShape="1">
          <a:blip r:embed="rId4">
            <a:alphaModFix/>
          </a:blip>
          <a:srcRect/>
          <a:stretch/>
        </p:blipFill>
        <p:spPr>
          <a:xfrm>
            <a:off x="6022975" y="3417887"/>
            <a:ext cx="1217612" cy="145256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2">
                                            <p:txEl>
                                              <p:pRg st="0" end="0"/>
                                            </p:txEl>
                                          </p:spTgt>
                                        </p:tgtEl>
                                        <p:attrNameLst>
                                          <p:attrName>style.visibility</p:attrName>
                                        </p:attrNameLst>
                                      </p:cBhvr>
                                      <p:to>
                                        <p:strVal val="visible"/>
                                      </p:to>
                                    </p:set>
                                    <p:animEffect transition="in" filter="fade">
                                      <p:cBhvr>
                                        <p:cTn id="7" dur="500"/>
                                        <p:tgtEl>
                                          <p:spTgt spid="31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13"/>
                                        </p:tgtEl>
                                        <p:attrNameLst>
                                          <p:attrName>style.visibility</p:attrName>
                                        </p:attrNameLst>
                                      </p:cBhvr>
                                      <p:to>
                                        <p:strVal val="visible"/>
                                      </p:to>
                                    </p:set>
                                    <p:animEffect transition="in" filter="fade">
                                      <p:cBhvr>
                                        <p:cTn id="10" dur="500"/>
                                        <p:tgtEl>
                                          <p:spTgt spid="3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12">
                                            <p:txEl>
                                              <p:pRg st="1" end="1"/>
                                            </p:txEl>
                                          </p:spTgt>
                                        </p:tgtEl>
                                        <p:attrNameLst>
                                          <p:attrName>style.visibility</p:attrName>
                                        </p:attrNameLst>
                                      </p:cBhvr>
                                      <p:to>
                                        <p:strVal val="visible"/>
                                      </p:to>
                                    </p:set>
                                    <p:animEffect transition="in" filter="fade">
                                      <p:cBhvr>
                                        <p:cTn id="15" dur="500"/>
                                        <p:tgtEl>
                                          <p:spTgt spid="312">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14"/>
                                        </p:tgtEl>
                                        <p:attrNameLst>
                                          <p:attrName>style.visibility</p:attrName>
                                        </p:attrNameLst>
                                      </p:cBhvr>
                                      <p:to>
                                        <p:strVal val="visible"/>
                                      </p:to>
                                    </p:set>
                                    <p:animEffect transition="in" filter="fade">
                                      <p:cBhvr>
                                        <p:cTn id="20" dur="500"/>
                                        <p:tgtEl>
                                          <p:spTgt spid="3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b="1" dirty="0">
                <a:latin typeface="Arial" charset="0"/>
                <a:ea typeface="Arial" charset="0"/>
                <a:cs typeface="Arial" charset="0"/>
              </a:rPr>
              <a:t>More on algorithmic bias</a:t>
            </a:r>
          </a:p>
        </p:txBody>
      </p:sp>
      <p:sp>
        <p:nvSpPr>
          <p:cNvPr id="3" name="Content Placeholder 2"/>
          <p:cNvSpPr>
            <a:spLocks noGrp="1"/>
          </p:cNvSpPr>
          <p:nvPr>
            <p:ph idx="1"/>
          </p:nvPr>
        </p:nvSpPr>
        <p:spPr>
          <a:xfrm>
            <a:off x="628649" y="1369219"/>
            <a:ext cx="8008145" cy="2854912"/>
          </a:xfrm>
        </p:spPr>
        <p:txBody>
          <a:bodyPr>
            <a:normAutofit/>
          </a:bodyPr>
          <a:lstStyle/>
          <a:p>
            <a:r>
              <a:rPr lang="en-US" sz="1500" b="1" dirty="0">
                <a:latin typeface="Arial" charset="0"/>
                <a:ea typeface="Arial" charset="0"/>
                <a:cs typeface="Arial" charset="0"/>
              </a:rPr>
              <a:t>Disparate impact </a:t>
            </a:r>
            <a:r>
              <a:rPr lang="en-US" sz="1500" dirty="0">
                <a:latin typeface="Arial" charset="0"/>
                <a:ea typeface="Arial" charset="0"/>
                <a:cs typeface="Arial" charset="0"/>
              </a:rPr>
              <a:t>vs. disparate treatment</a:t>
            </a:r>
          </a:p>
          <a:p>
            <a:r>
              <a:rPr lang="en-US" sz="1500" dirty="0">
                <a:latin typeface="Arial" charset="0"/>
                <a:ea typeface="Arial" charset="0"/>
                <a:cs typeface="Arial" charset="0"/>
              </a:rPr>
              <a:t>Search engines: jobs on Google </a:t>
            </a:r>
          </a:p>
          <a:p>
            <a:pPr lvl="1"/>
            <a:r>
              <a:rPr lang="en-US" sz="1500" dirty="0">
                <a:latin typeface="Arial" charset="0"/>
                <a:ea typeface="Arial" charset="0"/>
                <a:cs typeface="Arial" charset="0"/>
              </a:rPr>
              <a:t>Image search for “CEO”: 11% female, vs. 27% of actual CEOs in U.S.</a:t>
            </a:r>
          </a:p>
          <a:p>
            <a:pPr lvl="1"/>
            <a:r>
              <a:rPr lang="en-US" sz="1500" dirty="0">
                <a:latin typeface="Arial" charset="0"/>
                <a:ea typeface="Arial" charset="0"/>
                <a:cs typeface="Arial" charset="0"/>
              </a:rPr>
              <a:t>High-income jobs shown to men much more often than to women</a:t>
            </a:r>
          </a:p>
          <a:p>
            <a:r>
              <a:rPr lang="en-US" sz="1500" dirty="0">
                <a:latin typeface="Arial" charset="0"/>
                <a:ea typeface="Arial" charset="0"/>
                <a:cs typeface="Arial" charset="0"/>
              </a:rPr>
              <a:t>Criminal Risk Assessment: COMPAS model by </a:t>
            </a:r>
            <a:r>
              <a:rPr lang="en-US" sz="1500" dirty="0" err="1">
                <a:latin typeface="Arial" charset="0"/>
                <a:ea typeface="Arial" charset="0"/>
                <a:cs typeface="Arial" charset="0"/>
              </a:rPr>
              <a:t>Northpointe</a:t>
            </a:r>
            <a:endParaRPr lang="en-US" sz="1500" dirty="0">
              <a:latin typeface="Arial" charset="0"/>
              <a:ea typeface="Arial" charset="0"/>
              <a:cs typeface="Arial" charset="0"/>
            </a:endParaRPr>
          </a:p>
          <a:p>
            <a:pPr lvl="1"/>
            <a:r>
              <a:rPr lang="en-US" sz="1500" dirty="0">
                <a:latin typeface="Arial" charset="0"/>
                <a:ea typeface="Arial" charset="0"/>
                <a:cs typeface="Arial" charset="0"/>
              </a:rPr>
              <a:t>High-risk, didn’t offend: 44.9% Black, 23.5% White</a:t>
            </a:r>
          </a:p>
          <a:p>
            <a:pPr lvl="1"/>
            <a:r>
              <a:rPr lang="en-US" sz="1500" dirty="0">
                <a:latin typeface="Arial" charset="0"/>
                <a:ea typeface="Arial" charset="0"/>
                <a:cs typeface="Arial" charset="0"/>
              </a:rPr>
              <a:t>Low-risk, did offend: 28% black, 47.7% white</a:t>
            </a:r>
          </a:p>
          <a:p>
            <a:pPr marL="171450" lvl="1">
              <a:spcBef>
                <a:spcPts val="750"/>
              </a:spcBef>
            </a:pPr>
            <a:r>
              <a:rPr lang="en-US" sz="1500" dirty="0">
                <a:latin typeface="Arial" charset="0"/>
                <a:ea typeface="Arial" charset="0"/>
                <a:cs typeface="Arial" charset="0"/>
              </a:rPr>
              <a:t>Facial recognition: Study in 2018 on three of the biggest gender-recognition AI’s</a:t>
            </a:r>
          </a:p>
          <a:p>
            <a:pPr marL="514350" lvl="2">
              <a:spcBef>
                <a:spcPts val="750"/>
              </a:spcBef>
            </a:pPr>
            <a:r>
              <a:rPr lang="en-US" dirty="0">
                <a:latin typeface="Arial" charset="0"/>
                <a:ea typeface="Arial" charset="0"/>
                <a:cs typeface="Arial" charset="0"/>
              </a:rPr>
              <a:t>99% accuracy on white men, 35% accuracy on dark-skinned women</a:t>
            </a:r>
          </a:p>
          <a:p>
            <a:r>
              <a:rPr lang="en-US" sz="1500" dirty="0">
                <a:latin typeface="Arial" charset="0"/>
                <a:ea typeface="Arial" charset="0"/>
                <a:cs typeface="Arial" charset="0"/>
              </a:rPr>
              <a:t>Back to Google: Attempted to resolve racist facial recognition technology</a:t>
            </a:r>
            <a:r>
              <a:rPr lang="mr-IN" sz="1500" dirty="0">
                <a:latin typeface="Arial" charset="0"/>
                <a:ea typeface="Arial" charset="0"/>
                <a:cs typeface="Arial" charset="0"/>
              </a:rPr>
              <a:t>…</a:t>
            </a:r>
            <a:r>
              <a:rPr lang="en-US" sz="1500" dirty="0">
                <a:latin typeface="Arial" charset="0"/>
                <a:ea typeface="Arial" charset="0"/>
                <a:cs typeface="Arial" charset="0"/>
              </a:rPr>
              <a:t>by being racist?</a:t>
            </a:r>
          </a:p>
          <a:p>
            <a:endParaRPr lang="en-US" sz="1500" dirty="0">
              <a:latin typeface="Arial" charset="0"/>
              <a:ea typeface="Arial" charset="0"/>
              <a:cs typeface="Arial" charset="0"/>
            </a:endParaRPr>
          </a:p>
        </p:txBody>
      </p:sp>
      <p:sp>
        <p:nvSpPr>
          <p:cNvPr id="5" name="TextBox 4"/>
          <p:cNvSpPr txBox="1"/>
          <p:nvPr/>
        </p:nvSpPr>
        <p:spPr>
          <a:xfrm>
            <a:off x="1160626" y="4325334"/>
            <a:ext cx="6822749" cy="5078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2700" dirty="0">
                <a:latin typeface="Arial" charset="0"/>
                <a:ea typeface="Arial" charset="0"/>
                <a:cs typeface="Arial" charset="0"/>
              </a:rPr>
              <a:t>How should algorithmic bias be addressed? </a:t>
            </a:r>
          </a:p>
        </p:txBody>
      </p:sp>
      <p:pic>
        <p:nvPicPr>
          <p:cNvPr id="6" name="Picture 5"/>
          <p:cNvPicPr>
            <a:picLocks noChangeAspect="1"/>
          </p:cNvPicPr>
          <p:nvPr/>
        </p:nvPicPr>
        <p:blipFill>
          <a:blip r:embed="rId2"/>
          <a:stretch>
            <a:fillRect/>
          </a:stretch>
        </p:blipFill>
        <p:spPr>
          <a:xfrm>
            <a:off x="6546017" y="273844"/>
            <a:ext cx="2090777" cy="1581150"/>
          </a:xfrm>
          <a:prstGeom prst="rect">
            <a:avLst/>
          </a:prstGeom>
        </p:spPr>
      </p:pic>
    </p:spTree>
    <p:extLst>
      <p:ext uri="{BB962C8B-B14F-4D97-AF65-F5344CB8AC3E}">
        <p14:creationId xmlns:p14="http://schemas.microsoft.com/office/powerpoint/2010/main" val="26717223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Shape 319"/>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Sending Recursive Messages (1/2)</a:t>
            </a:r>
          </a:p>
        </p:txBody>
      </p:sp>
      <p:sp>
        <p:nvSpPr>
          <p:cNvPr id="320" name="Shape 320"/>
          <p:cNvSpPr txBox="1">
            <a:spLocks noGrp="1"/>
          </p:cNvSpPr>
          <p:nvPr>
            <p:ph type="body" idx="1"/>
          </p:nvPr>
        </p:nvSpPr>
        <p:spPr>
          <a:xfrm>
            <a:off x="340822" y="1200150"/>
            <a:ext cx="3994150" cy="3132137"/>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100000"/>
              <a:buFont typeface="Consolas"/>
              <a:buChar char="•"/>
            </a:pPr>
            <a:r>
              <a:rPr lang="en-US" sz="2400" b="0" i="0" u="none" strike="noStrike" cap="none" dirty="0">
                <a:solidFill>
                  <a:srgbClr val="0000FF"/>
                </a:solidFill>
                <a:latin typeface="Consolas"/>
                <a:ea typeface="Consolas"/>
                <a:cs typeface="Consolas"/>
                <a:sym typeface="Consolas"/>
              </a:rPr>
              <a:t>draw</a:t>
            </a:r>
            <a:r>
              <a:rPr lang="en-US" sz="2400" b="0" i="0" u="none" strike="noStrike" cap="none" dirty="0">
                <a:solidFill>
                  <a:srgbClr val="000000"/>
                </a:solidFill>
                <a:latin typeface="Arial"/>
                <a:ea typeface="Arial"/>
                <a:cs typeface="Arial"/>
                <a:sym typeface="Arial"/>
              </a:rPr>
              <a:t> method uses turtle to trace spiral</a:t>
            </a:r>
          </a:p>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dirty="0">
                <a:solidFill>
                  <a:srgbClr val="000000"/>
                </a:solidFill>
                <a:latin typeface="Arial"/>
                <a:ea typeface="Arial"/>
                <a:cs typeface="Arial"/>
                <a:sym typeface="Arial"/>
              </a:rPr>
              <a:t>How does </a:t>
            </a:r>
            <a:r>
              <a:rPr lang="en-US" sz="2400" b="0" i="0" u="none" strike="noStrike" cap="none" dirty="0">
                <a:solidFill>
                  <a:srgbClr val="0000FF"/>
                </a:solidFill>
                <a:latin typeface="Consolas"/>
                <a:ea typeface="Consolas"/>
                <a:cs typeface="Consolas"/>
                <a:sym typeface="Consolas"/>
              </a:rPr>
              <a:t>draw</a:t>
            </a:r>
            <a:r>
              <a:rPr lang="en-US" sz="2400" b="0" i="0" u="none" strike="noStrike" cap="none" dirty="0">
                <a:solidFill>
                  <a:srgbClr val="000000"/>
                </a:solidFill>
                <a:latin typeface="Arial"/>
                <a:ea typeface="Arial"/>
                <a:cs typeface="Arial"/>
                <a:sym typeface="Arial"/>
              </a:rPr>
              <a:t> method divide up work?</a:t>
            </a:r>
          </a:p>
          <a:p>
            <a:pPr marL="914400" marR="0" lvl="1" indent="-342900" algn="l" rtl="0">
              <a:lnSpc>
                <a:spcPct val="100000"/>
              </a:lnSpc>
              <a:spcBef>
                <a:spcPts val="0"/>
              </a:spcBef>
              <a:spcAft>
                <a:spcPts val="0"/>
              </a:spcAft>
              <a:buClr>
                <a:srgbClr val="000000"/>
              </a:buClr>
              <a:buSzPct val="75000"/>
              <a:buFont typeface="Courier New"/>
              <a:buChar char="o"/>
            </a:pPr>
            <a:r>
              <a:rPr lang="en-US" sz="1800" dirty="0"/>
              <a:t>d</a:t>
            </a:r>
            <a:r>
              <a:rPr lang="en-US" sz="1800" b="0" i="0" u="none" strike="noStrike" cap="none" dirty="0">
                <a:solidFill>
                  <a:srgbClr val="000000"/>
                </a:solidFill>
                <a:latin typeface="Arial"/>
                <a:ea typeface="Arial"/>
                <a:cs typeface="Arial"/>
                <a:sym typeface="Arial"/>
              </a:rPr>
              <a:t>raw first side of spiral</a:t>
            </a:r>
          </a:p>
          <a:p>
            <a:pPr marL="914400" marR="0" lvl="1" indent="-342900" algn="l" rtl="0">
              <a:lnSpc>
                <a:spcPct val="100000"/>
              </a:lnSpc>
              <a:spcBef>
                <a:spcPts val="0"/>
              </a:spcBef>
              <a:spcAft>
                <a:spcPts val="0"/>
              </a:spcAft>
              <a:buClr>
                <a:srgbClr val="000000"/>
              </a:buClr>
              <a:buSzPct val="75000"/>
              <a:buFont typeface="Courier New"/>
              <a:buChar char="o"/>
            </a:pPr>
            <a:r>
              <a:rPr lang="en-US" sz="1800" dirty="0"/>
              <a:t>th</a:t>
            </a:r>
            <a:r>
              <a:rPr lang="en-US" sz="1800" b="0" i="0" u="none" strike="noStrike" cap="none" dirty="0">
                <a:solidFill>
                  <a:srgbClr val="000000"/>
                </a:solidFill>
                <a:latin typeface="Arial"/>
                <a:ea typeface="Arial"/>
                <a:cs typeface="Arial"/>
                <a:sym typeface="Arial"/>
              </a:rPr>
              <a:t>en draw smaller spiral (this is where we implement recursion)</a:t>
            </a:r>
          </a:p>
          <a:p>
            <a:pPr marL="419100" marR="0" lvl="0" indent="-342900" algn="l" rtl="0">
              <a:lnSpc>
                <a:spcPct val="100000"/>
              </a:lnSpc>
              <a:spcBef>
                <a:spcPts val="0"/>
              </a:spcBef>
              <a:spcAft>
                <a:spcPts val="0"/>
              </a:spcAft>
              <a:buClr>
                <a:srgbClr val="000000"/>
              </a:buClr>
              <a:buSzPct val="25000"/>
              <a:buFont typeface="Arial"/>
              <a:buNone/>
            </a:pPr>
            <a:endParaRPr sz="3000" b="0" i="0" u="none" strike="noStrike" cap="none" dirty="0">
              <a:solidFill>
                <a:srgbClr val="000000"/>
              </a:solidFill>
              <a:latin typeface="Arial"/>
              <a:ea typeface="Arial"/>
              <a:cs typeface="Arial"/>
              <a:sym typeface="Arial"/>
            </a:endParaRPr>
          </a:p>
          <a:p>
            <a:pPr marL="342900" marR="0" lvl="0" indent="-342900" algn="l" rtl="0">
              <a:spcBef>
                <a:spcPts val="0"/>
              </a:spcBef>
              <a:spcAft>
                <a:spcPts val="0"/>
              </a:spcAft>
              <a:buSzPct val="25000"/>
              <a:buNone/>
            </a:pPr>
            <a:endParaRPr sz="3000" b="0" i="0" u="none" strike="noStrike" cap="none" dirty="0">
              <a:solidFill>
                <a:srgbClr val="000000"/>
              </a:solidFill>
              <a:latin typeface="Arial"/>
              <a:ea typeface="Arial"/>
              <a:cs typeface="Arial"/>
              <a:sym typeface="Arial"/>
            </a:endParaRPr>
          </a:p>
        </p:txBody>
      </p:sp>
      <p:sp>
        <p:nvSpPr>
          <p:cNvPr id="321" name="Shape 321"/>
          <p:cNvSpPr txBox="1">
            <a:spLocks noGrp="1"/>
          </p:cNvSpPr>
          <p:nvPr>
            <p:ph type="body" idx="1"/>
          </p:nvPr>
        </p:nvSpPr>
        <p:spPr>
          <a:xfrm>
            <a:off x="4451350" y="1200150"/>
            <a:ext cx="4816474" cy="3725861"/>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public void draw(</a:t>
            </a:r>
            <a:r>
              <a:rPr lang="en-US" sz="1400" b="0" i="0" u="none" strike="noStrike" cap="none" dirty="0" err="1">
                <a:solidFill>
                  <a:srgbClr val="000000"/>
                </a:solidFill>
                <a:latin typeface="Consolas"/>
                <a:ea typeface="Consolas"/>
                <a:cs typeface="Consolas"/>
                <a:sym typeface="Consolas"/>
              </a:rPr>
              <a:t>int</a:t>
            </a:r>
            <a:r>
              <a:rPr lang="en-US" sz="1400" b="0" i="0" u="none" strike="noStrike" cap="none" dirty="0">
                <a:solidFill>
                  <a:srgbClr val="000000"/>
                </a:solidFill>
                <a:latin typeface="Consolas"/>
                <a:ea typeface="Consolas"/>
                <a:cs typeface="Consolas"/>
                <a:sym typeface="Consolas"/>
              </a:rPr>
              <a:t> </a:t>
            </a:r>
            <a:r>
              <a:rPr lang="en-US" sz="1400" b="0" i="0" u="none" strike="noStrike" cap="none" dirty="0" err="1">
                <a:solidFill>
                  <a:srgbClr val="000000"/>
                </a:solidFill>
                <a:latin typeface="Consolas"/>
                <a:ea typeface="Consolas"/>
                <a:cs typeface="Consolas"/>
                <a:sym typeface="Consolas"/>
              </a:rPr>
              <a:t>sideLen</a:t>
            </a:r>
            <a:r>
              <a:rPr lang="en-US" sz="14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Arial"/>
              <a:buNone/>
            </a:pPr>
            <a:endParaRPr sz="1400" b="0" i="0" u="none" strike="noStrike" cap="none" dirty="0">
              <a:solidFill>
                <a:srgbClr val="FF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Arial"/>
              <a:buNone/>
            </a:pPr>
            <a:endParaRPr sz="1400" b="0" i="0" u="none" strike="noStrike" cap="none" dirty="0">
              <a:solidFill>
                <a:srgbClr val="FF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Arial"/>
              <a:buNone/>
            </a:pPr>
            <a:endParaRPr sz="1400" b="0" i="0" u="none" strike="noStrike" cap="none" dirty="0">
              <a:solidFill>
                <a:srgbClr val="FF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Arial"/>
              <a:buNone/>
            </a:pPr>
            <a:endParaRPr sz="1400" b="0" i="0" u="none" strike="noStrike" cap="none" dirty="0">
              <a:solidFill>
                <a:srgbClr val="FF0000"/>
              </a:solidFill>
              <a:latin typeface="Consolas"/>
              <a:ea typeface="Consolas"/>
              <a:cs typeface="Consolas"/>
              <a:sym typeface="Consolas"/>
            </a:endParaRPr>
          </a:p>
          <a:p>
            <a:pPr marL="0" marR="0" lvl="0" indent="0" algn="l" rtl="0">
              <a:lnSpc>
                <a:spcPct val="100000"/>
              </a:lnSpc>
              <a:spcBef>
                <a:spcPts val="0"/>
              </a:spcBef>
              <a:spcAft>
                <a:spcPts val="0"/>
              </a:spcAft>
              <a:buClr>
                <a:srgbClr val="999999"/>
              </a:buClr>
              <a:buSzPct val="25000"/>
              <a:buFont typeface="Consolas"/>
              <a:buNone/>
            </a:pPr>
            <a:r>
              <a:rPr lang="en-US" sz="1400" b="0" i="0" u="none" strike="noStrike" cap="none" dirty="0">
                <a:solidFill>
                  <a:srgbClr val="999999"/>
                </a:solidFill>
                <a:latin typeface="Consolas"/>
                <a:ea typeface="Consolas"/>
                <a:cs typeface="Consolas"/>
                <a:sym typeface="Consolas"/>
              </a:rPr>
              <a:t>    // general case: move </a:t>
            </a:r>
            <a:r>
              <a:rPr lang="en-US" sz="1400" b="0" i="0" u="none" strike="noStrike" cap="none" dirty="0" err="1">
                <a:solidFill>
                  <a:srgbClr val="999999"/>
                </a:solidFill>
                <a:latin typeface="Consolas"/>
                <a:ea typeface="Consolas"/>
                <a:cs typeface="Consolas"/>
                <a:sym typeface="Consolas"/>
              </a:rPr>
              <a:t>sideLen</a:t>
            </a:r>
            <a:r>
              <a:rPr lang="en-US" sz="1400" b="0" i="0" u="none" strike="noStrike" cap="none" dirty="0">
                <a:solidFill>
                  <a:srgbClr val="999999"/>
                </a:solidFill>
                <a:latin typeface="Consolas"/>
                <a:ea typeface="Consolas"/>
                <a:cs typeface="Consolas"/>
                <a:sym typeface="Consolas"/>
              </a:rPr>
              <a:t>, turn</a:t>
            </a:r>
          </a:p>
          <a:p>
            <a:pPr marL="0" marR="0" lvl="0" indent="0" algn="l" rtl="0">
              <a:lnSpc>
                <a:spcPct val="100000"/>
              </a:lnSpc>
              <a:spcBef>
                <a:spcPts val="0"/>
              </a:spcBef>
              <a:spcAft>
                <a:spcPts val="0"/>
              </a:spcAft>
              <a:buClr>
                <a:srgbClr val="999999"/>
              </a:buClr>
              <a:buSzPct val="25000"/>
              <a:buFont typeface="Consolas"/>
              <a:buNone/>
            </a:pPr>
            <a:r>
              <a:rPr lang="en-US" sz="1400" b="0" i="0" u="none" strike="noStrike" cap="none" dirty="0">
                <a:solidFill>
                  <a:srgbClr val="999999"/>
                </a:solidFill>
                <a:latin typeface="Consolas"/>
                <a:ea typeface="Consolas"/>
                <a:cs typeface="Consolas"/>
                <a:sym typeface="Consolas"/>
              </a:rPr>
              <a:t>    // angle and draw smaller spiral</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_</a:t>
            </a:r>
            <a:r>
              <a:rPr lang="en-US" sz="1400" b="0" i="0" u="none" strike="noStrike" cap="none" dirty="0" err="1">
                <a:solidFill>
                  <a:srgbClr val="FF0000"/>
                </a:solidFill>
                <a:latin typeface="Consolas"/>
                <a:ea typeface="Consolas"/>
                <a:cs typeface="Consolas"/>
                <a:sym typeface="Consolas"/>
              </a:rPr>
              <a:t>turtle.forward</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sideLen</a:t>
            </a:r>
            <a:r>
              <a:rPr lang="en-US" sz="14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_</a:t>
            </a:r>
            <a:r>
              <a:rPr lang="en-US" sz="1400" b="0" i="0" u="none" strike="noStrike" cap="none" dirty="0" err="1">
                <a:solidFill>
                  <a:srgbClr val="FF0000"/>
                </a:solidFill>
                <a:latin typeface="Consolas"/>
                <a:ea typeface="Consolas"/>
                <a:cs typeface="Consolas"/>
                <a:sym typeface="Consolas"/>
              </a:rPr>
              <a:t>turtle.left</a:t>
            </a:r>
            <a:r>
              <a:rPr lang="en-US" sz="1400" b="0" i="0" u="none" strike="noStrike" cap="none" dirty="0">
                <a:solidFill>
                  <a:srgbClr val="FF0000"/>
                </a:solidFill>
                <a:latin typeface="Consolas"/>
                <a:ea typeface="Consolas"/>
                <a:cs typeface="Consolas"/>
                <a:sym typeface="Consolas"/>
              </a:rPr>
              <a:t>(_angle);</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r>
              <a:rPr lang="en-US" sz="1400" b="0" i="0" u="none" strike="noStrike" cap="none" dirty="0" err="1">
                <a:solidFill>
                  <a:srgbClr val="FF0000"/>
                </a:solidFill>
                <a:latin typeface="Consolas"/>
                <a:ea typeface="Consolas"/>
                <a:cs typeface="Consolas"/>
                <a:sym typeface="Consolas"/>
              </a:rPr>
              <a:t>this.draw</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sideLen</a:t>
            </a:r>
            <a:r>
              <a:rPr lang="en-US" sz="1400" b="0" i="0" u="none" strike="noStrike" cap="none" dirty="0">
                <a:solidFill>
                  <a:srgbClr val="FF0000"/>
                </a:solidFill>
                <a:latin typeface="Consolas"/>
                <a:ea typeface="Consolas"/>
                <a:cs typeface="Consolas"/>
                <a:sym typeface="Consolas"/>
              </a:rPr>
              <a:t> - _</a:t>
            </a:r>
            <a:r>
              <a:rPr lang="en-US" sz="1400" b="0" i="0" u="none" strike="noStrike" cap="none" dirty="0" err="1">
                <a:solidFill>
                  <a:srgbClr val="FF0000"/>
                </a:solidFill>
                <a:latin typeface="Consolas"/>
                <a:ea typeface="Consolas"/>
                <a:cs typeface="Consolas"/>
                <a:sym typeface="Consolas"/>
              </a:rPr>
              <a:t>lengthDecrement</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0">
                                            <p:txEl>
                                              <p:pRg st="0" end="0"/>
                                            </p:txEl>
                                          </p:spTgt>
                                        </p:tgtEl>
                                        <p:attrNameLst>
                                          <p:attrName>style.visibility</p:attrName>
                                        </p:attrNameLst>
                                      </p:cBhvr>
                                      <p:to>
                                        <p:strVal val="visible"/>
                                      </p:to>
                                    </p:set>
                                    <p:animEffect transition="in" filter="fade">
                                      <p:cBhvr>
                                        <p:cTn id="7" dur="500"/>
                                        <p:tgtEl>
                                          <p:spTgt spid="3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20">
                                            <p:txEl>
                                              <p:pRg st="1" end="1"/>
                                            </p:txEl>
                                          </p:spTgt>
                                        </p:tgtEl>
                                        <p:attrNameLst>
                                          <p:attrName>style.visibility</p:attrName>
                                        </p:attrNameLst>
                                      </p:cBhvr>
                                      <p:to>
                                        <p:strVal val="visible"/>
                                      </p:to>
                                    </p:set>
                                    <p:animEffect transition="in" filter="fade">
                                      <p:cBhvr>
                                        <p:cTn id="12" dur="500"/>
                                        <p:tgtEl>
                                          <p:spTgt spid="32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0">
                                            <p:txEl>
                                              <p:pRg st="2" end="2"/>
                                            </p:txEl>
                                          </p:spTgt>
                                        </p:tgtEl>
                                        <p:attrNameLst>
                                          <p:attrName>style.visibility</p:attrName>
                                        </p:attrNameLst>
                                      </p:cBhvr>
                                      <p:to>
                                        <p:strVal val="visible"/>
                                      </p:to>
                                    </p:set>
                                    <p:animEffect transition="in" filter="fade">
                                      <p:cBhvr>
                                        <p:cTn id="17" dur="500"/>
                                        <p:tgtEl>
                                          <p:spTgt spid="320">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21">
                                            <p:txEl>
                                              <p:pRg st="8" end="8"/>
                                            </p:txEl>
                                          </p:spTgt>
                                        </p:tgtEl>
                                        <p:attrNameLst>
                                          <p:attrName>style.visibility</p:attrName>
                                        </p:attrNameLst>
                                      </p:cBhvr>
                                      <p:to>
                                        <p:strVal val="visible"/>
                                      </p:to>
                                    </p:set>
                                    <p:animEffect transition="in" filter="fade">
                                      <p:cBhvr>
                                        <p:cTn id="20" dur="500"/>
                                        <p:tgtEl>
                                          <p:spTgt spid="321">
                                            <p:txEl>
                                              <p:pRg st="8" end="8"/>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21">
                                            <p:txEl>
                                              <p:pRg st="9" end="9"/>
                                            </p:txEl>
                                          </p:spTgt>
                                        </p:tgtEl>
                                        <p:attrNameLst>
                                          <p:attrName>style.visibility</p:attrName>
                                        </p:attrNameLst>
                                      </p:cBhvr>
                                      <p:to>
                                        <p:strVal val="visible"/>
                                      </p:to>
                                    </p:set>
                                    <p:animEffect transition="in" filter="fade">
                                      <p:cBhvr>
                                        <p:cTn id="23" dur="500"/>
                                        <p:tgtEl>
                                          <p:spTgt spid="321">
                                            <p:txEl>
                                              <p:pRg st="9" end="9"/>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20">
                                            <p:txEl>
                                              <p:pRg st="3" end="3"/>
                                            </p:txEl>
                                          </p:spTgt>
                                        </p:tgtEl>
                                        <p:attrNameLst>
                                          <p:attrName>style.visibility</p:attrName>
                                        </p:attrNameLst>
                                      </p:cBhvr>
                                      <p:to>
                                        <p:strVal val="visible"/>
                                      </p:to>
                                    </p:set>
                                    <p:animEffect transition="in" filter="fade">
                                      <p:cBhvr>
                                        <p:cTn id="28" dur="500"/>
                                        <p:tgtEl>
                                          <p:spTgt spid="320">
                                            <p:txEl>
                                              <p:pRg st="3" end="3"/>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21">
                                            <p:txEl>
                                              <p:pRg st="10" end="10"/>
                                            </p:txEl>
                                          </p:spTgt>
                                        </p:tgtEl>
                                        <p:attrNameLst>
                                          <p:attrName>style.visibility</p:attrName>
                                        </p:attrNameLst>
                                      </p:cBhvr>
                                      <p:to>
                                        <p:strVal val="visible"/>
                                      </p:to>
                                    </p:set>
                                    <p:animEffect transition="in" filter="fade">
                                      <p:cBhvr>
                                        <p:cTn id="31" dur="500"/>
                                        <p:tgtEl>
                                          <p:spTgt spid="321">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Shape 326"/>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Sending Recursive Messages (2/2)</a:t>
            </a:r>
          </a:p>
        </p:txBody>
      </p:sp>
      <p:sp>
        <p:nvSpPr>
          <p:cNvPr id="327" name="Shape 327"/>
          <p:cNvSpPr txBox="1">
            <a:spLocks noGrp="1"/>
          </p:cNvSpPr>
          <p:nvPr>
            <p:ph type="body" idx="1"/>
          </p:nvPr>
        </p:nvSpPr>
        <p:spPr>
          <a:xfrm>
            <a:off x="130175" y="1319212"/>
            <a:ext cx="4214812" cy="3725861"/>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dirty="0">
                <a:solidFill>
                  <a:srgbClr val="000000"/>
                </a:solidFill>
                <a:latin typeface="Arial"/>
                <a:ea typeface="Arial"/>
                <a:cs typeface="Arial"/>
                <a:sym typeface="Arial"/>
              </a:rPr>
              <a:t>What is the base case?</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t>w</a:t>
            </a:r>
            <a:r>
              <a:rPr lang="en-US" sz="1800" b="0" i="0" u="none" strike="noStrike" cap="none" dirty="0">
                <a:solidFill>
                  <a:srgbClr val="000000"/>
                </a:solidFill>
                <a:latin typeface="Arial"/>
                <a:ea typeface="Arial"/>
                <a:cs typeface="Arial"/>
                <a:sym typeface="Arial"/>
              </a:rPr>
              <a:t>hen spiral is too small to see, conditional statement stops method so no more recursive calls are made</a:t>
            </a:r>
          </a:p>
          <a:p>
            <a:pPr marL="857250" lvl="1">
              <a:buClr>
                <a:srgbClr val="000000"/>
              </a:buClr>
              <a:buSzPct val="75000"/>
              <a:buFont typeface="Courier New"/>
              <a:buChar char="o"/>
            </a:pPr>
            <a:r>
              <a:rPr lang="en-US" sz="1800" dirty="0"/>
              <a:t>s</a:t>
            </a:r>
            <a:r>
              <a:rPr lang="en-US" sz="1800" b="0" i="0" u="none" strike="noStrike" cap="none" dirty="0">
                <a:solidFill>
                  <a:srgbClr val="000000"/>
                </a:solidFill>
                <a:latin typeface="Arial"/>
                <a:ea typeface="Arial"/>
                <a:cs typeface="Arial"/>
                <a:sym typeface="Arial"/>
              </a:rPr>
              <a:t>ince side length must approach zero to reach the </a:t>
            </a:r>
            <a:r>
              <a:rPr lang="en-US" sz="1800" b="1" i="0" u="none" strike="noStrike" cap="none" dirty="0">
                <a:solidFill>
                  <a:srgbClr val="000000"/>
                </a:solidFill>
                <a:latin typeface="Arial"/>
                <a:ea typeface="Arial"/>
                <a:cs typeface="Arial"/>
                <a:sym typeface="Arial"/>
              </a:rPr>
              <a:t>base case</a:t>
            </a:r>
            <a:r>
              <a:rPr lang="en-US" sz="1800" i="0" u="none" strike="noStrike" cap="none" dirty="0">
                <a:solidFill>
                  <a:srgbClr val="000000"/>
                </a:solidFill>
                <a:latin typeface="Arial"/>
                <a:ea typeface="Arial"/>
                <a:cs typeface="Arial"/>
                <a:sym typeface="Arial"/>
              </a:rPr>
              <a:t> of the recursion</a:t>
            </a:r>
            <a:r>
              <a:rPr lang="en-US" sz="1800" b="0" i="0" u="none" strike="noStrike" cap="none" dirty="0">
                <a:solidFill>
                  <a:srgbClr val="000000"/>
                </a:solidFill>
                <a:latin typeface="Arial"/>
                <a:ea typeface="Arial"/>
                <a:cs typeface="Arial"/>
                <a:sym typeface="Arial"/>
              </a:rPr>
              <a:t>, the </a:t>
            </a:r>
            <a:r>
              <a:rPr lang="en-US" sz="1800" dirty="0">
                <a:solidFill>
                  <a:srgbClr val="0432FF"/>
                </a:solidFill>
                <a:latin typeface="Consolas"/>
                <a:ea typeface="Consolas"/>
                <a:cs typeface="Consolas"/>
                <a:sym typeface="Consolas"/>
              </a:rPr>
              <a:t>draw</a:t>
            </a:r>
            <a:r>
              <a:rPr lang="en-US" sz="1800" b="0" i="0" u="none" strike="noStrike" cap="none" dirty="0">
                <a:solidFill>
                  <a:srgbClr val="000000"/>
                </a:solidFill>
                <a:latin typeface="Arial"/>
                <a:ea typeface="Arial"/>
                <a:cs typeface="Arial"/>
                <a:sym typeface="Arial"/>
              </a:rPr>
              <a:t> method is called recursively, passing in a smaller side length each time</a:t>
            </a:r>
          </a:p>
          <a:p>
            <a:pPr marL="419100" marR="0" lvl="0" indent="-342900" algn="l" rtl="0">
              <a:lnSpc>
                <a:spcPct val="100000"/>
              </a:lnSpc>
              <a:spcBef>
                <a:spcPts val="0"/>
              </a:spcBef>
              <a:spcAft>
                <a:spcPts val="0"/>
              </a:spcAft>
              <a:buClr>
                <a:srgbClr val="000000"/>
              </a:buClr>
              <a:buSzPct val="25000"/>
              <a:buFont typeface="Arial"/>
              <a:buNone/>
            </a:pPr>
            <a:endParaRPr sz="2400" b="0" i="0" u="none" strike="noStrike" cap="none" dirty="0">
              <a:solidFill>
                <a:srgbClr val="000000"/>
              </a:solidFill>
              <a:latin typeface="Arial"/>
              <a:ea typeface="Arial"/>
              <a:cs typeface="Arial"/>
              <a:sym typeface="Arial"/>
            </a:endParaRPr>
          </a:p>
          <a:p>
            <a:pPr marL="419100" marR="0" lvl="0" indent="-342900" algn="l" rtl="0">
              <a:lnSpc>
                <a:spcPct val="100000"/>
              </a:lnSpc>
              <a:spcBef>
                <a:spcPts val="0"/>
              </a:spcBef>
              <a:spcAft>
                <a:spcPts val="0"/>
              </a:spcAft>
              <a:buClr>
                <a:srgbClr val="000000"/>
              </a:buClr>
              <a:buSzPct val="25000"/>
              <a:buFont typeface="Arial"/>
              <a:buNone/>
            </a:pPr>
            <a:endParaRPr sz="3000" b="0" i="0" u="none" strike="noStrike" cap="none" dirty="0">
              <a:solidFill>
                <a:srgbClr val="000000"/>
              </a:solidFill>
              <a:latin typeface="Arial"/>
              <a:ea typeface="Arial"/>
              <a:cs typeface="Arial"/>
              <a:sym typeface="Arial"/>
            </a:endParaRPr>
          </a:p>
          <a:p>
            <a:pPr marL="342900" marR="0" lvl="0" indent="-342900" algn="l" rtl="0">
              <a:spcBef>
                <a:spcPts val="0"/>
              </a:spcBef>
              <a:spcAft>
                <a:spcPts val="0"/>
              </a:spcAft>
              <a:buSzPct val="25000"/>
              <a:buNone/>
            </a:pPr>
            <a:endParaRPr sz="3000" b="0" i="0" u="none" strike="noStrike" cap="none" dirty="0">
              <a:solidFill>
                <a:srgbClr val="000000"/>
              </a:solidFill>
              <a:latin typeface="Arial"/>
              <a:ea typeface="Arial"/>
              <a:cs typeface="Arial"/>
              <a:sym typeface="Arial"/>
            </a:endParaRPr>
          </a:p>
        </p:txBody>
      </p:sp>
      <p:sp>
        <p:nvSpPr>
          <p:cNvPr id="328" name="Shape 328"/>
          <p:cNvSpPr txBox="1">
            <a:spLocks noGrp="1"/>
          </p:cNvSpPr>
          <p:nvPr>
            <p:ph type="body" idx="1"/>
          </p:nvPr>
        </p:nvSpPr>
        <p:spPr>
          <a:xfrm>
            <a:off x="4451350" y="1200150"/>
            <a:ext cx="4816474" cy="3725861"/>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public void draw(</a:t>
            </a:r>
            <a:r>
              <a:rPr lang="en-US" sz="1400" b="0" i="0" u="none" strike="noStrike" cap="none" dirty="0" err="1">
                <a:solidFill>
                  <a:srgbClr val="000000"/>
                </a:solidFill>
                <a:latin typeface="Consolas"/>
                <a:ea typeface="Consolas"/>
                <a:cs typeface="Consolas"/>
                <a:sym typeface="Consolas"/>
              </a:rPr>
              <a:t>int</a:t>
            </a:r>
            <a:r>
              <a:rPr lang="en-US" sz="1400" b="0" i="0" u="none" strike="noStrike" cap="none" dirty="0">
                <a:solidFill>
                  <a:srgbClr val="000000"/>
                </a:solidFill>
                <a:latin typeface="Consolas"/>
                <a:ea typeface="Consolas"/>
                <a:cs typeface="Consolas"/>
                <a:sym typeface="Consolas"/>
              </a:rPr>
              <a:t> </a:t>
            </a:r>
            <a:r>
              <a:rPr lang="en-US" sz="1400" b="0" i="0" u="none" strike="noStrike" cap="none" dirty="0" err="1">
                <a:solidFill>
                  <a:srgbClr val="000000"/>
                </a:solidFill>
                <a:latin typeface="Consolas"/>
                <a:ea typeface="Consolas"/>
                <a:cs typeface="Consolas"/>
                <a:sym typeface="Consolas"/>
              </a:rPr>
              <a:t>sideLen</a:t>
            </a:r>
            <a:r>
              <a:rPr lang="en-US" sz="14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a:t>
            </a:r>
            <a:r>
              <a:rPr lang="en-US" sz="1400" b="0" i="0" u="none" strike="noStrike" cap="none" dirty="0">
                <a:solidFill>
                  <a:srgbClr val="999999"/>
                </a:solidFill>
                <a:latin typeface="Consolas"/>
                <a:ea typeface="Consolas"/>
                <a:cs typeface="Consolas"/>
                <a:sym typeface="Consolas"/>
              </a:rPr>
              <a:t>// base case: spiral too small to see</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a:t>
            </a:r>
            <a:r>
              <a:rPr lang="en-US" sz="1400" b="0" i="0" u="none" strike="noStrike" cap="none" dirty="0">
                <a:solidFill>
                  <a:srgbClr val="FF0000"/>
                </a:solidFill>
                <a:latin typeface="Consolas"/>
                <a:ea typeface="Consolas"/>
                <a:cs typeface="Consolas"/>
                <a:sym typeface="Consolas"/>
              </a:rPr>
              <a:t>if (</a:t>
            </a:r>
            <a:r>
              <a:rPr lang="en-US" sz="1400" b="0" i="0" u="none" strike="noStrike" cap="none" dirty="0" err="1">
                <a:solidFill>
                  <a:srgbClr val="FF0000"/>
                </a:solidFill>
                <a:latin typeface="Consolas"/>
                <a:ea typeface="Consolas"/>
                <a:cs typeface="Consolas"/>
                <a:sym typeface="Consolas"/>
              </a:rPr>
              <a:t>sideLen</a:t>
            </a:r>
            <a:r>
              <a:rPr lang="en-US" sz="1400" b="0" i="0" u="none" strike="noStrike" cap="none" dirty="0">
                <a:solidFill>
                  <a:srgbClr val="FF0000"/>
                </a:solidFill>
                <a:latin typeface="Consolas"/>
                <a:ea typeface="Consolas"/>
                <a:cs typeface="Consolas"/>
                <a:sym typeface="Consolas"/>
              </a:rPr>
              <a:t> &lt;= 3) {</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return;</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p>
          <a:p>
            <a:pPr marL="0" marR="0" lvl="0" indent="0" algn="l" rtl="0">
              <a:lnSpc>
                <a:spcPct val="100000"/>
              </a:lnSpc>
              <a:spcBef>
                <a:spcPts val="0"/>
              </a:spcBef>
              <a:spcAft>
                <a:spcPts val="0"/>
              </a:spcAft>
              <a:buClr>
                <a:srgbClr val="999999"/>
              </a:buClr>
              <a:buSzPct val="25000"/>
              <a:buFont typeface="Consolas"/>
              <a:buNone/>
            </a:pPr>
            <a:r>
              <a:rPr lang="en-US" sz="1400" b="0" i="0" u="none" strike="noStrike" cap="none" dirty="0">
                <a:solidFill>
                  <a:srgbClr val="999999"/>
                </a:solidFill>
                <a:latin typeface="Consolas"/>
                <a:ea typeface="Consolas"/>
                <a:cs typeface="Consolas"/>
                <a:sym typeface="Consolas"/>
              </a:rPr>
              <a:t>        </a:t>
            </a:r>
          </a:p>
          <a:p>
            <a:pPr marL="0" marR="0" lvl="0" indent="0" algn="l" rtl="0">
              <a:lnSpc>
                <a:spcPct val="100000"/>
              </a:lnSpc>
              <a:spcBef>
                <a:spcPts val="0"/>
              </a:spcBef>
              <a:spcAft>
                <a:spcPts val="0"/>
              </a:spcAft>
              <a:buClr>
                <a:srgbClr val="999999"/>
              </a:buClr>
              <a:buSzPct val="25000"/>
              <a:buFont typeface="Consolas"/>
              <a:buNone/>
            </a:pPr>
            <a:r>
              <a:rPr lang="en-US" sz="1400" b="0" i="0" u="none" strike="noStrike" cap="none" dirty="0">
                <a:solidFill>
                  <a:srgbClr val="999999"/>
                </a:solidFill>
                <a:latin typeface="Consolas"/>
                <a:ea typeface="Consolas"/>
                <a:cs typeface="Consolas"/>
                <a:sym typeface="Consolas"/>
              </a:rPr>
              <a:t>    // general case: move </a:t>
            </a:r>
            <a:r>
              <a:rPr lang="en-US" sz="1400" b="0" i="0" u="none" strike="noStrike" cap="none" dirty="0" err="1">
                <a:solidFill>
                  <a:srgbClr val="999999"/>
                </a:solidFill>
                <a:latin typeface="Consolas"/>
                <a:ea typeface="Consolas"/>
                <a:cs typeface="Consolas"/>
                <a:sym typeface="Consolas"/>
              </a:rPr>
              <a:t>sideLen</a:t>
            </a:r>
            <a:r>
              <a:rPr lang="en-US" sz="1400" b="0" i="0" u="none" strike="noStrike" cap="none" dirty="0">
                <a:solidFill>
                  <a:srgbClr val="999999"/>
                </a:solidFill>
                <a:latin typeface="Consolas"/>
                <a:ea typeface="Consolas"/>
                <a:cs typeface="Consolas"/>
                <a:sym typeface="Consolas"/>
              </a:rPr>
              <a:t>, turn</a:t>
            </a:r>
          </a:p>
          <a:p>
            <a:pPr marL="0" marR="0" lvl="0" indent="0" algn="l" rtl="0">
              <a:lnSpc>
                <a:spcPct val="100000"/>
              </a:lnSpc>
              <a:spcBef>
                <a:spcPts val="0"/>
              </a:spcBef>
              <a:spcAft>
                <a:spcPts val="0"/>
              </a:spcAft>
              <a:buClr>
                <a:srgbClr val="999999"/>
              </a:buClr>
              <a:buSzPct val="25000"/>
              <a:buFont typeface="Consolas"/>
              <a:buNone/>
            </a:pPr>
            <a:r>
              <a:rPr lang="en-US" sz="1400" b="0" i="0" u="none" strike="noStrike" cap="none" dirty="0">
                <a:solidFill>
                  <a:srgbClr val="999999"/>
                </a:solidFill>
                <a:latin typeface="Consolas"/>
                <a:ea typeface="Consolas"/>
                <a:cs typeface="Consolas"/>
                <a:sym typeface="Consolas"/>
              </a:rPr>
              <a:t>    // angle and draw smaller spiral</a:t>
            </a:r>
          </a:p>
          <a:p>
            <a:pPr marL="0" marR="0" lvl="0" indent="0" algn="l" rtl="0">
              <a:lnSpc>
                <a:spcPct val="100000"/>
              </a:lnSpc>
              <a:spcBef>
                <a:spcPts val="0"/>
              </a:spcBef>
              <a:spcAft>
                <a:spcPts val="0"/>
              </a:spcAft>
              <a:buClr>
                <a:srgbClr val="999999"/>
              </a:buClr>
              <a:buSzPct val="25000"/>
              <a:buFont typeface="Consolas"/>
              <a:buNone/>
            </a:pPr>
            <a:r>
              <a:rPr lang="en-US" sz="1400" b="0" i="0" u="none" strike="noStrike" cap="none" dirty="0">
                <a:solidFill>
                  <a:srgbClr val="999999"/>
                </a:solidFill>
                <a:latin typeface="Consolas"/>
                <a:ea typeface="Consolas"/>
                <a:cs typeface="Consolas"/>
                <a:sym typeface="Consolas"/>
              </a:rPr>
              <a:t>    </a:t>
            </a:r>
            <a:r>
              <a:rPr lang="en-US" sz="1400" b="0" i="0" u="none" strike="noStrike" cap="none" dirty="0">
                <a:solidFill>
                  <a:srgbClr val="000000"/>
                </a:solidFill>
                <a:latin typeface="Consolas"/>
                <a:ea typeface="Consolas"/>
                <a:cs typeface="Consolas"/>
                <a:sym typeface="Consolas"/>
              </a:rPr>
              <a:t>_</a:t>
            </a:r>
            <a:r>
              <a:rPr lang="en-US" sz="1400" b="0" i="0" u="none" strike="noStrike" cap="none" dirty="0" err="1">
                <a:solidFill>
                  <a:srgbClr val="000000"/>
                </a:solidFill>
                <a:latin typeface="Consolas"/>
                <a:ea typeface="Consolas"/>
                <a:cs typeface="Consolas"/>
                <a:sym typeface="Consolas"/>
              </a:rPr>
              <a:t>turtle.forward</a:t>
            </a:r>
            <a:r>
              <a:rPr lang="en-US" sz="1400" b="0" i="0" u="none" strike="noStrike" cap="none" dirty="0">
                <a:solidFill>
                  <a:srgbClr val="000000"/>
                </a:solidFill>
                <a:latin typeface="Consolas"/>
                <a:ea typeface="Consolas"/>
                <a:cs typeface="Consolas"/>
                <a:sym typeface="Consolas"/>
              </a:rPr>
              <a:t>(</a:t>
            </a:r>
            <a:r>
              <a:rPr lang="en-US" sz="1400" b="0" i="0" u="none" strike="noStrike" cap="none" dirty="0" err="1">
                <a:solidFill>
                  <a:srgbClr val="000000"/>
                </a:solidFill>
                <a:latin typeface="Consolas"/>
                <a:ea typeface="Consolas"/>
                <a:cs typeface="Consolas"/>
                <a:sym typeface="Consolas"/>
              </a:rPr>
              <a:t>sideLen</a:t>
            </a:r>
            <a:r>
              <a:rPr lang="en-US" sz="14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_</a:t>
            </a:r>
            <a:r>
              <a:rPr lang="en-US" sz="1400" b="0" i="0" u="none" strike="noStrike" cap="none" dirty="0" err="1">
                <a:solidFill>
                  <a:srgbClr val="000000"/>
                </a:solidFill>
                <a:latin typeface="Consolas"/>
                <a:ea typeface="Consolas"/>
                <a:cs typeface="Consolas"/>
                <a:sym typeface="Consolas"/>
              </a:rPr>
              <a:t>turtle.left</a:t>
            </a:r>
            <a:r>
              <a:rPr lang="en-US" sz="1400" b="0" i="0" u="none" strike="noStrike" cap="none" dirty="0">
                <a:solidFill>
                  <a:srgbClr val="000000"/>
                </a:solidFill>
                <a:latin typeface="Consolas"/>
                <a:ea typeface="Consolas"/>
                <a:cs typeface="Consolas"/>
                <a:sym typeface="Consolas"/>
              </a:rPr>
              <a:t>(_angle);</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a:t>
            </a:r>
            <a:r>
              <a:rPr lang="en-US" sz="1400" b="0" i="0" u="none" strike="noStrike" cap="none" dirty="0" err="1">
                <a:solidFill>
                  <a:srgbClr val="000000"/>
                </a:solidFill>
                <a:latin typeface="Consolas"/>
                <a:ea typeface="Consolas"/>
                <a:cs typeface="Consolas"/>
                <a:sym typeface="Consolas"/>
              </a:rPr>
              <a:t>this.draw</a:t>
            </a:r>
            <a:r>
              <a:rPr lang="en-US" sz="1400" b="0" i="0" u="none" strike="noStrike" cap="none" dirty="0">
                <a:solidFill>
                  <a:srgbClr val="000000"/>
                </a:solidFill>
                <a:latin typeface="Consolas"/>
                <a:ea typeface="Consolas"/>
                <a:cs typeface="Consolas"/>
                <a:sym typeface="Consolas"/>
              </a:rPr>
              <a:t>(</a:t>
            </a:r>
            <a:r>
              <a:rPr lang="en-US" sz="1400" b="0" i="0" u="none" strike="noStrike" cap="none" dirty="0" err="1">
                <a:solidFill>
                  <a:srgbClr val="000000"/>
                </a:solidFill>
                <a:latin typeface="Consolas"/>
                <a:ea typeface="Consolas"/>
                <a:cs typeface="Consolas"/>
                <a:sym typeface="Consolas"/>
              </a:rPr>
              <a:t>sideLen</a:t>
            </a:r>
            <a:r>
              <a:rPr lang="en-US" sz="1400" b="0" i="0" u="none" strike="noStrike" cap="none" dirty="0">
                <a:solidFill>
                  <a:srgbClr val="000000"/>
                </a:solidFill>
                <a:latin typeface="Consolas"/>
                <a:ea typeface="Consolas"/>
                <a:cs typeface="Consolas"/>
                <a:sym typeface="Consolas"/>
              </a:rPr>
              <a:t> - _</a:t>
            </a:r>
            <a:r>
              <a:rPr lang="en-US" sz="1400" b="0" i="0" u="none" strike="noStrike" cap="none" dirty="0" err="1">
                <a:solidFill>
                  <a:srgbClr val="000000"/>
                </a:solidFill>
                <a:latin typeface="Consolas"/>
                <a:ea typeface="Consolas"/>
                <a:cs typeface="Consolas"/>
                <a:sym typeface="Consolas"/>
              </a:rPr>
              <a:t>lengthDecrement</a:t>
            </a:r>
            <a:r>
              <a:rPr lang="en-US" sz="14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7">
                                            <p:txEl>
                                              <p:pRg st="0" end="0"/>
                                            </p:txEl>
                                          </p:spTgt>
                                        </p:tgtEl>
                                        <p:attrNameLst>
                                          <p:attrName>style.visibility</p:attrName>
                                        </p:attrNameLst>
                                      </p:cBhvr>
                                      <p:to>
                                        <p:strVal val="visible"/>
                                      </p:to>
                                    </p:set>
                                    <p:animEffect transition="in" filter="fade">
                                      <p:cBhvr>
                                        <p:cTn id="7" dur="500"/>
                                        <p:tgtEl>
                                          <p:spTgt spid="32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27">
                                            <p:txEl>
                                              <p:pRg st="1" end="1"/>
                                            </p:txEl>
                                          </p:spTgt>
                                        </p:tgtEl>
                                        <p:attrNameLst>
                                          <p:attrName>style.visibility</p:attrName>
                                        </p:attrNameLst>
                                      </p:cBhvr>
                                      <p:to>
                                        <p:strVal val="visible"/>
                                      </p:to>
                                    </p:set>
                                    <p:animEffect transition="in" filter="fade">
                                      <p:cBhvr>
                                        <p:cTn id="12" dur="500"/>
                                        <p:tgtEl>
                                          <p:spTgt spid="327">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28">
                                            <p:txEl>
                                              <p:pRg st="2" end="2"/>
                                            </p:txEl>
                                          </p:spTgt>
                                        </p:tgtEl>
                                        <p:attrNameLst>
                                          <p:attrName>style.visibility</p:attrName>
                                        </p:attrNameLst>
                                      </p:cBhvr>
                                      <p:to>
                                        <p:strVal val="visible"/>
                                      </p:to>
                                    </p:set>
                                    <p:animEffect transition="in" filter="fade">
                                      <p:cBhvr>
                                        <p:cTn id="15" dur="500"/>
                                        <p:tgtEl>
                                          <p:spTgt spid="328">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28">
                                            <p:txEl>
                                              <p:pRg st="3" end="3"/>
                                            </p:txEl>
                                          </p:spTgt>
                                        </p:tgtEl>
                                        <p:attrNameLst>
                                          <p:attrName>style.visibility</p:attrName>
                                        </p:attrNameLst>
                                      </p:cBhvr>
                                      <p:to>
                                        <p:strVal val="visible"/>
                                      </p:to>
                                    </p:set>
                                    <p:animEffect transition="in" filter="fade">
                                      <p:cBhvr>
                                        <p:cTn id="18" dur="500"/>
                                        <p:tgtEl>
                                          <p:spTgt spid="328">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28">
                                            <p:txEl>
                                              <p:pRg st="4" end="4"/>
                                            </p:txEl>
                                          </p:spTgt>
                                        </p:tgtEl>
                                        <p:attrNameLst>
                                          <p:attrName>style.visibility</p:attrName>
                                        </p:attrNameLst>
                                      </p:cBhvr>
                                      <p:to>
                                        <p:strVal val="visible"/>
                                      </p:to>
                                    </p:set>
                                    <p:animEffect transition="in" filter="fade">
                                      <p:cBhvr>
                                        <p:cTn id="21" dur="500"/>
                                        <p:tgtEl>
                                          <p:spTgt spid="328">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27">
                                            <p:txEl>
                                              <p:pRg st="2" end="2"/>
                                            </p:txEl>
                                          </p:spTgt>
                                        </p:tgtEl>
                                        <p:attrNameLst>
                                          <p:attrName>style.visibility</p:attrName>
                                        </p:attrNameLst>
                                      </p:cBhvr>
                                      <p:to>
                                        <p:strVal val="visible"/>
                                      </p:to>
                                    </p:set>
                                    <p:animEffect transition="in" filter="fade">
                                      <p:cBhvr>
                                        <p:cTn id="26" dur="500"/>
                                        <p:tgtEl>
                                          <p:spTgt spid="32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Shape 333"/>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Recursive Methods</a:t>
            </a:r>
          </a:p>
        </p:txBody>
      </p:sp>
      <p:sp>
        <p:nvSpPr>
          <p:cNvPr id="334" name="Shape 334"/>
          <p:cNvSpPr txBox="1">
            <a:spLocks noGrp="1"/>
          </p:cNvSpPr>
          <p:nvPr>
            <p:ph type="body" idx="1"/>
          </p:nvPr>
        </p:nvSpPr>
        <p:spPr>
          <a:xfrm>
            <a:off x="457200" y="1504950"/>
            <a:ext cx="4244009" cy="2698750"/>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100000"/>
              <a:buFont typeface="Arial"/>
              <a:buChar char="•"/>
            </a:pPr>
            <a:r>
              <a:rPr lang="en-US" sz="2000" b="0" i="0" u="none" strike="noStrike" cap="none" dirty="0">
                <a:solidFill>
                  <a:srgbClr val="000000"/>
                </a:solidFill>
                <a:latin typeface="Arial"/>
                <a:ea typeface="Arial"/>
                <a:cs typeface="Arial"/>
                <a:sym typeface="Arial"/>
              </a:rPr>
              <a:t>We are used to seeing a method call other methods, but now we see a method calling itself</a:t>
            </a:r>
          </a:p>
          <a:p>
            <a:pPr marL="419100" marR="0" lvl="0" indent="-342900" algn="l" rtl="0">
              <a:lnSpc>
                <a:spcPct val="100000"/>
              </a:lnSpc>
              <a:spcBef>
                <a:spcPts val="0"/>
              </a:spcBef>
              <a:spcAft>
                <a:spcPts val="0"/>
              </a:spcAft>
              <a:buClr>
                <a:srgbClr val="000000"/>
              </a:buClr>
              <a:buSzPct val="100000"/>
              <a:buFont typeface="Arial"/>
              <a:buNone/>
            </a:pPr>
            <a:endParaRPr sz="2000" b="0" i="0" u="none" strike="noStrike" cap="none" dirty="0">
              <a:solidFill>
                <a:srgbClr val="000000"/>
              </a:solidFill>
              <a:latin typeface="Arial"/>
              <a:ea typeface="Arial"/>
              <a:cs typeface="Arial"/>
              <a:sym typeface="Arial"/>
            </a:endParaRPr>
          </a:p>
          <a:p>
            <a:pPr marL="419100" marR="0" lvl="0" indent="-342900" algn="l" rtl="0">
              <a:lnSpc>
                <a:spcPct val="100000"/>
              </a:lnSpc>
              <a:spcBef>
                <a:spcPts val="0"/>
              </a:spcBef>
              <a:spcAft>
                <a:spcPts val="0"/>
              </a:spcAft>
              <a:buClr>
                <a:srgbClr val="000000"/>
              </a:buClr>
              <a:buSzPct val="100000"/>
              <a:buFont typeface="Arial"/>
              <a:buChar char="•"/>
            </a:pPr>
            <a:r>
              <a:rPr lang="en-US" sz="2000" b="0" i="0" u="none" strike="noStrike" cap="none" dirty="0">
                <a:solidFill>
                  <a:srgbClr val="000000"/>
                </a:solidFill>
                <a:latin typeface="Arial"/>
                <a:ea typeface="Arial"/>
                <a:cs typeface="Arial"/>
                <a:sym typeface="Arial"/>
              </a:rPr>
              <a:t>Method must handle successively smaller versions of original task</a:t>
            </a:r>
          </a:p>
        </p:txBody>
      </p:sp>
      <p:pic>
        <p:nvPicPr>
          <p:cNvPr id="4" name="Picture 3" descr="A picture containing tree, outdoor, person, man&#10;&#10;Description automatically generated">
            <a:extLst>
              <a:ext uri="{FF2B5EF4-FFF2-40B4-BE49-F238E27FC236}">
                <a16:creationId xmlns:a16="http://schemas.microsoft.com/office/drawing/2014/main" id="{94A19D93-05BE-B142-AE4D-643C5E700CA3}"/>
              </a:ext>
            </a:extLst>
          </p:cNvPr>
          <p:cNvPicPr>
            <a:picLocks noChangeAspect="1"/>
          </p:cNvPicPr>
          <p:nvPr/>
        </p:nvPicPr>
        <p:blipFill>
          <a:blip r:embed="rId3"/>
          <a:stretch>
            <a:fillRect/>
          </a:stretch>
        </p:blipFill>
        <p:spPr>
          <a:xfrm>
            <a:off x="4848233" y="1919805"/>
            <a:ext cx="2728620" cy="1538942"/>
          </a:xfrm>
          <a:prstGeom prst="rect">
            <a:avLst/>
          </a:prstGeom>
        </p:spPr>
      </p:pic>
      <p:pic>
        <p:nvPicPr>
          <p:cNvPr id="5" name="Picture 4">
            <a:extLst>
              <a:ext uri="{FF2B5EF4-FFF2-40B4-BE49-F238E27FC236}">
                <a16:creationId xmlns:a16="http://schemas.microsoft.com/office/drawing/2014/main" id="{55376A16-C025-CF45-9EE7-07C1A41E449D}"/>
              </a:ext>
            </a:extLst>
          </p:cNvPr>
          <p:cNvPicPr>
            <a:picLocks noChangeAspect="1"/>
          </p:cNvPicPr>
          <p:nvPr/>
        </p:nvPicPr>
        <p:blipFill rotWithShape="1">
          <a:blip r:embed="rId4"/>
          <a:srcRect b="20125"/>
          <a:stretch/>
        </p:blipFill>
        <p:spPr>
          <a:xfrm>
            <a:off x="7787011" y="1919805"/>
            <a:ext cx="1123906" cy="153894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4">
                                            <p:txEl>
                                              <p:pRg st="0" end="0"/>
                                            </p:txEl>
                                          </p:spTgt>
                                        </p:tgtEl>
                                        <p:attrNameLst>
                                          <p:attrName>style.visibility</p:attrName>
                                        </p:attrNameLst>
                                      </p:cBhvr>
                                      <p:to>
                                        <p:strVal val="visible"/>
                                      </p:to>
                                    </p:set>
                                    <p:animEffect transition="in" filter="fade">
                                      <p:cBhvr>
                                        <p:cTn id="7" dur="500"/>
                                        <p:tgtEl>
                                          <p:spTgt spid="33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34">
                                            <p:txEl>
                                              <p:pRg st="2" end="2"/>
                                            </p:txEl>
                                          </p:spTgt>
                                        </p:tgtEl>
                                        <p:attrNameLst>
                                          <p:attrName>style.visibility</p:attrName>
                                        </p:attrNameLst>
                                      </p:cBhvr>
                                      <p:to>
                                        <p:strVal val="visible"/>
                                      </p:to>
                                    </p:set>
                                    <p:animEffect transition="in" filter="fade">
                                      <p:cBhvr>
                                        <p:cTn id="18" dur="500"/>
                                        <p:tgtEl>
                                          <p:spTgt spid="33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Shape 346"/>
          <p:cNvSpPr txBox="1">
            <a:spLocks noGrp="1"/>
          </p:cNvSpPr>
          <p:nvPr>
            <p:ph type="title"/>
          </p:nvPr>
        </p:nvSpPr>
        <p:spPr>
          <a:xfrm>
            <a:off x="457200" y="96836"/>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Method’s Variable(s)</a:t>
            </a:r>
          </a:p>
        </p:txBody>
      </p:sp>
      <p:sp>
        <p:nvSpPr>
          <p:cNvPr id="347" name="Shape 347"/>
          <p:cNvSpPr txBox="1">
            <a:spLocks noGrp="1"/>
          </p:cNvSpPr>
          <p:nvPr>
            <p:ph type="body" idx="1"/>
          </p:nvPr>
        </p:nvSpPr>
        <p:spPr>
          <a:xfrm>
            <a:off x="373062" y="954087"/>
            <a:ext cx="8229600" cy="3725861"/>
          </a:xfrm>
          <a:prstGeom prst="rect">
            <a:avLst/>
          </a:prstGeom>
          <a:noFill/>
          <a:ln>
            <a:noFill/>
          </a:ln>
        </p:spPr>
        <p:txBody>
          <a:bodyPr lIns="91425" tIns="91425" rIns="91425" bIns="91425" anchor="t" anchorCtr="0">
            <a:noAutofit/>
          </a:bodyPr>
          <a:lstStyle/>
          <a:p>
            <a:pPr marL="431800" marR="0" lvl="0" indent="-342900" algn="l" rtl="0">
              <a:lnSpc>
                <a:spcPct val="100000"/>
              </a:lnSpc>
              <a:spcBef>
                <a:spcPts val="0"/>
              </a:spcBef>
              <a:spcAft>
                <a:spcPts val="0"/>
              </a:spcAft>
              <a:buClr>
                <a:srgbClr val="000000"/>
              </a:buClr>
              <a:buSzPct val="100000"/>
              <a:buFont typeface="Arial"/>
              <a:buChar char="•"/>
            </a:pPr>
            <a:r>
              <a:rPr lang="en-US" sz="2200" b="0" i="0" u="none" strike="noStrike" cap="none" dirty="0">
                <a:solidFill>
                  <a:srgbClr val="000000"/>
                </a:solidFill>
                <a:latin typeface="Arial"/>
                <a:ea typeface="Arial"/>
                <a:cs typeface="Arial"/>
                <a:sym typeface="Arial"/>
              </a:rPr>
              <a:t>As with separate methods, each invocation of the method has its own copy of parameters and local variables, and shares access to instance variables</a:t>
            </a:r>
          </a:p>
          <a:p>
            <a:pPr marL="431800" marR="0" lvl="0" indent="-342900" algn="l" rtl="0">
              <a:lnSpc>
                <a:spcPct val="100000"/>
              </a:lnSpc>
              <a:spcBef>
                <a:spcPts val="0"/>
              </a:spcBef>
              <a:spcAft>
                <a:spcPts val="0"/>
              </a:spcAft>
              <a:buClr>
                <a:srgbClr val="000000"/>
              </a:buClr>
              <a:buSzPct val="100000"/>
              <a:buFont typeface="Arial"/>
              <a:buChar char="•"/>
            </a:pPr>
            <a:endParaRPr lang="en-US" sz="600" b="0" i="0" u="none" strike="noStrike" cap="none" dirty="0">
              <a:solidFill>
                <a:srgbClr val="000000"/>
              </a:solidFill>
              <a:latin typeface="Arial"/>
              <a:ea typeface="Arial"/>
              <a:cs typeface="Arial"/>
              <a:sym typeface="Arial"/>
            </a:endParaRPr>
          </a:p>
          <a:p>
            <a:pPr marL="431800" marR="0" lvl="0" indent="-342900" algn="l" rtl="0">
              <a:lnSpc>
                <a:spcPct val="100000"/>
              </a:lnSpc>
              <a:spcBef>
                <a:spcPts val="0"/>
              </a:spcBef>
              <a:spcAft>
                <a:spcPts val="0"/>
              </a:spcAft>
              <a:buClr>
                <a:srgbClr val="000000"/>
              </a:buClr>
              <a:buSzPct val="100000"/>
              <a:buFont typeface="Arial"/>
              <a:buChar char="•"/>
            </a:pPr>
            <a:r>
              <a:rPr lang="en-US" sz="2200" b="0" i="0" u="none" strike="noStrike" cap="none" dirty="0">
                <a:solidFill>
                  <a:srgbClr val="000000"/>
                </a:solidFill>
                <a:latin typeface="Arial"/>
                <a:ea typeface="Arial"/>
                <a:cs typeface="Arial"/>
                <a:sym typeface="Arial"/>
              </a:rPr>
              <a:t>Parameters let method invocations (i.e., successive recursive calls) “communicate” with, or pass info between, each other</a:t>
            </a:r>
          </a:p>
          <a:p>
            <a:pPr marL="431800" marR="0" lvl="0" indent="-342900" algn="l" rtl="0">
              <a:lnSpc>
                <a:spcPct val="100000"/>
              </a:lnSpc>
              <a:spcBef>
                <a:spcPts val="0"/>
              </a:spcBef>
              <a:spcAft>
                <a:spcPts val="0"/>
              </a:spcAft>
              <a:buClr>
                <a:srgbClr val="000000"/>
              </a:buClr>
              <a:buSzPct val="100000"/>
              <a:buFont typeface="Arial"/>
              <a:buChar char="•"/>
            </a:pPr>
            <a:endParaRPr lang="en-US" sz="600" b="0" i="0" u="none" strike="noStrike" cap="none" dirty="0">
              <a:solidFill>
                <a:srgbClr val="000000"/>
              </a:solidFill>
              <a:latin typeface="Arial"/>
              <a:ea typeface="Arial"/>
              <a:cs typeface="Arial"/>
              <a:sym typeface="Arial"/>
            </a:endParaRPr>
          </a:p>
          <a:p>
            <a:pPr marL="431800" marR="0" lvl="0" indent="-342900" algn="l" rtl="0">
              <a:lnSpc>
                <a:spcPct val="100000"/>
              </a:lnSpc>
              <a:spcBef>
                <a:spcPts val="0"/>
              </a:spcBef>
              <a:spcAft>
                <a:spcPts val="0"/>
              </a:spcAft>
              <a:buClr>
                <a:srgbClr val="000000"/>
              </a:buClr>
              <a:buSzPct val="100000"/>
              <a:buFont typeface="Arial"/>
              <a:buChar char="•"/>
            </a:pPr>
            <a:r>
              <a:rPr lang="en-US" sz="2200" b="0" i="0" u="none" strike="noStrike" cap="none" dirty="0">
                <a:solidFill>
                  <a:srgbClr val="000000"/>
                </a:solidFill>
                <a:latin typeface="Arial"/>
                <a:ea typeface="Arial"/>
                <a:cs typeface="Arial"/>
                <a:sym typeface="Arial"/>
              </a:rPr>
              <a:t>Java’s record of current place in code and current values of parameters and local variables is called the </a:t>
            </a:r>
            <a:r>
              <a:rPr lang="en-US" sz="2200" b="0" i="1" u="none" strike="noStrike" cap="none" dirty="0">
                <a:solidFill>
                  <a:srgbClr val="000000"/>
                </a:solidFill>
                <a:latin typeface="Arial"/>
                <a:ea typeface="Arial"/>
                <a:cs typeface="Arial"/>
                <a:sym typeface="Arial"/>
              </a:rPr>
              <a:t>activation record</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t>w</a:t>
            </a:r>
            <a:r>
              <a:rPr lang="en-US" sz="1800" b="0" i="0" u="none" strike="noStrike" cap="none" dirty="0">
                <a:solidFill>
                  <a:srgbClr val="000000"/>
                </a:solidFill>
                <a:latin typeface="Arial"/>
                <a:ea typeface="Arial"/>
                <a:cs typeface="Arial"/>
                <a:sym typeface="Arial"/>
              </a:rPr>
              <a:t>ith recursion, multiple activations of a method may exist at once</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t>a</a:t>
            </a:r>
            <a:r>
              <a:rPr lang="en-US" sz="1800" b="0" i="0" u="none" strike="noStrike" cap="none" dirty="0">
                <a:solidFill>
                  <a:srgbClr val="000000"/>
                </a:solidFill>
                <a:latin typeface="Arial"/>
                <a:ea typeface="Arial"/>
                <a:cs typeface="Arial"/>
                <a:sym typeface="Arial"/>
              </a:rPr>
              <a:t>t base case, as many exist as depth of recursion</a:t>
            </a:r>
          </a:p>
          <a:p>
            <a:pPr marL="857250" marR="0" lvl="1" indent="-285750" algn="l" rtl="0">
              <a:lnSpc>
                <a:spcPct val="100000"/>
              </a:lnSpc>
              <a:spcBef>
                <a:spcPts val="0"/>
              </a:spcBef>
              <a:spcAft>
                <a:spcPts val="0"/>
              </a:spcAft>
              <a:buClr>
                <a:srgbClr val="000000"/>
              </a:buClr>
              <a:buSzPct val="75000"/>
              <a:buFont typeface="Courier New"/>
              <a:buChar char="o"/>
            </a:pPr>
            <a:r>
              <a:rPr lang="en-US" sz="1800" dirty="0"/>
              <a:t>e</a:t>
            </a:r>
            <a:r>
              <a:rPr lang="en-US" sz="1800" b="0" i="0" u="none" strike="noStrike" cap="none" dirty="0">
                <a:solidFill>
                  <a:srgbClr val="000000"/>
                </a:solidFill>
                <a:latin typeface="Arial"/>
                <a:ea typeface="Arial"/>
                <a:cs typeface="Arial"/>
                <a:sym typeface="Arial"/>
              </a:rPr>
              <a:t>ach activation of a method is stored on the activation stack (you’ll learn about stacks soon)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7">
                                            <p:txEl>
                                              <p:pRg st="0" end="0"/>
                                            </p:txEl>
                                          </p:spTgt>
                                        </p:tgtEl>
                                        <p:attrNameLst>
                                          <p:attrName>style.visibility</p:attrName>
                                        </p:attrNameLst>
                                      </p:cBhvr>
                                      <p:to>
                                        <p:strVal val="visible"/>
                                      </p:to>
                                    </p:set>
                                    <p:animEffect transition="in" filter="fade">
                                      <p:cBhvr>
                                        <p:cTn id="7" dur="500"/>
                                        <p:tgtEl>
                                          <p:spTgt spid="3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47">
                                            <p:txEl>
                                              <p:pRg st="2" end="2"/>
                                            </p:txEl>
                                          </p:spTgt>
                                        </p:tgtEl>
                                        <p:attrNameLst>
                                          <p:attrName>style.visibility</p:attrName>
                                        </p:attrNameLst>
                                      </p:cBhvr>
                                      <p:to>
                                        <p:strVal val="visible"/>
                                      </p:to>
                                    </p:set>
                                    <p:animEffect transition="in" filter="fade">
                                      <p:cBhvr>
                                        <p:cTn id="12" dur="500"/>
                                        <p:tgtEl>
                                          <p:spTgt spid="34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47">
                                            <p:txEl>
                                              <p:pRg st="4" end="4"/>
                                            </p:txEl>
                                          </p:spTgt>
                                        </p:tgtEl>
                                        <p:attrNameLst>
                                          <p:attrName>style.visibility</p:attrName>
                                        </p:attrNameLst>
                                      </p:cBhvr>
                                      <p:to>
                                        <p:strVal val="visible"/>
                                      </p:to>
                                    </p:set>
                                    <p:animEffect transition="in" filter="fade">
                                      <p:cBhvr>
                                        <p:cTn id="17" dur="500"/>
                                        <p:tgtEl>
                                          <p:spTgt spid="347">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47">
                                            <p:txEl>
                                              <p:pRg st="5" end="5"/>
                                            </p:txEl>
                                          </p:spTgt>
                                        </p:tgtEl>
                                        <p:attrNameLst>
                                          <p:attrName>style.visibility</p:attrName>
                                        </p:attrNameLst>
                                      </p:cBhvr>
                                      <p:to>
                                        <p:strVal val="visible"/>
                                      </p:to>
                                    </p:set>
                                    <p:animEffect transition="in" filter="fade">
                                      <p:cBhvr>
                                        <p:cTn id="22" dur="500"/>
                                        <p:tgtEl>
                                          <p:spTgt spid="347">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47">
                                            <p:txEl>
                                              <p:pRg st="6" end="6"/>
                                            </p:txEl>
                                          </p:spTgt>
                                        </p:tgtEl>
                                        <p:attrNameLst>
                                          <p:attrName>style.visibility</p:attrName>
                                        </p:attrNameLst>
                                      </p:cBhvr>
                                      <p:to>
                                        <p:strVal val="visible"/>
                                      </p:to>
                                    </p:set>
                                    <p:animEffect transition="in" filter="fade">
                                      <p:cBhvr>
                                        <p:cTn id="27" dur="500"/>
                                        <p:tgtEl>
                                          <p:spTgt spid="347">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47">
                                            <p:txEl>
                                              <p:pRg st="7" end="7"/>
                                            </p:txEl>
                                          </p:spTgt>
                                        </p:tgtEl>
                                        <p:attrNameLst>
                                          <p:attrName>style.visibility</p:attrName>
                                        </p:attrNameLst>
                                      </p:cBhvr>
                                      <p:to>
                                        <p:strVal val="visible"/>
                                      </p:to>
                                    </p:set>
                                    <p:animEffect transition="in" filter="fade">
                                      <p:cBhvr>
                                        <p:cTn id="32" dur="500"/>
                                        <p:tgtEl>
                                          <p:spTgt spid="34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Shape 352"/>
          <p:cNvSpPr txBox="1"/>
          <p:nvPr/>
        </p:nvSpPr>
        <p:spPr>
          <a:xfrm>
            <a:off x="152400" y="58736"/>
            <a:ext cx="2593975" cy="871536"/>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800" b="0" i="0" u="none" strike="noStrike" cap="none">
                <a:solidFill>
                  <a:srgbClr val="000000"/>
                </a:solidFill>
                <a:latin typeface="Consolas"/>
                <a:ea typeface="Consolas"/>
                <a:cs typeface="Consolas"/>
                <a:sym typeface="Consolas"/>
              </a:rPr>
              <a:t>Spiral </a:t>
            </a:r>
            <a:r>
              <a:rPr lang="en-US" sz="1800" b="1" i="0" u="none" strike="noStrike" cap="none">
                <a:solidFill>
                  <a:srgbClr val="000000"/>
                </a:solidFill>
                <a:latin typeface="Arial"/>
                <a:ea typeface="Arial"/>
                <a:cs typeface="Arial"/>
                <a:sym typeface="Arial"/>
              </a:rPr>
              <a:t>Activation</a:t>
            </a: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800" b="0" i="0" u="none" strike="noStrike" cap="none">
                <a:solidFill>
                  <a:srgbClr val="000000"/>
                </a:solidFill>
                <a:latin typeface="Consolas"/>
                <a:ea typeface="Consolas"/>
                <a:cs typeface="Consolas"/>
                <a:sym typeface="Consolas"/>
              </a:rPr>
              <a:t>draw(int sideLen)</a:t>
            </a:r>
          </a:p>
        </p:txBody>
      </p:sp>
      <p:cxnSp>
        <p:nvCxnSpPr>
          <p:cNvPr id="353" name="Shape 353"/>
          <p:cNvCxnSpPr/>
          <p:nvPr/>
        </p:nvCxnSpPr>
        <p:spPr>
          <a:xfrm>
            <a:off x="152400" y="495300"/>
            <a:ext cx="2593975" cy="0"/>
          </a:xfrm>
          <a:prstGeom prst="straightConnector1">
            <a:avLst/>
          </a:prstGeom>
          <a:noFill/>
          <a:ln w="19050" cap="flat" cmpd="sng">
            <a:solidFill>
              <a:schemeClr val="dk2"/>
            </a:solidFill>
            <a:prstDash val="solid"/>
            <a:miter/>
            <a:headEnd type="none" w="med" len="med"/>
            <a:tailEnd type="none" w="med" len="med"/>
          </a:ln>
        </p:spPr>
      </p:cxnSp>
      <p:sp>
        <p:nvSpPr>
          <p:cNvPr id="354" name="Shape 354"/>
          <p:cNvSpPr txBox="1"/>
          <p:nvPr/>
        </p:nvSpPr>
        <p:spPr>
          <a:xfrm>
            <a:off x="1489075" y="1409700"/>
            <a:ext cx="2070099" cy="809624"/>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draw </a:t>
            </a:r>
            <a:r>
              <a:rPr lang="en-US" sz="1400" b="1" i="0" u="none" strike="noStrike" cap="none">
                <a:solidFill>
                  <a:srgbClr val="000000"/>
                </a:solidFill>
                <a:latin typeface="Arial"/>
                <a:ea typeface="Arial"/>
                <a:cs typeface="Arial"/>
                <a:sym typeface="Arial"/>
              </a:rPr>
              <a:t>Activation</a:t>
            </a: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int sideLen = 25</a:t>
            </a:r>
          </a:p>
        </p:txBody>
      </p:sp>
      <p:sp>
        <p:nvSpPr>
          <p:cNvPr id="355" name="Shape 355"/>
          <p:cNvSpPr txBox="1"/>
          <p:nvPr/>
        </p:nvSpPr>
        <p:spPr>
          <a:xfrm>
            <a:off x="3875087" y="2640011"/>
            <a:ext cx="2070099" cy="809624"/>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draw </a:t>
            </a:r>
            <a:r>
              <a:rPr lang="en-US" sz="1400" b="1" i="0" u="none" strike="noStrike" cap="none">
                <a:solidFill>
                  <a:srgbClr val="000000"/>
                </a:solidFill>
                <a:latin typeface="Arial"/>
                <a:ea typeface="Arial"/>
                <a:cs typeface="Arial"/>
                <a:sym typeface="Arial"/>
              </a:rPr>
              <a:t>Activation</a:t>
            </a: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int sideLen = 14</a:t>
            </a:r>
          </a:p>
        </p:txBody>
      </p:sp>
      <p:sp>
        <p:nvSpPr>
          <p:cNvPr id="356" name="Shape 356"/>
          <p:cNvSpPr txBox="1"/>
          <p:nvPr/>
        </p:nvSpPr>
        <p:spPr>
          <a:xfrm>
            <a:off x="6308725" y="3973512"/>
            <a:ext cx="2070099" cy="808037"/>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draw </a:t>
            </a:r>
            <a:r>
              <a:rPr lang="en-US" sz="1400" b="1" i="0" u="none" strike="noStrike" cap="none">
                <a:solidFill>
                  <a:srgbClr val="000000"/>
                </a:solidFill>
                <a:latin typeface="Arial"/>
                <a:ea typeface="Arial"/>
                <a:cs typeface="Arial"/>
                <a:sym typeface="Arial"/>
              </a:rPr>
              <a:t>Activation</a:t>
            </a: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int sideLen = </a:t>
            </a:r>
            <a:r>
              <a:rPr lang="en-US" sz="1400" b="0" i="0" u="none" strike="noStrike" cap="none">
                <a:solidFill>
                  <a:srgbClr val="FF0000"/>
                </a:solidFill>
                <a:latin typeface="Consolas"/>
                <a:ea typeface="Consolas"/>
                <a:cs typeface="Consolas"/>
                <a:sym typeface="Consolas"/>
              </a:rPr>
              <a:t>3</a:t>
            </a:r>
          </a:p>
        </p:txBody>
      </p:sp>
      <p:cxnSp>
        <p:nvCxnSpPr>
          <p:cNvPr id="357" name="Shape 357"/>
          <p:cNvCxnSpPr/>
          <p:nvPr/>
        </p:nvCxnSpPr>
        <p:spPr>
          <a:xfrm>
            <a:off x="1489075" y="1814511"/>
            <a:ext cx="2070099" cy="0"/>
          </a:xfrm>
          <a:prstGeom prst="straightConnector1">
            <a:avLst/>
          </a:prstGeom>
          <a:noFill/>
          <a:ln w="19050" cap="flat" cmpd="sng">
            <a:solidFill>
              <a:schemeClr val="dk2"/>
            </a:solidFill>
            <a:prstDash val="solid"/>
            <a:miter/>
            <a:headEnd type="none" w="med" len="med"/>
            <a:tailEnd type="none" w="med" len="med"/>
          </a:ln>
        </p:spPr>
      </p:cxnSp>
      <p:cxnSp>
        <p:nvCxnSpPr>
          <p:cNvPr id="358" name="Shape 358"/>
          <p:cNvCxnSpPr/>
          <p:nvPr/>
        </p:nvCxnSpPr>
        <p:spPr>
          <a:xfrm>
            <a:off x="3875087" y="3044825"/>
            <a:ext cx="2070099" cy="0"/>
          </a:xfrm>
          <a:prstGeom prst="straightConnector1">
            <a:avLst/>
          </a:prstGeom>
          <a:noFill/>
          <a:ln w="19050" cap="flat" cmpd="sng">
            <a:solidFill>
              <a:schemeClr val="dk2"/>
            </a:solidFill>
            <a:prstDash val="solid"/>
            <a:miter/>
            <a:headEnd type="none" w="med" len="med"/>
            <a:tailEnd type="none" w="med" len="med"/>
          </a:ln>
        </p:spPr>
      </p:cxnSp>
      <p:cxnSp>
        <p:nvCxnSpPr>
          <p:cNvPr id="359" name="Shape 359"/>
          <p:cNvCxnSpPr/>
          <p:nvPr/>
        </p:nvCxnSpPr>
        <p:spPr>
          <a:xfrm>
            <a:off x="6308725" y="4376737"/>
            <a:ext cx="2070099" cy="0"/>
          </a:xfrm>
          <a:prstGeom prst="straightConnector1">
            <a:avLst/>
          </a:prstGeom>
          <a:noFill/>
          <a:ln w="19050" cap="flat" cmpd="sng">
            <a:solidFill>
              <a:schemeClr val="dk2"/>
            </a:solidFill>
            <a:prstDash val="solid"/>
            <a:miter/>
            <a:headEnd type="none" w="med" len="med"/>
            <a:tailEnd type="none" w="med" len="med"/>
          </a:ln>
        </p:spPr>
      </p:cxnSp>
      <p:cxnSp>
        <p:nvCxnSpPr>
          <p:cNvPr id="360" name="Shape 360"/>
          <p:cNvCxnSpPr/>
          <p:nvPr/>
        </p:nvCxnSpPr>
        <p:spPr>
          <a:xfrm>
            <a:off x="220662" y="942975"/>
            <a:ext cx="1268411" cy="871536"/>
          </a:xfrm>
          <a:prstGeom prst="straightConnector1">
            <a:avLst/>
          </a:prstGeom>
          <a:noFill/>
          <a:ln w="19050" cap="flat" cmpd="sng">
            <a:solidFill>
              <a:schemeClr val="dk2"/>
            </a:solidFill>
            <a:prstDash val="solid"/>
            <a:miter/>
            <a:headEnd type="none" w="med" len="med"/>
            <a:tailEnd type="triangle" w="lg" len="lg"/>
          </a:ln>
        </p:spPr>
      </p:cxnSp>
      <p:cxnSp>
        <p:nvCxnSpPr>
          <p:cNvPr id="361" name="Shape 361"/>
          <p:cNvCxnSpPr/>
          <p:nvPr/>
        </p:nvCxnSpPr>
        <p:spPr>
          <a:xfrm>
            <a:off x="2524125" y="2219325"/>
            <a:ext cx="1350961" cy="838199"/>
          </a:xfrm>
          <a:prstGeom prst="straightConnector1">
            <a:avLst/>
          </a:prstGeom>
          <a:noFill/>
          <a:ln w="19050" cap="flat" cmpd="sng">
            <a:solidFill>
              <a:schemeClr val="dk2"/>
            </a:solidFill>
            <a:prstDash val="solid"/>
            <a:miter/>
            <a:headEnd type="none" w="med" len="med"/>
            <a:tailEnd type="triangle" w="lg" len="lg"/>
          </a:ln>
        </p:spPr>
      </p:cxnSp>
      <p:cxnSp>
        <p:nvCxnSpPr>
          <p:cNvPr id="362" name="Shape 362"/>
          <p:cNvCxnSpPr/>
          <p:nvPr/>
        </p:nvCxnSpPr>
        <p:spPr>
          <a:xfrm>
            <a:off x="4910137" y="3449637"/>
            <a:ext cx="1398587" cy="927100"/>
          </a:xfrm>
          <a:prstGeom prst="straightConnector1">
            <a:avLst/>
          </a:prstGeom>
          <a:noFill/>
          <a:ln w="19050" cap="flat" cmpd="sng">
            <a:solidFill>
              <a:schemeClr val="dk2"/>
            </a:solidFill>
            <a:prstDash val="solid"/>
            <a:miter/>
            <a:headEnd type="none" w="med" len="med"/>
            <a:tailEnd type="triangle" w="lg" len="lg"/>
          </a:ln>
        </p:spPr>
      </p:cxnSp>
      <p:sp>
        <p:nvSpPr>
          <p:cNvPr id="363" name="Shape 363"/>
          <p:cNvSpPr txBox="1"/>
          <p:nvPr/>
        </p:nvSpPr>
        <p:spPr>
          <a:xfrm>
            <a:off x="6350" y="1438275"/>
            <a:ext cx="1931986" cy="555625"/>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1400" b="0" i="0" u="none" strike="noStrike" cap="none">
                <a:solidFill>
                  <a:srgbClr val="000000"/>
                </a:solidFill>
                <a:latin typeface="Arial"/>
                <a:ea typeface="Arial"/>
                <a:cs typeface="Arial"/>
                <a:sym typeface="Arial"/>
              </a:rPr>
              <a:t>activation of </a:t>
            </a:r>
          </a:p>
          <a:p>
            <a:pPr marL="0" marR="0" lvl="0" indent="0" algn="l" rtl="0">
              <a:lnSpc>
                <a:spcPct val="100000"/>
              </a:lnSpc>
              <a:spcBef>
                <a:spcPts val="0"/>
              </a:spcBef>
              <a:spcAft>
                <a:spcPts val="0"/>
              </a:spcAft>
              <a:buClr>
                <a:srgbClr val="0000FF"/>
              </a:buClr>
              <a:buSzPct val="25000"/>
              <a:buFont typeface="Consolas"/>
              <a:buNone/>
            </a:pPr>
            <a:r>
              <a:rPr lang="en-US" sz="1400" b="0" i="0" u="none" strike="noStrike" cap="none">
                <a:solidFill>
                  <a:srgbClr val="0000FF"/>
                </a:solidFill>
                <a:latin typeface="Consolas"/>
                <a:ea typeface="Consolas"/>
                <a:cs typeface="Consolas"/>
                <a:sym typeface="Consolas"/>
              </a:rPr>
              <a:t>draw </a:t>
            </a:r>
            <a:r>
              <a:rPr lang="en-US" sz="1400" b="0" i="0" u="none" strike="noStrike" cap="none">
                <a:solidFill>
                  <a:srgbClr val="000000"/>
                </a:solidFill>
                <a:latin typeface="Arial"/>
                <a:ea typeface="Arial"/>
                <a:cs typeface="Arial"/>
                <a:sym typeface="Arial"/>
              </a:rPr>
              <a:t>method</a:t>
            </a:r>
          </a:p>
        </p:txBody>
      </p:sp>
      <p:sp>
        <p:nvSpPr>
          <p:cNvPr id="364" name="Shape 364"/>
          <p:cNvSpPr txBox="1"/>
          <p:nvPr/>
        </p:nvSpPr>
        <p:spPr>
          <a:xfrm>
            <a:off x="1862136" y="2489200"/>
            <a:ext cx="1930399" cy="555625"/>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1400" b="0" i="0" u="none" strike="noStrike" cap="none">
                <a:solidFill>
                  <a:srgbClr val="000000"/>
                </a:solidFill>
                <a:latin typeface="Arial"/>
                <a:ea typeface="Arial"/>
                <a:cs typeface="Arial"/>
                <a:sym typeface="Arial"/>
              </a:rPr>
              <a:t>activation of </a:t>
            </a:r>
          </a:p>
          <a:p>
            <a:pPr marL="0" marR="0" lvl="0" indent="0" algn="l" rtl="0">
              <a:lnSpc>
                <a:spcPct val="100000"/>
              </a:lnSpc>
              <a:spcBef>
                <a:spcPts val="0"/>
              </a:spcBef>
              <a:spcAft>
                <a:spcPts val="0"/>
              </a:spcAft>
              <a:buClr>
                <a:srgbClr val="0000FF"/>
              </a:buClr>
              <a:buSzPct val="25000"/>
              <a:buFont typeface="Consolas"/>
              <a:buNone/>
            </a:pPr>
            <a:r>
              <a:rPr lang="en-US" sz="1400" b="0" i="0" u="none" strike="noStrike" cap="none">
                <a:solidFill>
                  <a:srgbClr val="0000FF"/>
                </a:solidFill>
                <a:latin typeface="Consolas"/>
                <a:ea typeface="Consolas"/>
                <a:cs typeface="Consolas"/>
                <a:sym typeface="Consolas"/>
              </a:rPr>
              <a:t>draw </a:t>
            </a:r>
            <a:r>
              <a:rPr lang="en-US" sz="1400" b="0" i="0" u="none" strike="noStrike" cap="none">
                <a:solidFill>
                  <a:srgbClr val="000000"/>
                </a:solidFill>
                <a:latin typeface="Arial"/>
                <a:ea typeface="Arial"/>
                <a:cs typeface="Arial"/>
                <a:sym typeface="Arial"/>
              </a:rPr>
              <a:t>method</a:t>
            </a:r>
          </a:p>
        </p:txBody>
      </p:sp>
      <p:sp>
        <p:nvSpPr>
          <p:cNvPr id="365" name="Shape 365"/>
          <p:cNvSpPr txBox="1"/>
          <p:nvPr/>
        </p:nvSpPr>
        <p:spPr>
          <a:xfrm>
            <a:off x="4376737" y="3821112"/>
            <a:ext cx="1931986" cy="555625"/>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1400" b="0" i="0" u="none" strike="noStrike" cap="none">
                <a:solidFill>
                  <a:srgbClr val="000000"/>
                </a:solidFill>
                <a:latin typeface="Arial"/>
                <a:ea typeface="Arial"/>
                <a:cs typeface="Arial"/>
                <a:sym typeface="Arial"/>
              </a:rPr>
              <a:t>activation of </a:t>
            </a:r>
          </a:p>
          <a:p>
            <a:pPr marL="0" marR="0" lvl="0" indent="0" algn="l" rtl="0">
              <a:lnSpc>
                <a:spcPct val="100000"/>
              </a:lnSpc>
              <a:spcBef>
                <a:spcPts val="0"/>
              </a:spcBef>
              <a:spcAft>
                <a:spcPts val="0"/>
              </a:spcAft>
              <a:buClr>
                <a:srgbClr val="0000FF"/>
              </a:buClr>
              <a:buSzPct val="25000"/>
              <a:buFont typeface="Consolas"/>
              <a:buNone/>
            </a:pPr>
            <a:r>
              <a:rPr lang="en-US" sz="1400" b="0" i="0" u="none" strike="noStrike" cap="none">
                <a:solidFill>
                  <a:srgbClr val="0000FF"/>
                </a:solidFill>
                <a:latin typeface="Consolas"/>
                <a:ea typeface="Consolas"/>
                <a:cs typeface="Consolas"/>
                <a:sym typeface="Consolas"/>
              </a:rPr>
              <a:t>draw </a:t>
            </a:r>
            <a:r>
              <a:rPr lang="en-US" sz="1400" b="0" i="0" u="none" strike="noStrike" cap="none">
                <a:solidFill>
                  <a:srgbClr val="000000"/>
                </a:solidFill>
                <a:latin typeface="Arial"/>
                <a:ea typeface="Arial"/>
                <a:cs typeface="Arial"/>
                <a:sym typeface="Arial"/>
              </a:rPr>
              <a:t>method</a:t>
            </a:r>
          </a:p>
        </p:txBody>
      </p:sp>
      <p:sp>
        <p:nvSpPr>
          <p:cNvPr id="366" name="Shape 366"/>
          <p:cNvSpPr txBox="1"/>
          <p:nvPr/>
        </p:nvSpPr>
        <p:spPr>
          <a:xfrm>
            <a:off x="7516811" y="3130550"/>
            <a:ext cx="2071686" cy="909637"/>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FF0000"/>
              </a:buClr>
              <a:buSzPct val="25000"/>
              <a:buFont typeface="Arial"/>
              <a:buNone/>
            </a:pPr>
            <a:r>
              <a:rPr lang="en-US" sz="1400" b="0" i="0" u="none" strike="noStrike" cap="none">
                <a:solidFill>
                  <a:srgbClr val="FF0000"/>
                </a:solidFill>
                <a:latin typeface="Arial"/>
                <a:ea typeface="Arial"/>
                <a:cs typeface="Arial"/>
                <a:sym typeface="Arial"/>
              </a:rPr>
              <a:t>recursion unwinds </a:t>
            </a:r>
          </a:p>
          <a:p>
            <a:pPr marL="0" marR="0" lvl="0" indent="0" algn="l" rtl="0">
              <a:lnSpc>
                <a:spcPct val="100000"/>
              </a:lnSpc>
              <a:spcBef>
                <a:spcPts val="0"/>
              </a:spcBef>
              <a:spcAft>
                <a:spcPts val="0"/>
              </a:spcAft>
              <a:buClr>
                <a:srgbClr val="FF0000"/>
              </a:buClr>
              <a:buSzPct val="25000"/>
              <a:buFont typeface="Arial"/>
              <a:buNone/>
            </a:pPr>
            <a:r>
              <a:rPr lang="en-US" sz="1400" b="0" i="0" u="none" strike="noStrike" cap="none">
                <a:solidFill>
                  <a:srgbClr val="FF0000"/>
                </a:solidFill>
                <a:latin typeface="Arial"/>
                <a:ea typeface="Arial"/>
                <a:cs typeface="Arial"/>
                <a:sym typeface="Arial"/>
              </a:rPr>
              <a:t>after reaching </a:t>
            </a:r>
          </a:p>
          <a:p>
            <a:pPr marL="0" marR="0" lvl="0" indent="0" algn="l" rtl="0">
              <a:lnSpc>
                <a:spcPct val="100000"/>
              </a:lnSpc>
              <a:spcBef>
                <a:spcPts val="0"/>
              </a:spcBef>
              <a:spcAft>
                <a:spcPts val="0"/>
              </a:spcAft>
              <a:buClr>
                <a:srgbClr val="FF0000"/>
              </a:buClr>
              <a:buSzPct val="25000"/>
              <a:buFont typeface="Arial"/>
              <a:buNone/>
            </a:pPr>
            <a:r>
              <a:rPr lang="en-US" sz="1400" b="0" i="0" u="none" strike="noStrike" cap="none">
                <a:solidFill>
                  <a:srgbClr val="FF0000"/>
                </a:solidFill>
                <a:latin typeface="Arial"/>
                <a:ea typeface="Arial"/>
                <a:cs typeface="Arial"/>
                <a:sym typeface="Arial"/>
              </a:rPr>
              <a:t>base case</a:t>
            </a:r>
          </a:p>
        </p:txBody>
      </p:sp>
      <p:cxnSp>
        <p:nvCxnSpPr>
          <p:cNvPr id="367" name="Shape 367"/>
          <p:cNvCxnSpPr/>
          <p:nvPr/>
        </p:nvCxnSpPr>
        <p:spPr>
          <a:xfrm rot="10800000">
            <a:off x="5945186" y="3044825"/>
            <a:ext cx="1387474" cy="908049"/>
          </a:xfrm>
          <a:prstGeom prst="straightConnector1">
            <a:avLst/>
          </a:prstGeom>
          <a:noFill/>
          <a:ln w="19050" cap="flat" cmpd="sng">
            <a:solidFill>
              <a:srgbClr val="FF0000"/>
            </a:solidFill>
            <a:prstDash val="solid"/>
            <a:miter/>
            <a:headEnd type="none" w="med" len="med"/>
            <a:tailEnd type="triangle" w="lg" len="lg"/>
          </a:ln>
        </p:spPr>
      </p:cxnSp>
      <p:cxnSp>
        <p:nvCxnSpPr>
          <p:cNvPr id="368" name="Shape 368"/>
          <p:cNvCxnSpPr/>
          <p:nvPr/>
        </p:nvCxnSpPr>
        <p:spPr>
          <a:xfrm rot="10800000">
            <a:off x="3559175" y="1814511"/>
            <a:ext cx="1350961" cy="825499"/>
          </a:xfrm>
          <a:prstGeom prst="straightConnector1">
            <a:avLst/>
          </a:prstGeom>
          <a:noFill/>
          <a:ln w="19050" cap="flat" cmpd="sng">
            <a:solidFill>
              <a:srgbClr val="FF0000"/>
            </a:solidFill>
            <a:prstDash val="solid"/>
            <a:miter/>
            <a:headEnd type="none" w="med" len="med"/>
            <a:tailEnd type="triangle" w="lg" len="lg"/>
          </a:ln>
        </p:spPr>
      </p:cxnSp>
      <p:sp>
        <p:nvSpPr>
          <p:cNvPr id="369" name="Shape 369"/>
          <p:cNvSpPr txBox="1"/>
          <p:nvPr/>
        </p:nvSpPr>
        <p:spPr>
          <a:xfrm>
            <a:off x="4879975" y="303212"/>
            <a:ext cx="3222625" cy="823912"/>
          </a:xfrm>
          <a:prstGeom prst="rect">
            <a:avLst/>
          </a:prstGeom>
          <a:noFill/>
          <a:ln w="19050"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2000" b="0" i="0" u="none" strike="noStrike" cap="none">
                <a:solidFill>
                  <a:srgbClr val="000000"/>
                </a:solidFill>
                <a:latin typeface="Arial"/>
                <a:ea typeface="Arial"/>
                <a:cs typeface="Arial"/>
                <a:sym typeface="Arial"/>
              </a:rPr>
              <a:t>Initial value of sideLen: 25</a:t>
            </a:r>
          </a:p>
          <a:p>
            <a:pPr marL="0" marR="0" lvl="0" indent="0" algn="l" rtl="0">
              <a:lnSpc>
                <a:spcPct val="100000"/>
              </a:lnSpc>
              <a:spcBef>
                <a:spcPts val="0"/>
              </a:spcBef>
              <a:spcAft>
                <a:spcPts val="0"/>
              </a:spcAft>
              <a:buClr>
                <a:srgbClr val="000000"/>
              </a:buClr>
              <a:buSzPct val="25000"/>
              <a:buFont typeface="Arial"/>
              <a:buNone/>
            </a:pPr>
            <a:r>
              <a:rPr lang="en-US" sz="2000" b="0" i="0" u="none" strike="noStrike" cap="none">
                <a:solidFill>
                  <a:srgbClr val="000000"/>
                </a:solidFill>
                <a:latin typeface="Arial"/>
                <a:ea typeface="Arial"/>
                <a:cs typeface="Arial"/>
                <a:sym typeface="Arial"/>
              </a:rPr>
              <a:t>Length decrement: 11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0"/>
                                        </p:tgtEl>
                                        <p:attrNameLst>
                                          <p:attrName>style.visibility</p:attrName>
                                        </p:attrNameLst>
                                      </p:cBhvr>
                                      <p:to>
                                        <p:strVal val="visible"/>
                                      </p:to>
                                    </p:set>
                                    <p:animEffect transition="in" filter="fade">
                                      <p:cBhvr>
                                        <p:cTn id="7" dur="500"/>
                                        <p:tgtEl>
                                          <p:spTgt spid="360"/>
                                        </p:tgtEl>
                                      </p:cBhvr>
                                    </p:animEffect>
                                  </p:childTnLst>
                                </p:cTn>
                              </p:par>
                              <p:par>
                                <p:cTn id="8" presetID="10" presetClass="entr" presetSubtype="0" fill="hold" nodeType="withEffect">
                                  <p:stCondLst>
                                    <p:cond delay="0"/>
                                  </p:stCondLst>
                                  <p:childTnLst>
                                    <p:set>
                                      <p:cBhvr>
                                        <p:cTn id="9" dur="1" fill="hold">
                                          <p:stCondLst>
                                            <p:cond delay="0"/>
                                          </p:stCondLst>
                                        </p:cTn>
                                        <p:tgtEl>
                                          <p:spTgt spid="363"/>
                                        </p:tgtEl>
                                        <p:attrNameLst>
                                          <p:attrName>style.visibility</p:attrName>
                                        </p:attrNameLst>
                                      </p:cBhvr>
                                      <p:to>
                                        <p:strVal val="visible"/>
                                      </p:to>
                                    </p:set>
                                    <p:animEffect transition="in" filter="fade">
                                      <p:cBhvr>
                                        <p:cTn id="10" dur="500"/>
                                        <p:tgtEl>
                                          <p:spTgt spid="363"/>
                                        </p:tgtEl>
                                      </p:cBhvr>
                                    </p:animEffect>
                                  </p:childTnLst>
                                </p:cTn>
                              </p:par>
                              <p:par>
                                <p:cTn id="11" presetID="10" presetClass="entr" presetSubtype="0" fill="hold" nodeType="withEffect">
                                  <p:stCondLst>
                                    <p:cond delay="0"/>
                                  </p:stCondLst>
                                  <p:childTnLst>
                                    <p:set>
                                      <p:cBhvr>
                                        <p:cTn id="12" dur="1" fill="hold">
                                          <p:stCondLst>
                                            <p:cond delay="0"/>
                                          </p:stCondLst>
                                        </p:cTn>
                                        <p:tgtEl>
                                          <p:spTgt spid="354"/>
                                        </p:tgtEl>
                                        <p:attrNameLst>
                                          <p:attrName>style.visibility</p:attrName>
                                        </p:attrNameLst>
                                      </p:cBhvr>
                                      <p:to>
                                        <p:strVal val="visible"/>
                                      </p:to>
                                    </p:set>
                                    <p:animEffect transition="in" filter="fade">
                                      <p:cBhvr>
                                        <p:cTn id="13" dur="500"/>
                                        <p:tgtEl>
                                          <p:spTgt spid="354"/>
                                        </p:tgtEl>
                                      </p:cBhvr>
                                    </p:animEffect>
                                  </p:childTnLst>
                                </p:cTn>
                              </p:par>
                              <p:par>
                                <p:cTn id="14" presetID="10" presetClass="entr" presetSubtype="0" fill="hold" nodeType="withEffect">
                                  <p:stCondLst>
                                    <p:cond delay="0"/>
                                  </p:stCondLst>
                                  <p:childTnLst>
                                    <p:set>
                                      <p:cBhvr>
                                        <p:cTn id="15" dur="1" fill="hold">
                                          <p:stCondLst>
                                            <p:cond delay="0"/>
                                          </p:stCondLst>
                                        </p:cTn>
                                        <p:tgtEl>
                                          <p:spTgt spid="357"/>
                                        </p:tgtEl>
                                        <p:attrNameLst>
                                          <p:attrName>style.visibility</p:attrName>
                                        </p:attrNameLst>
                                      </p:cBhvr>
                                      <p:to>
                                        <p:strVal val="visible"/>
                                      </p:to>
                                    </p:set>
                                    <p:animEffect transition="in" filter="fade">
                                      <p:cBhvr>
                                        <p:cTn id="16" dur="500"/>
                                        <p:tgtEl>
                                          <p:spTgt spid="35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61"/>
                                        </p:tgtEl>
                                        <p:attrNameLst>
                                          <p:attrName>style.visibility</p:attrName>
                                        </p:attrNameLst>
                                      </p:cBhvr>
                                      <p:to>
                                        <p:strVal val="visible"/>
                                      </p:to>
                                    </p:set>
                                    <p:animEffect transition="in" filter="fade">
                                      <p:cBhvr>
                                        <p:cTn id="21" dur="500"/>
                                        <p:tgtEl>
                                          <p:spTgt spid="361"/>
                                        </p:tgtEl>
                                      </p:cBhvr>
                                    </p:animEffect>
                                  </p:childTnLst>
                                </p:cTn>
                              </p:par>
                              <p:par>
                                <p:cTn id="22" presetID="10" presetClass="entr" presetSubtype="0" fill="hold" nodeType="withEffect">
                                  <p:stCondLst>
                                    <p:cond delay="0"/>
                                  </p:stCondLst>
                                  <p:childTnLst>
                                    <p:set>
                                      <p:cBhvr>
                                        <p:cTn id="23" dur="1" fill="hold">
                                          <p:stCondLst>
                                            <p:cond delay="0"/>
                                          </p:stCondLst>
                                        </p:cTn>
                                        <p:tgtEl>
                                          <p:spTgt spid="364"/>
                                        </p:tgtEl>
                                        <p:attrNameLst>
                                          <p:attrName>style.visibility</p:attrName>
                                        </p:attrNameLst>
                                      </p:cBhvr>
                                      <p:to>
                                        <p:strVal val="visible"/>
                                      </p:to>
                                    </p:set>
                                    <p:animEffect transition="in" filter="fade">
                                      <p:cBhvr>
                                        <p:cTn id="24" dur="500"/>
                                        <p:tgtEl>
                                          <p:spTgt spid="364"/>
                                        </p:tgtEl>
                                      </p:cBhvr>
                                    </p:animEffect>
                                  </p:childTnLst>
                                </p:cTn>
                              </p:par>
                              <p:par>
                                <p:cTn id="25" presetID="10" presetClass="entr" presetSubtype="0" fill="hold" nodeType="withEffect">
                                  <p:stCondLst>
                                    <p:cond delay="0"/>
                                  </p:stCondLst>
                                  <p:childTnLst>
                                    <p:set>
                                      <p:cBhvr>
                                        <p:cTn id="26" dur="1" fill="hold">
                                          <p:stCondLst>
                                            <p:cond delay="0"/>
                                          </p:stCondLst>
                                        </p:cTn>
                                        <p:tgtEl>
                                          <p:spTgt spid="358"/>
                                        </p:tgtEl>
                                        <p:attrNameLst>
                                          <p:attrName>style.visibility</p:attrName>
                                        </p:attrNameLst>
                                      </p:cBhvr>
                                      <p:to>
                                        <p:strVal val="visible"/>
                                      </p:to>
                                    </p:set>
                                    <p:animEffect transition="in" filter="fade">
                                      <p:cBhvr>
                                        <p:cTn id="27" dur="500"/>
                                        <p:tgtEl>
                                          <p:spTgt spid="358"/>
                                        </p:tgtEl>
                                      </p:cBhvr>
                                    </p:animEffect>
                                  </p:childTnLst>
                                </p:cTn>
                              </p:par>
                              <p:par>
                                <p:cTn id="28" presetID="10" presetClass="entr" presetSubtype="0" fill="hold" nodeType="withEffect">
                                  <p:stCondLst>
                                    <p:cond delay="0"/>
                                  </p:stCondLst>
                                  <p:childTnLst>
                                    <p:set>
                                      <p:cBhvr>
                                        <p:cTn id="29" dur="1" fill="hold">
                                          <p:stCondLst>
                                            <p:cond delay="0"/>
                                          </p:stCondLst>
                                        </p:cTn>
                                        <p:tgtEl>
                                          <p:spTgt spid="355"/>
                                        </p:tgtEl>
                                        <p:attrNameLst>
                                          <p:attrName>style.visibility</p:attrName>
                                        </p:attrNameLst>
                                      </p:cBhvr>
                                      <p:to>
                                        <p:strVal val="visible"/>
                                      </p:to>
                                    </p:set>
                                    <p:animEffect transition="in" filter="fade">
                                      <p:cBhvr>
                                        <p:cTn id="30" dur="500"/>
                                        <p:tgtEl>
                                          <p:spTgt spid="35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65"/>
                                        </p:tgtEl>
                                        <p:attrNameLst>
                                          <p:attrName>style.visibility</p:attrName>
                                        </p:attrNameLst>
                                      </p:cBhvr>
                                      <p:to>
                                        <p:strVal val="visible"/>
                                      </p:to>
                                    </p:set>
                                    <p:animEffect transition="in" filter="fade">
                                      <p:cBhvr>
                                        <p:cTn id="35" dur="500"/>
                                        <p:tgtEl>
                                          <p:spTgt spid="365"/>
                                        </p:tgtEl>
                                      </p:cBhvr>
                                    </p:animEffect>
                                  </p:childTnLst>
                                </p:cTn>
                              </p:par>
                              <p:par>
                                <p:cTn id="36" presetID="10" presetClass="entr" presetSubtype="0" fill="hold" nodeType="withEffect">
                                  <p:stCondLst>
                                    <p:cond delay="0"/>
                                  </p:stCondLst>
                                  <p:childTnLst>
                                    <p:set>
                                      <p:cBhvr>
                                        <p:cTn id="37" dur="1" fill="hold">
                                          <p:stCondLst>
                                            <p:cond delay="0"/>
                                          </p:stCondLst>
                                        </p:cTn>
                                        <p:tgtEl>
                                          <p:spTgt spid="362"/>
                                        </p:tgtEl>
                                        <p:attrNameLst>
                                          <p:attrName>style.visibility</p:attrName>
                                        </p:attrNameLst>
                                      </p:cBhvr>
                                      <p:to>
                                        <p:strVal val="visible"/>
                                      </p:to>
                                    </p:set>
                                    <p:animEffect transition="in" filter="fade">
                                      <p:cBhvr>
                                        <p:cTn id="38" dur="500"/>
                                        <p:tgtEl>
                                          <p:spTgt spid="362"/>
                                        </p:tgtEl>
                                      </p:cBhvr>
                                    </p:animEffect>
                                  </p:childTnLst>
                                </p:cTn>
                              </p:par>
                              <p:par>
                                <p:cTn id="39" presetID="10" presetClass="entr" presetSubtype="0" fill="hold" nodeType="withEffect">
                                  <p:stCondLst>
                                    <p:cond delay="0"/>
                                  </p:stCondLst>
                                  <p:childTnLst>
                                    <p:set>
                                      <p:cBhvr>
                                        <p:cTn id="40" dur="1" fill="hold">
                                          <p:stCondLst>
                                            <p:cond delay="0"/>
                                          </p:stCondLst>
                                        </p:cTn>
                                        <p:tgtEl>
                                          <p:spTgt spid="359"/>
                                        </p:tgtEl>
                                        <p:attrNameLst>
                                          <p:attrName>style.visibility</p:attrName>
                                        </p:attrNameLst>
                                      </p:cBhvr>
                                      <p:to>
                                        <p:strVal val="visible"/>
                                      </p:to>
                                    </p:set>
                                    <p:animEffect transition="in" filter="fade">
                                      <p:cBhvr>
                                        <p:cTn id="41" dur="500"/>
                                        <p:tgtEl>
                                          <p:spTgt spid="359"/>
                                        </p:tgtEl>
                                      </p:cBhvr>
                                    </p:animEffect>
                                  </p:childTnLst>
                                </p:cTn>
                              </p:par>
                              <p:par>
                                <p:cTn id="42" presetID="10" presetClass="entr" presetSubtype="0" fill="hold" nodeType="withEffect">
                                  <p:stCondLst>
                                    <p:cond delay="0"/>
                                  </p:stCondLst>
                                  <p:childTnLst>
                                    <p:set>
                                      <p:cBhvr>
                                        <p:cTn id="43" dur="1" fill="hold">
                                          <p:stCondLst>
                                            <p:cond delay="0"/>
                                          </p:stCondLst>
                                        </p:cTn>
                                        <p:tgtEl>
                                          <p:spTgt spid="356"/>
                                        </p:tgtEl>
                                        <p:attrNameLst>
                                          <p:attrName>style.visibility</p:attrName>
                                        </p:attrNameLst>
                                      </p:cBhvr>
                                      <p:to>
                                        <p:strVal val="visible"/>
                                      </p:to>
                                    </p:set>
                                    <p:animEffect transition="in" filter="fade">
                                      <p:cBhvr>
                                        <p:cTn id="44" dur="500"/>
                                        <p:tgtEl>
                                          <p:spTgt spid="35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66"/>
                                        </p:tgtEl>
                                        <p:attrNameLst>
                                          <p:attrName>style.visibility</p:attrName>
                                        </p:attrNameLst>
                                      </p:cBhvr>
                                      <p:to>
                                        <p:strVal val="visible"/>
                                      </p:to>
                                    </p:set>
                                    <p:animEffect transition="in" filter="fade">
                                      <p:cBhvr>
                                        <p:cTn id="49" dur="500"/>
                                        <p:tgtEl>
                                          <p:spTgt spid="366"/>
                                        </p:tgtEl>
                                      </p:cBhvr>
                                    </p:animEffect>
                                  </p:childTnLst>
                                </p:cTn>
                              </p:par>
                              <p:par>
                                <p:cTn id="50" presetID="10" presetClass="entr" presetSubtype="0" fill="hold" nodeType="withEffect">
                                  <p:stCondLst>
                                    <p:cond delay="0"/>
                                  </p:stCondLst>
                                  <p:childTnLst>
                                    <p:set>
                                      <p:cBhvr>
                                        <p:cTn id="51" dur="1" fill="hold">
                                          <p:stCondLst>
                                            <p:cond delay="0"/>
                                          </p:stCondLst>
                                        </p:cTn>
                                        <p:tgtEl>
                                          <p:spTgt spid="367"/>
                                        </p:tgtEl>
                                        <p:attrNameLst>
                                          <p:attrName>style.visibility</p:attrName>
                                        </p:attrNameLst>
                                      </p:cBhvr>
                                      <p:to>
                                        <p:strVal val="visible"/>
                                      </p:to>
                                    </p:set>
                                    <p:animEffect transition="in" filter="fade">
                                      <p:cBhvr>
                                        <p:cTn id="52" dur="500"/>
                                        <p:tgtEl>
                                          <p:spTgt spid="367"/>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68"/>
                                        </p:tgtEl>
                                        <p:attrNameLst>
                                          <p:attrName>style.visibility</p:attrName>
                                        </p:attrNameLst>
                                      </p:cBhvr>
                                      <p:to>
                                        <p:strVal val="visible"/>
                                      </p:to>
                                    </p:set>
                                    <p:animEffect transition="in" filter="fade">
                                      <p:cBhvr>
                                        <p:cTn id="57" dur="500"/>
                                        <p:tgtEl>
                                          <p:spTgt spid="3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Shape 339"/>
          <p:cNvSpPr txBox="1">
            <a:spLocks noGrp="1"/>
          </p:cNvSpPr>
          <p:nvPr>
            <p:ph type="title"/>
          </p:nvPr>
        </p:nvSpPr>
        <p:spPr>
          <a:xfrm>
            <a:off x="124691" y="197874"/>
            <a:ext cx="8229600" cy="5778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000" b="1" i="0" u="none" strike="noStrike" cap="none" dirty="0" err="1">
                <a:solidFill>
                  <a:srgbClr val="000000"/>
                </a:solidFill>
                <a:latin typeface="Arial"/>
                <a:ea typeface="Arial"/>
                <a:cs typeface="Arial"/>
                <a:sym typeface="Arial"/>
              </a:rPr>
              <a:t>TopHat</a:t>
            </a:r>
            <a:r>
              <a:rPr lang="en-US" sz="3000" b="1" i="0" u="none" strike="noStrike" cap="none" dirty="0">
                <a:solidFill>
                  <a:srgbClr val="000000"/>
                </a:solidFill>
                <a:latin typeface="Arial"/>
                <a:ea typeface="Arial"/>
                <a:cs typeface="Arial"/>
                <a:sym typeface="Arial"/>
              </a:rPr>
              <a:t> Question</a:t>
            </a:r>
          </a:p>
        </p:txBody>
      </p:sp>
      <p:sp>
        <p:nvSpPr>
          <p:cNvPr id="340" name="Shape 340"/>
          <p:cNvSpPr txBox="1">
            <a:spLocks noGrp="1"/>
          </p:cNvSpPr>
          <p:nvPr>
            <p:ph type="body" idx="1"/>
          </p:nvPr>
        </p:nvSpPr>
        <p:spPr>
          <a:xfrm>
            <a:off x="124691" y="668337"/>
            <a:ext cx="4987635" cy="423545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1600" b="0" i="0" u="none" strike="noStrike" cap="none" dirty="0">
                <a:solidFill>
                  <a:srgbClr val="000000"/>
                </a:solidFill>
                <a:latin typeface="Arial"/>
                <a:ea typeface="Arial"/>
                <a:cs typeface="Arial"/>
                <a:sym typeface="Arial"/>
              </a:rPr>
              <a:t>Given the following code for the </a:t>
            </a:r>
            <a:r>
              <a:rPr lang="en-US" sz="1600" b="0" i="0" u="none" strike="noStrike" cap="none" dirty="0">
                <a:solidFill>
                  <a:srgbClr val="000000"/>
                </a:solidFill>
                <a:latin typeface="Arial"/>
                <a:ea typeface="Arial"/>
                <a:cs typeface="Arial"/>
                <a:sym typeface="Arial"/>
                <a:hlinkClick r:id="rId3"/>
              </a:rPr>
              <a:t>Collatz conjecture</a:t>
            </a:r>
            <a:r>
              <a:rPr lang="en-US" sz="1600" b="0" i="0" u="none" strike="noStrike" cap="none" dirty="0">
                <a:solidFill>
                  <a:srgbClr val="000000"/>
                </a:solidFill>
                <a:latin typeface="Arial"/>
                <a:ea typeface="Arial"/>
                <a:cs typeface="Arial"/>
                <a:sym typeface="Arial"/>
              </a:rPr>
              <a:t>:</a:t>
            </a:r>
          </a:p>
          <a:p>
            <a:pPr marL="0" marR="0" lvl="0" indent="0" algn="l" rtl="0">
              <a:lnSpc>
                <a:spcPct val="100000"/>
              </a:lnSpc>
              <a:spcBef>
                <a:spcPts val="0"/>
              </a:spcBef>
              <a:spcAft>
                <a:spcPts val="0"/>
              </a:spcAft>
              <a:buClr>
                <a:srgbClr val="000000"/>
              </a:buClr>
              <a:buSzPct val="25000"/>
              <a:buFont typeface="Arial"/>
              <a:buNone/>
            </a:pPr>
            <a:r>
              <a:rPr lang="en-US" sz="1600" b="0" i="0" u="none" strike="noStrike" cap="none" dirty="0">
                <a:solidFill>
                  <a:srgbClr val="000000"/>
                </a:solidFill>
                <a:latin typeface="Arial"/>
                <a:ea typeface="Arial"/>
                <a:cs typeface="Arial"/>
                <a:sym typeface="Arial"/>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public class </a:t>
            </a:r>
            <a:r>
              <a:rPr lang="en-US" sz="1200" b="0" i="0" u="none" strike="noStrike" cap="none" dirty="0" err="1">
                <a:solidFill>
                  <a:srgbClr val="000000"/>
                </a:solidFill>
                <a:latin typeface="Consolas"/>
                <a:ea typeface="Consolas"/>
                <a:cs typeface="Consolas"/>
                <a:sym typeface="Consolas"/>
              </a:rPr>
              <a:t>RecursiveMath</a:t>
            </a: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private </a:t>
            </a:r>
            <a:r>
              <a:rPr lang="en-US" sz="1200" b="0" i="0" u="none" strike="noStrike" cap="none" dirty="0" err="1">
                <a:solidFill>
                  <a:srgbClr val="000000"/>
                </a:solidFill>
                <a:latin typeface="Consolas"/>
                <a:ea typeface="Consolas"/>
                <a:cs typeface="Consolas"/>
                <a:sym typeface="Consolas"/>
              </a:rPr>
              <a:t>int</a:t>
            </a:r>
            <a:r>
              <a:rPr lang="en-US" sz="1200" b="0" i="0" u="none" strike="noStrike" cap="none" dirty="0">
                <a:solidFill>
                  <a:srgbClr val="000000"/>
                </a:solidFill>
                <a:latin typeface="Consolas"/>
                <a:ea typeface="Consolas"/>
                <a:cs typeface="Consolas"/>
                <a:sym typeface="Consolas"/>
              </a:rPr>
              <a:t> _count;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dirty="0">
                <a:solidFill>
                  <a:srgbClr val="999999"/>
                </a:solidFill>
                <a:latin typeface="Consolas"/>
                <a:ea typeface="Consolas"/>
                <a:cs typeface="Consolas"/>
                <a:sym typeface="Consolas"/>
              </a:rPr>
              <a:t>//constructor elided. _count gets 0, it records </a:t>
            </a:r>
          </a:p>
          <a:p>
            <a:pPr marL="0" marR="0" lvl="0" indent="0" algn="l" rtl="0">
              <a:lnSpc>
                <a:spcPct val="100000"/>
              </a:lnSpc>
              <a:spcBef>
                <a:spcPts val="0"/>
              </a:spcBef>
              <a:spcAft>
                <a:spcPts val="0"/>
              </a:spcAft>
              <a:buClr>
                <a:srgbClr val="000000"/>
              </a:buClr>
              <a:buSzPct val="25000"/>
              <a:buFont typeface="Consolas"/>
              <a:buNone/>
            </a:pPr>
            <a:r>
              <a:rPr lang="en-US" sz="1200" dirty="0">
                <a:solidFill>
                  <a:srgbClr val="999999"/>
                </a:solidFill>
                <a:latin typeface="Consolas"/>
                <a:ea typeface="Consolas"/>
                <a:cs typeface="Consolas"/>
                <a:sym typeface="Consolas"/>
              </a:rPr>
              <a:t>    //number of calls on </a:t>
            </a:r>
            <a:r>
              <a:rPr lang="en-US" sz="1200" dirty="0" err="1">
                <a:solidFill>
                  <a:srgbClr val="999999"/>
                </a:solidFill>
                <a:latin typeface="Consolas"/>
                <a:ea typeface="Consolas"/>
                <a:cs typeface="Consolas"/>
                <a:sym typeface="Consolas"/>
              </a:rPr>
              <a:t>collatzCounter</a:t>
            </a:r>
            <a:r>
              <a:rPr lang="en-US" sz="1200" dirty="0">
                <a:solidFill>
                  <a:srgbClr val="999999"/>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public </a:t>
            </a:r>
            <a:r>
              <a:rPr lang="en-US" sz="1200" b="0" i="0" u="none" strike="noStrike" cap="none" dirty="0" err="1">
                <a:solidFill>
                  <a:srgbClr val="000000"/>
                </a:solidFill>
                <a:latin typeface="Consolas"/>
                <a:ea typeface="Consolas"/>
                <a:cs typeface="Consolas"/>
                <a:sym typeface="Consolas"/>
              </a:rPr>
              <a:t>int</a:t>
            </a: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collatzCounter</a:t>
            </a:r>
            <a:r>
              <a:rPr lang="en-US" sz="1200" b="0" i="0" u="none" strike="noStrike" cap="none" dirty="0">
                <a:solidFill>
                  <a:srgbClr val="000000"/>
                </a:solidFill>
                <a:latin typeface="Consolas"/>
                <a:ea typeface="Consolas"/>
                <a:cs typeface="Consolas"/>
                <a:sym typeface="Consolas"/>
              </a:rPr>
              <a:t>(</a:t>
            </a:r>
            <a:r>
              <a:rPr lang="en-US" sz="1200" b="0" i="0" u="none" strike="noStrike" cap="none" dirty="0" err="1">
                <a:solidFill>
                  <a:srgbClr val="000000"/>
                </a:solidFill>
                <a:latin typeface="Consolas"/>
                <a:ea typeface="Consolas"/>
                <a:cs typeface="Consolas"/>
                <a:sym typeface="Consolas"/>
              </a:rPr>
              <a:t>int</a:t>
            </a:r>
            <a:r>
              <a:rPr lang="en-US" sz="1200" b="0" i="0" u="none" strike="noStrike" cap="none" dirty="0">
                <a:solidFill>
                  <a:srgbClr val="000000"/>
                </a:solidFill>
                <a:latin typeface="Consolas"/>
                <a:ea typeface="Consolas"/>
                <a:cs typeface="Consolas"/>
                <a:sym typeface="Consolas"/>
              </a:rPr>
              <a:t> n) {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_count += 1;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if (n == 1) { </a:t>
            </a:r>
            <a:r>
              <a:rPr lang="en-US" sz="1200" b="0" i="0" u="none" strike="noStrike" cap="none" dirty="0">
                <a:solidFill>
                  <a:schemeClr val="bg1">
                    <a:lumMod val="65000"/>
                  </a:schemeClr>
                </a:solidFill>
                <a:latin typeface="Consolas"/>
                <a:ea typeface="Consolas"/>
                <a:cs typeface="Consolas"/>
                <a:sym typeface="Consolas"/>
              </a:rPr>
              <a:t>//base case</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return 1;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 else {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if (n % 2 == 0) { </a:t>
            </a:r>
            <a:r>
              <a:rPr lang="en-US" sz="1200" dirty="0">
                <a:solidFill>
                  <a:srgbClr val="999999"/>
                </a:solidFill>
                <a:latin typeface="Consolas"/>
                <a:ea typeface="Consolas"/>
                <a:cs typeface="Consolas"/>
                <a:sym typeface="Consolas"/>
              </a:rPr>
              <a:t>//if n is even</a:t>
            </a: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return </a:t>
            </a:r>
            <a:r>
              <a:rPr lang="en-US" sz="1200" b="0" i="0" u="none" strike="noStrike" cap="none" dirty="0" err="1">
                <a:solidFill>
                  <a:srgbClr val="000000"/>
                </a:solidFill>
                <a:latin typeface="Consolas"/>
                <a:ea typeface="Consolas"/>
                <a:cs typeface="Consolas"/>
                <a:sym typeface="Consolas"/>
              </a:rPr>
              <a:t>collatzCounter</a:t>
            </a:r>
            <a:r>
              <a:rPr lang="en-US" sz="1200" b="0" i="0" u="none" strike="noStrike" cap="none" dirty="0">
                <a:solidFill>
                  <a:srgbClr val="000000"/>
                </a:solidFill>
                <a:latin typeface="Consolas"/>
                <a:ea typeface="Consolas"/>
                <a:cs typeface="Consolas"/>
                <a:sym typeface="Consolas"/>
              </a:rPr>
              <a:t>(n / 2);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 else {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return </a:t>
            </a:r>
            <a:r>
              <a:rPr lang="en-US" sz="1200" b="0" i="0" u="none" strike="noStrike" cap="none" dirty="0" err="1">
                <a:solidFill>
                  <a:srgbClr val="000000"/>
                </a:solidFill>
                <a:latin typeface="Consolas"/>
                <a:ea typeface="Consolas"/>
                <a:cs typeface="Consolas"/>
                <a:sym typeface="Consolas"/>
              </a:rPr>
              <a:t>collatzCounter</a:t>
            </a:r>
            <a:r>
              <a:rPr lang="en-US" sz="1200" b="0" i="0" u="none" strike="noStrike" cap="none" dirty="0">
                <a:solidFill>
                  <a:srgbClr val="000000"/>
                </a:solidFill>
                <a:latin typeface="Consolas"/>
                <a:ea typeface="Consolas"/>
                <a:cs typeface="Consolas"/>
                <a:sym typeface="Consolas"/>
              </a:rPr>
              <a:t>(3 * n + 1);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a:t>
            </a:r>
          </a:p>
        </p:txBody>
      </p:sp>
      <p:sp>
        <p:nvSpPr>
          <p:cNvPr id="341" name="Shape 341"/>
          <p:cNvSpPr txBox="1"/>
          <p:nvPr/>
        </p:nvSpPr>
        <p:spPr>
          <a:xfrm>
            <a:off x="4911263" y="1027906"/>
            <a:ext cx="4108046" cy="3516312"/>
          </a:xfrm>
          <a:prstGeom prst="rect">
            <a:avLst/>
          </a:prstGeom>
          <a:noFill/>
          <a:ln>
            <a:noFill/>
          </a:ln>
        </p:spPr>
        <p:txBody>
          <a:bodyPr lIns="91425" tIns="91425" rIns="91425" bIns="91425" anchor="t" anchorCtr="0">
            <a:noAutofit/>
          </a:bodyPr>
          <a:lstStyle/>
          <a:p>
            <a:pPr marL="0" marR="0" lvl="0" indent="0" rtl="0">
              <a:lnSpc>
                <a:spcPct val="100000"/>
              </a:lnSpc>
              <a:spcBef>
                <a:spcPts val="0"/>
              </a:spcBef>
              <a:spcAft>
                <a:spcPts val="0"/>
              </a:spcAft>
              <a:buClr>
                <a:srgbClr val="000000"/>
              </a:buClr>
              <a:buSzPct val="25000"/>
              <a:buFont typeface="Arial"/>
              <a:buNone/>
            </a:pPr>
            <a:r>
              <a:rPr lang="en-US" sz="2000" b="0" i="0" u="none" strike="noStrike" cap="none" dirty="0">
                <a:solidFill>
                  <a:srgbClr val="000000"/>
                </a:solidFill>
                <a:latin typeface="Arial"/>
                <a:ea typeface="Arial"/>
                <a:cs typeface="Arial"/>
                <a:sym typeface="Arial"/>
              </a:rPr>
              <a:t>What is the value of </a:t>
            </a:r>
            <a:r>
              <a:rPr lang="en-US" sz="2000" dirty="0">
                <a:solidFill>
                  <a:srgbClr val="0000FF"/>
                </a:solidFill>
                <a:latin typeface="Consolas"/>
                <a:ea typeface="Consolas"/>
                <a:cs typeface="Consolas"/>
              </a:rPr>
              <a:t>_count </a:t>
            </a:r>
            <a:r>
              <a:rPr lang="en-US" sz="2000" b="0" i="0" u="none" strike="noStrike" cap="none" dirty="0">
                <a:solidFill>
                  <a:srgbClr val="000000"/>
                </a:solidFill>
                <a:latin typeface="Arial"/>
                <a:ea typeface="Arial"/>
                <a:cs typeface="Arial"/>
                <a:sym typeface="Arial"/>
              </a:rPr>
              <a:t>after calling </a:t>
            </a:r>
            <a:r>
              <a:rPr lang="en-US" sz="2000" b="0" i="0" u="none" strike="noStrike" cap="none" dirty="0" err="1">
                <a:solidFill>
                  <a:srgbClr val="0000FF"/>
                </a:solidFill>
                <a:latin typeface="Consolas"/>
                <a:ea typeface="Consolas"/>
                <a:cs typeface="Consolas"/>
                <a:sym typeface="Consolas"/>
              </a:rPr>
              <a:t>collatzCounter</a:t>
            </a:r>
            <a:r>
              <a:rPr lang="en-US" sz="2000" b="0" i="0" u="none" strike="noStrike" cap="none" dirty="0">
                <a:solidFill>
                  <a:srgbClr val="0000FF"/>
                </a:solidFill>
                <a:latin typeface="Consolas"/>
                <a:ea typeface="Consolas"/>
                <a:cs typeface="Consolas"/>
                <a:sym typeface="Consolas"/>
              </a:rPr>
              <a:t>(5)</a:t>
            </a:r>
            <a:r>
              <a:rPr lang="en-US" sz="2000" b="0" i="0" u="none" strike="noStrike" cap="none" dirty="0">
                <a:solidFill>
                  <a:srgbClr val="000000"/>
                </a:solidFill>
                <a:latin typeface="Arial"/>
                <a:ea typeface="Arial"/>
                <a:cs typeface="Arial"/>
                <a:sym typeface="Arial"/>
              </a:rPr>
              <a:t>?</a:t>
            </a:r>
          </a:p>
          <a:p>
            <a:pPr lvl="8">
              <a:buClr>
                <a:srgbClr val="000000"/>
              </a:buClr>
              <a:buSzPct val="100000"/>
            </a:pPr>
            <a:r>
              <a:rPr lang="en-US" sz="1800" b="0" i="0" u="none" strike="noStrike" cap="none" dirty="0">
                <a:solidFill>
                  <a:srgbClr val="000000"/>
                </a:solidFill>
                <a:sym typeface="Arial"/>
              </a:rPr>
              <a:t>    A. 4 </a:t>
            </a:r>
          </a:p>
          <a:p>
            <a:pPr lvl="8">
              <a:buClr>
                <a:srgbClr val="000000"/>
              </a:buClr>
              <a:buSzPct val="100000"/>
            </a:pPr>
            <a:r>
              <a:rPr lang="en-US" sz="1800" b="0" i="0" u="none" strike="noStrike" cap="none" dirty="0">
                <a:solidFill>
                  <a:srgbClr val="000000"/>
                </a:solidFill>
                <a:sym typeface="Arial"/>
              </a:rPr>
              <a:t>    B. 5 </a:t>
            </a:r>
          </a:p>
          <a:p>
            <a:pPr lvl="8">
              <a:buClr>
                <a:srgbClr val="000000"/>
              </a:buClr>
              <a:buSzPct val="100000"/>
            </a:pPr>
            <a:r>
              <a:rPr lang="en-US" sz="1800" dirty="0"/>
              <a:t>    C. </a:t>
            </a:r>
            <a:r>
              <a:rPr lang="en-US" sz="1800" b="0" i="0" u="none" strike="noStrike" cap="none" dirty="0">
                <a:solidFill>
                  <a:srgbClr val="000000"/>
                </a:solidFill>
                <a:sym typeface="Arial"/>
              </a:rPr>
              <a:t>6 </a:t>
            </a:r>
          </a:p>
          <a:p>
            <a:pPr lvl="8">
              <a:buClr>
                <a:srgbClr val="000000"/>
              </a:buClr>
              <a:buSzPct val="100000"/>
            </a:pPr>
            <a:r>
              <a:rPr lang="en-US" sz="1800" dirty="0"/>
              <a:t>    D. </a:t>
            </a:r>
            <a:r>
              <a:rPr lang="en-US" sz="2000" dirty="0" err="1">
                <a:solidFill>
                  <a:srgbClr val="0000FF"/>
                </a:solidFill>
                <a:latin typeface="Consolas"/>
                <a:ea typeface="Consolas"/>
                <a:cs typeface="Consolas"/>
              </a:rPr>
              <a:t>StackOverflowError</a:t>
            </a:r>
            <a:r>
              <a:rPr lang="en-US" sz="1800" b="0" i="0" u="none" strike="noStrike" cap="none" dirty="0">
                <a:solidFill>
                  <a:srgbClr val="000000"/>
                </a:solidFill>
                <a:sym typeface="Arial"/>
              </a:rPr>
              <a:t> </a:t>
            </a:r>
          </a:p>
        </p:txBody>
      </p:sp>
      <p:sp>
        <p:nvSpPr>
          <p:cNvPr id="2" name="TextBox 1"/>
          <p:cNvSpPr txBox="1"/>
          <p:nvPr/>
        </p:nvSpPr>
        <p:spPr>
          <a:xfrm>
            <a:off x="490451" y="4469690"/>
            <a:ext cx="8163098" cy="507831"/>
          </a:xfrm>
          <a:prstGeom prst="rect">
            <a:avLst/>
          </a:prstGeom>
          <a:noFill/>
          <a:ln>
            <a:solidFill>
              <a:schemeClr val="accent1"/>
            </a:solidFill>
          </a:ln>
        </p:spPr>
        <p:txBody>
          <a:bodyPr wrap="square" rtlCol="0">
            <a:spAutoFit/>
          </a:bodyPr>
          <a:lstStyle/>
          <a:p>
            <a:r>
              <a:rPr lang="en-US" sz="900" dirty="0"/>
              <a:t>“The </a:t>
            </a:r>
            <a:r>
              <a:rPr lang="en-US" sz="900" b="1" dirty="0" err="1"/>
              <a:t>Collatz</a:t>
            </a:r>
            <a:r>
              <a:rPr lang="en-US" sz="900" b="1" dirty="0"/>
              <a:t> conjecture</a:t>
            </a:r>
            <a:r>
              <a:rPr lang="en-US" sz="900" dirty="0"/>
              <a:t> is a </a:t>
            </a:r>
            <a:r>
              <a:rPr lang="en-US" sz="900" dirty="0">
                <a:hlinkClick r:id="rId4" tooltip="Conjecture"/>
              </a:rPr>
              <a:t>conjecture</a:t>
            </a:r>
            <a:r>
              <a:rPr lang="en-US" sz="900" dirty="0"/>
              <a:t> in </a:t>
            </a:r>
            <a:r>
              <a:rPr lang="en-US" sz="900" dirty="0">
                <a:hlinkClick r:id="rId5" tooltip="Mathematics"/>
              </a:rPr>
              <a:t>mathematics</a:t>
            </a:r>
            <a:r>
              <a:rPr lang="en-US" sz="900" dirty="0"/>
              <a:t> named after </a:t>
            </a:r>
            <a:r>
              <a:rPr lang="en-US" sz="900" dirty="0">
                <a:hlinkClick r:id="rId6" tooltip="Lothar Collatz"/>
              </a:rPr>
              <a:t>Lothar Collatz</a:t>
            </a:r>
            <a:r>
              <a:rPr lang="en-US" sz="900" dirty="0"/>
              <a:t>. It concerns a </a:t>
            </a:r>
            <a:r>
              <a:rPr lang="en-US" sz="900" dirty="0">
                <a:hlinkClick r:id="rId7" tooltip="Sequence"/>
              </a:rPr>
              <a:t>sequence</a:t>
            </a:r>
            <a:r>
              <a:rPr lang="en-US" sz="900" dirty="0"/>
              <a:t> defined as follows: start with any </a:t>
            </a:r>
            <a:r>
              <a:rPr lang="en-US" sz="900" dirty="0">
                <a:hlinkClick r:id="rId8" tooltip="Positive integer"/>
              </a:rPr>
              <a:t>positive integer</a:t>
            </a:r>
            <a:r>
              <a:rPr lang="en-US" sz="900" dirty="0"/>
              <a:t> </a:t>
            </a:r>
            <a:r>
              <a:rPr lang="en-US" sz="900" i="1" dirty="0"/>
              <a:t>n</a:t>
            </a:r>
            <a:r>
              <a:rPr lang="en-US" sz="900" dirty="0"/>
              <a:t>. Then each term is obtained from the previous term as follows: if the previous term is even, the next term is one half the previous term. Otherwise, the next term is 3 times the previous term plus 1. The conjecture is that no matter what value of </a:t>
            </a:r>
            <a:r>
              <a:rPr lang="en-US" sz="900" i="1" dirty="0"/>
              <a:t>n</a:t>
            </a:r>
            <a:r>
              <a:rPr lang="en-US" sz="900" dirty="0"/>
              <a:t>, the sequence will always reach 1.” (From </a:t>
            </a:r>
            <a:r>
              <a:rPr lang="en-US" sz="900" dirty="0">
                <a:hlinkClick r:id="rId3"/>
              </a:rPr>
              <a:t>Wikipedia</a:t>
            </a:r>
            <a:r>
              <a:rPr lang="en-US" sz="900"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40">
                                            <p:txEl>
                                              <p:pRg st="0" end="0"/>
                                            </p:txEl>
                                          </p:spTgt>
                                        </p:tgtEl>
                                        <p:attrNameLst>
                                          <p:attrName>style.visibility</p:attrName>
                                        </p:attrNameLst>
                                      </p:cBhvr>
                                      <p:to>
                                        <p:strVal val="visible"/>
                                      </p:to>
                                    </p:set>
                                    <p:animEffect transition="in" filter="fade">
                                      <p:cBhvr>
                                        <p:cTn id="7" dur="500"/>
                                        <p:tgtEl>
                                          <p:spTgt spid="34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40">
                                            <p:txEl>
                                              <p:pRg st="1" end="1"/>
                                            </p:txEl>
                                          </p:spTgt>
                                        </p:tgtEl>
                                        <p:attrNameLst>
                                          <p:attrName>style.visibility</p:attrName>
                                        </p:attrNameLst>
                                      </p:cBhvr>
                                      <p:to>
                                        <p:strVal val="visible"/>
                                      </p:to>
                                    </p:set>
                                    <p:animEffect transition="in" filter="fade">
                                      <p:cBhvr>
                                        <p:cTn id="10" dur="500"/>
                                        <p:tgtEl>
                                          <p:spTgt spid="340">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40">
                                            <p:txEl>
                                              <p:pRg st="2" end="2"/>
                                            </p:txEl>
                                          </p:spTgt>
                                        </p:tgtEl>
                                        <p:attrNameLst>
                                          <p:attrName>style.visibility</p:attrName>
                                        </p:attrNameLst>
                                      </p:cBhvr>
                                      <p:to>
                                        <p:strVal val="visible"/>
                                      </p:to>
                                    </p:set>
                                    <p:animEffect transition="in" filter="fade">
                                      <p:cBhvr>
                                        <p:cTn id="13" dur="500"/>
                                        <p:tgtEl>
                                          <p:spTgt spid="340">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40">
                                            <p:txEl>
                                              <p:pRg st="3" end="3"/>
                                            </p:txEl>
                                          </p:spTgt>
                                        </p:tgtEl>
                                        <p:attrNameLst>
                                          <p:attrName>style.visibility</p:attrName>
                                        </p:attrNameLst>
                                      </p:cBhvr>
                                      <p:to>
                                        <p:strVal val="visible"/>
                                      </p:to>
                                    </p:set>
                                    <p:animEffect transition="in" filter="fade">
                                      <p:cBhvr>
                                        <p:cTn id="16" dur="500"/>
                                        <p:tgtEl>
                                          <p:spTgt spid="340">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40">
                                            <p:txEl>
                                              <p:pRg st="4" end="4"/>
                                            </p:txEl>
                                          </p:spTgt>
                                        </p:tgtEl>
                                        <p:attrNameLst>
                                          <p:attrName>style.visibility</p:attrName>
                                        </p:attrNameLst>
                                      </p:cBhvr>
                                      <p:to>
                                        <p:strVal val="visible"/>
                                      </p:to>
                                    </p:set>
                                    <p:animEffect transition="in" filter="fade">
                                      <p:cBhvr>
                                        <p:cTn id="19" dur="500"/>
                                        <p:tgtEl>
                                          <p:spTgt spid="340">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40">
                                            <p:txEl>
                                              <p:pRg st="5" end="5"/>
                                            </p:txEl>
                                          </p:spTgt>
                                        </p:tgtEl>
                                        <p:attrNameLst>
                                          <p:attrName>style.visibility</p:attrName>
                                        </p:attrNameLst>
                                      </p:cBhvr>
                                      <p:to>
                                        <p:strVal val="visible"/>
                                      </p:to>
                                    </p:set>
                                    <p:animEffect transition="in" filter="fade">
                                      <p:cBhvr>
                                        <p:cTn id="22" dur="500"/>
                                        <p:tgtEl>
                                          <p:spTgt spid="340">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40">
                                            <p:txEl>
                                              <p:pRg st="6" end="6"/>
                                            </p:txEl>
                                          </p:spTgt>
                                        </p:tgtEl>
                                        <p:attrNameLst>
                                          <p:attrName>style.visibility</p:attrName>
                                        </p:attrNameLst>
                                      </p:cBhvr>
                                      <p:to>
                                        <p:strVal val="visible"/>
                                      </p:to>
                                    </p:set>
                                    <p:animEffect transition="in" filter="fade">
                                      <p:cBhvr>
                                        <p:cTn id="25" dur="500"/>
                                        <p:tgtEl>
                                          <p:spTgt spid="340">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40">
                                            <p:txEl>
                                              <p:pRg st="7" end="7"/>
                                            </p:txEl>
                                          </p:spTgt>
                                        </p:tgtEl>
                                        <p:attrNameLst>
                                          <p:attrName>style.visibility</p:attrName>
                                        </p:attrNameLst>
                                      </p:cBhvr>
                                      <p:to>
                                        <p:strVal val="visible"/>
                                      </p:to>
                                    </p:set>
                                    <p:animEffect transition="in" filter="fade">
                                      <p:cBhvr>
                                        <p:cTn id="28" dur="500"/>
                                        <p:tgtEl>
                                          <p:spTgt spid="340">
                                            <p:txEl>
                                              <p:pRg st="7" end="7"/>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40">
                                            <p:txEl>
                                              <p:pRg st="8" end="8"/>
                                            </p:txEl>
                                          </p:spTgt>
                                        </p:tgtEl>
                                        <p:attrNameLst>
                                          <p:attrName>style.visibility</p:attrName>
                                        </p:attrNameLst>
                                      </p:cBhvr>
                                      <p:to>
                                        <p:strVal val="visible"/>
                                      </p:to>
                                    </p:set>
                                    <p:animEffect transition="in" filter="fade">
                                      <p:cBhvr>
                                        <p:cTn id="31" dur="500"/>
                                        <p:tgtEl>
                                          <p:spTgt spid="340">
                                            <p:txEl>
                                              <p:pRg st="8" end="8"/>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40">
                                            <p:txEl>
                                              <p:pRg st="9" end="9"/>
                                            </p:txEl>
                                          </p:spTgt>
                                        </p:tgtEl>
                                        <p:attrNameLst>
                                          <p:attrName>style.visibility</p:attrName>
                                        </p:attrNameLst>
                                      </p:cBhvr>
                                      <p:to>
                                        <p:strVal val="visible"/>
                                      </p:to>
                                    </p:set>
                                    <p:animEffect transition="in" filter="fade">
                                      <p:cBhvr>
                                        <p:cTn id="34" dur="500"/>
                                        <p:tgtEl>
                                          <p:spTgt spid="340">
                                            <p:txEl>
                                              <p:pRg st="9" end="9"/>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340">
                                            <p:txEl>
                                              <p:pRg st="10" end="10"/>
                                            </p:txEl>
                                          </p:spTgt>
                                        </p:tgtEl>
                                        <p:attrNameLst>
                                          <p:attrName>style.visibility</p:attrName>
                                        </p:attrNameLst>
                                      </p:cBhvr>
                                      <p:to>
                                        <p:strVal val="visible"/>
                                      </p:to>
                                    </p:set>
                                    <p:animEffect transition="in" filter="fade">
                                      <p:cBhvr>
                                        <p:cTn id="37" dur="500"/>
                                        <p:tgtEl>
                                          <p:spTgt spid="340">
                                            <p:txEl>
                                              <p:pRg st="10" end="10"/>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340">
                                            <p:txEl>
                                              <p:pRg st="11" end="11"/>
                                            </p:txEl>
                                          </p:spTgt>
                                        </p:tgtEl>
                                        <p:attrNameLst>
                                          <p:attrName>style.visibility</p:attrName>
                                        </p:attrNameLst>
                                      </p:cBhvr>
                                      <p:to>
                                        <p:strVal val="visible"/>
                                      </p:to>
                                    </p:set>
                                    <p:animEffect transition="in" filter="fade">
                                      <p:cBhvr>
                                        <p:cTn id="40" dur="500"/>
                                        <p:tgtEl>
                                          <p:spTgt spid="340">
                                            <p:txEl>
                                              <p:pRg st="11" end="11"/>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340">
                                            <p:txEl>
                                              <p:pRg st="12" end="12"/>
                                            </p:txEl>
                                          </p:spTgt>
                                        </p:tgtEl>
                                        <p:attrNameLst>
                                          <p:attrName>style.visibility</p:attrName>
                                        </p:attrNameLst>
                                      </p:cBhvr>
                                      <p:to>
                                        <p:strVal val="visible"/>
                                      </p:to>
                                    </p:set>
                                    <p:animEffect transition="in" filter="fade">
                                      <p:cBhvr>
                                        <p:cTn id="43" dur="500"/>
                                        <p:tgtEl>
                                          <p:spTgt spid="340">
                                            <p:txEl>
                                              <p:pRg st="12" end="12"/>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340">
                                            <p:txEl>
                                              <p:pRg st="13" end="13"/>
                                            </p:txEl>
                                          </p:spTgt>
                                        </p:tgtEl>
                                        <p:attrNameLst>
                                          <p:attrName>style.visibility</p:attrName>
                                        </p:attrNameLst>
                                      </p:cBhvr>
                                      <p:to>
                                        <p:strVal val="visible"/>
                                      </p:to>
                                    </p:set>
                                    <p:animEffect transition="in" filter="fade">
                                      <p:cBhvr>
                                        <p:cTn id="46" dur="500"/>
                                        <p:tgtEl>
                                          <p:spTgt spid="340">
                                            <p:txEl>
                                              <p:pRg st="13" end="13"/>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340">
                                            <p:txEl>
                                              <p:pRg st="14" end="14"/>
                                            </p:txEl>
                                          </p:spTgt>
                                        </p:tgtEl>
                                        <p:attrNameLst>
                                          <p:attrName>style.visibility</p:attrName>
                                        </p:attrNameLst>
                                      </p:cBhvr>
                                      <p:to>
                                        <p:strVal val="visible"/>
                                      </p:to>
                                    </p:set>
                                    <p:animEffect transition="in" filter="fade">
                                      <p:cBhvr>
                                        <p:cTn id="49" dur="500"/>
                                        <p:tgtEl>
                                          <p:spTgt spid="340">
                                            <p:txEl>
                                              <p:pRg st="14" end="14"/>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340">
                                            <p:txEl>
                                              <p:pRg st="15" end="15"/>
                                            </p:txEl>
                                          </p:spTgt>
                                        </p:tgtEl>
                                        <p:attrNameLst>
                                          <p:attrName>style.visibility</p:attrName>
                                        </p:attrNameLst>
                                      </p:cBhvr>
                                      <p:to>
                                        <p:strVal val="visible"/>
                                      </p:to>
                                    </p:set>
                                    <p:animEffect transition="in" filter="fade">
                                      <p:cBhvr>
                                        <p:cTn id="52" dur="500"/>
                                        <p:tgtEl>
                                          <p:spTgt spid="340">
                                            <p:txEl>
                                              <p:pRg st="15" end="15"/>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340">
                                            <p:txEl>
                                              <p:pRg st="16" end="16"/>
                                            </p:txEl>
                                          </p:spTgt>
                                        </p:tgtEl>
                                        <p:attrNameLst>
                                          <p:attrName>style.visibility</p:attrName>
                                        </p:attrNameLst>
                                      </p:cBhvr>
                                      <p:to>
                                        <p:strVal val="visible"/>
                                      </p:to>
                                    </p:set>
                                    <p:animEffect transition="in" filter="fade">
                                      <p:cBhvr>
                                        <p:cTn id="55" dur="500"/>
                                        <p:tgtEl>
                                          <p:spTgt spid="340">
                                            <p:txEl>
                                              <p:pRg st="16" end="16"/>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340">
                                            <p:txEl>
                                              <p:pRg st="17" end="17"/>
                                            </p:txEl>
                                          </p:spTgt>
                                        </p:tgtEl>
                                        <p:attrNameLst>
                                          <p:attrName>style.visibility</p:attrName>
                                        </p:attrNameLst>
                                      </p:cBhvr>
                                      <p:to>
                                        <p:strVal val="visible"/>
                                      </p:to>
                                    </p:set>
                                    <p:animEffect transition="in" filter="fade">
                                      <p:cBhvr>
                                        <p:cTn id="58" dur="500"/>
                                        <p:tgtEl>
                                          <p:spTgt spid="340">
                                            <p:txEl>
                                              <p:pRg st="17" end="17"/>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340">
                                            <p:txEl>
                                              <p:pRg st="18" end="18"/>
                                            </p:txEl>
                                          </p:spTgt>
                                        </p:tgtEl>
                                        <p:attrNameLst>
                                          <p:attrName>style.visibility</p:attrName>
                                        </p:attrNameLst>
                                      </p:cBhvr>
                                      <p:to>
                                        <p:strVal val="visible"/>
                                      </p:to>
                                    </p:set>
                                    <p:animEffect transition="in" filter="fade">
                                      <p:cBhvr>
                                        <p:cTn id="61" dur="500"/>
                                        <p:tgtEl>
                                          <p:spTgt spid="340">
                                            <p:txEl>
                                              <p:pRg st="18" end="18"/>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341"/>
                                        </p:tgtEl>
                                        <p:attrNameLst>
                                          <p:attrName>style.visibility</p:attrName>
                                        </p:attrNameLst>
                                      </p:cBhvr>
                                      <p:to>
                                        <p:strVal val="visible"/>
                                      </p:to>
                                    </p:set>
                                    <p:animEffect transition="in" filter="fade">
                                      <p:cBhvr>
                                        <p:cTn id="64" dur="500"/>
                                        <p:tgtEl>
                                          <p:spTgt spid="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dirty="0">
                <a:solidFill>
                  <a:srgbClr val="000000"/>
                </a:solidFill>
                <a:latin typeface="Arial"/>
                <a:ea typeface="Arial"/>
                <a:cs typeface="Arial"/>
                <a:sym typeface="Arial"/>
              </a:rPr>
              <a:t>Towers of Hanoi (1/4)</a:t>
            </a:r>
          </a:p>
        </p:txBody>
      </p:sp>
      <p:sp>
        <p:nvSpPr>
          <p:cNvPr id="260" name="Shape 260"/>
          <p:cNvSpPr txBox="1">
            <a:spLocks noGrp="1"/>
          </p:cNvSpPr>
          <p:nvPr>
            <p:ph type="body" idx="1"/>
          </p:nvPr>
        </p:nvSpPr>
        <p:spPr>
          <a:xfrm>
            <a:off x="7693" y="1322387"/>
            <a:ext cx="4482246" cy="3074987"/>
          </a:xfrm>
          <a:prstGeom prst="rect">
            <a:avLst/>
          </a:prstGeom>
          <a:noFill/>
          <a:ln>
            <a:noFill/>
          </a:ln>
        </p:spPr>
        <p:txBody>
          <a:bodyPr lIns="91425" tIns="91425" rIns="91425" bIns="91425" anchor="t" anchorCtr="0">
            <a:noAutofit/>
          </a:bodyPr>
          <a:lstStyle/>
          <a:p>
            <a:pPr marL="4000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rgbClr val="000000"/>
                </a:solidFill>
                <a:latin typeface="Arial"/>
                <a:ea typeface="Arial"/>
                <a:cs typeface="Arial"/>
                <a:sym typeface="Arial"/>
              </a:rPr>
              <a:t>Game invented by French mathematician Edouard Lucas in 1883</a:t>
            </a:r>
          </a:p>
          <a:p>
            <a:pPr marL="400050" marR="0" lvl="0" indent="-285750" algn="l" rtl="0">
              <a:lnSpc>
                <a:spcPct val="100000"/>
              </a:lnSpc>
              <a:spcBef>
                <a:spcPts val="0"/>
              </a:spcBef>
              <a:spcAft>
                <a:spcPts val="0"/>
              </a:spcAft>
              <a:buClr>
                <a:srgbClr val="000000"/>
              </a:buClr>
              <a:buSzPct val="100000"/>
              <a:buFont typeface="Arial"/>
              <a:buChar char="•"/>
            </a:pPr>
            <a:r>
              <a:rPr lang="en-US" sz="1800" b="1" i="0" u="none" strike="noStrike" cap="none" dirty="0">
                <a:solidFill>
                  <a:srgbClr val="000000"/>
                </a:solidFill>
                <a:latin typeface="Arial"/>
                <a:ea typeface="Arial"/>
                <a:cs typeface="Arial"/>
                <a:sym typeface="Arial"/>
              </a:rPr>
              <a:t>Goal</a:t>
            </a:r>
            <a:r>
              <a:rPr lang="en-US" sz="1800" b="0" i="0" u="none" strike="noStrike" cap="none" dirty="0">
                <a:solidFill>
                  <a:srgbClr val="000000"/>
                </a:solidFill>
                <a:latin typeface="Arial"/>
                <a:ea typeface="Arial"/>
                <a:cs typeface="Arial"/>
                <a:sym typeface="Arial"/>
              </a:rPr>
              <a:t>: move tower of </a:t>
            </a:r>
            <a:r>
              <a:rPr lang="en-US" sz="1800" b="0" i="0" u="none" strike="noStrike" cap="none" dirty="0">
                <a:solidFill>
                  <a:srgbClr val="FF0000"/>
                </a:solidFill>
                <a:latin typeface="Arial"/>
                <a:ea typeface="Arial"/>
                <a:cs typeface="Arial"/>
                <a:sym typeface="Arial"/>
              </a:rPr>
              <a:t>n </a:t>
            </a:r>
            <a:r>
              <a:rPr lang="en-US" sz="1800" b="0" i="0" u="none" strike="noStrike" cap="none" dirty="0">
                <a:solidFill>
                  <a:srgbClr val="000000"/>
                </a:solidFill>
                <a:latin typeface="Arial"/>
                <a:ea typeface="Arial"/>
                <a:cs typeface="Arial"/>
                <a:sym typeface="Arial"/>
              </a:rPr>
              <a:t>disks, each of a different size (in order, with smallest at top), from left-most peg to right-most peg</a:t>
            </a:r>
          </a:p>
          <a:p>
            <a:pPr marL="400050" marR="0" lvl="0" indent="-285750" algn="l" rtl="0">
              <a:lnSpc>
                <a:spcPct val="100000"/>
              </a:lnSpc>
              <a:spcBef>
                <a:spcPts val="0"/>
              </a:spcBef>
              <a:spcAft>
                <a:spcPts val="0"/>
              </a:spcAft>
              <a:buClr>
                <a:srgbClr val="000000"/>
              </a:buClr>
              <a:buSzPct val="100000"/>
              <a:buFont typeface="Arial"/>
              <a:buChar char="•"/>
            </a:pPr>
            <a:r>
              <a:rPr lang="en-US" sz="1800" b="1" i="0" u="none" strike="noStrike" cap="none" dirty="0">
                <a:solidFill>
                  <a:srgbClr val="000000"/>
                </a:solidFill>
                <a:latin typeface="Arial"/>
                <a:ea typeface="Arial"/>
                <a:cs typeface="Arial"/>
                <a:sym typeface="Arial"/>
              </a:rPr>
              <a:t>Rule 1: </a:t>
            </a:r>
            <a:r>
              <a:rPr lang="en-US" sz="1800" b="0" i="0" u="none" strike="noStrike" cap="none" dirty="0">
                <a:solidFill>
                  <a:srgbClr val="000000"/>
                </a:solidFill>
                <a:latin typeface="Arial"/>
                <a:ea typeface="Arial"/>
                <a:cs typeface="Arial"/>
                <a:sym typeface="Arial"/>
              </a:rPr>
              <a:t>no disk can be placed on top of a smaller disk to win</a:t>
            </a:r>
          </a:p>
          <a:p>
            <a:pPr marL="400050" marR="0" lvl="0" indent="-285750" algn="l" rtl="0">
              <a:lnSpc>
                <a:spcPct val="100000"/>
              </a:lnSpc>
              <a:spcBef>
                <a:spcPts val="0"/>
              </a:spcBef>
              <a:spcAft>
                <a:spcPts val="0"/>
              </a:spcAft>
              <a:buClr>
                <a:srgbClr val="000000"/>
              </a:buClr>
              <a:buSzPct val="100000"/>
              <a:buFont typeface="Arial"/>
              <a:buChar char="•"/>
            </a:pPr>
            <a:r>
              <a:rPr lang="en-US" sz="1800" b="1" i="0" u="none" strike="noStrike" cap="none" dirty="0">
                <a:solidFill>
                  <a:srgbClr val="000000"/>
                </a:solidFill>
                <a:latin typeface="Arial"/>
                <a:ea typeface="Arial"/>
                <a:cs typeface="Arial"/>
                <a:sym typeface="Arial"/>
              </a:rPr>
              <a:t>Rule 2:</a:t>
            </a:r>
            <a:r>
              <a:rPr lang="en-US" sz="1800" b="0" i="0" u="none" strike="noStrike" cap="none" dirty="0">
                <a:solidFill>
                  <a:srgbClr val="000000"/>
                </a:solidFill>
                <a:latin typeface="Arial"/>
                <a:ea typeface="Arial"/>
                <a:cs typeface="Arial"/>
                <a:sym typeface="Arial"/>
              </a:rPr>
              <a:t> only one disk can be moved at a time</a:t>
            </a:r>
          </a:p>
        </p:txBody>
      </p:sp>
      <p:pic>
        <p:nvPicPr>
          <p:cNvPr id="261" name="Shape 261"/>
          <p:cNvPicPr preferRelativeResize="0"/>
          <p:nvPr/>
        </p:nvPicPr>
        <p:blipFill rotWithShape="1">
          <a:blip r:embed="rId3">
            <a:alphaModFix/>
          </a:blip>
          <a:srcRect/>
          <a:stretch/>
        </p:blipFill>
        <p:spPr>
          <a:xfrm>
            <a:off x="4451350" y="1322387"/>
            <a:ext cx="4643437" cy="249872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0">
                                            <p:txEl>
                                              <p:pRg st="0" end="0"/>
                                            </p:txEl>
                                          </p:spTgt>
                                        </p:tgtEl>
                                        <p:attrNameLst>
                                          <p:attrName>style.visibility</p:attrName>
                                        </p:attrNameLst>
                                      </p:cBhvr>
                                      <p:to>
                                        <p:strVal val="visible"/>
                                      </p:to>
                                    </p:set>
                                    <p:animEffect transition="in" filter="fade">
                                      <p:cBhvr>
                                        <p:cTn id="7" dur="500"/>
                                        <p:tgtEl>
                                          <p:spTgt spid="26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0">
                                            <p:txEl>
                                              <p:pRg st="1" end="1"/>
                                            </p:txEl>
                                          </p:spTgt>
                                        </p:tgtEl>
                                        <p:attrNameLst>
                                          <p:attrName>style.visibility</p:attrName>
                                        </p:attrNameLst>
                                      </p:cBhvr>
                                      <p:to>
                                        <p:strVal val="visible"/>
                                      </p:to>
                                    </p:set>
                                    <p:animEffect transition="in" filter="fade">
                                      <p:cBhvr>
                                        <p:cTn id="12" dur="500"/>
                                        <p:tgtEl>
                                          <p:spTgt spid="26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0">
                                            <p:txEl>
                                              <p:pRg st="2" end="2"/>
                                            </p:txEl>
                                          </p:spTgt>
                                        </p:tgtEl>
                                        <p:attrNameLst>
                                          <p:attrName>style.visibility</p:attrName>
                                        </p:attrNameLst>
                                      </p:cBhvr>
                                      <p:to>
                                        <p:strVal val="visible"/>
                                      </p:to>
                                    </p:set>
                                    <p:animEffect transition="in" filter="fade">
                                      <p:cBhvr>
                                        <p:cTn id="17" dur="500"/>
                                        <p:tgtEl>
                                          <p:spTgt spid="26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0">
                                            <p:txEl>
                                              <p:pRg st="3" end="3"/>
                                            </p:txEl>
                                          </p:spTgt>
                                        </p:tgtEl>
                                        <p:attrNameLst>
                                          <p:attrName>style.visibility</p:attrName>
                                        </p:attrNameLst>
                                      </p:cBhvr>
                                      <p:to>
                                        <p:strVal val="visible"/>
                                      </p:to>
                                    </p:set>
                                    <p:animEffect transition="in" filter="fade">
                                      <p:cBhvr>
                                        <p:cTn id="22" dur="500"/>
                                        <p:tgtEl>
                                          <p:spTgt spid="26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t>One Disk Solution</a:t>
            </a:r>
            <a:endParaRPr lang="en-CA" sz="3600" dirty="0"/>
          </a:p>
        </p:txBody>
      </p:sp>
      <p:cxnSp>
        <p:nvCxnSpPr>
          <p:cNvPr id="5" name="Straight Connector 4"/>
          <p:cNvCxnSpPr/>
          <p:nvPr/>
        </p:nvCxnSpPr>
        <p:spPr>
          <a:xfrm flipH="1">
            <a:off x="2028346"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flipH="1">
            <a:off x="2570607"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7" name="Straight Connector 6"/>
          <p:cNvCxnSpPr/>
          <p:nvPr/>
        </p:nvCxnSpPr>
        <p:spPr>
          <a:xfrm flipH="1">
            <a:off x="3112868"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8" name="Straight Connector 7"/>
          <p:cNvCxnSpPr/>
          <p:nvPr/>
        </p:nvCxnSpPr>
        <p:spPr>
          <a:xfrm>
            <a:off x="1789114" y="3324488"/>
            <a:ext cx="1562986"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5718921"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22" name="Straight Connector 21"/>
          <p:cNvCxnSpPr/>
          <p:nvPr/>
        </p:nvCxnSpPr>
        <p:spPr>
          <a:xfrm flipH="1">
            <a:off x="6261182"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23" name="Straight Connector 22"/>
          <p:cNvCxnSpPr/>
          <p:nvPr/>
        </p:nvCxnSpPr>
        <p:spPr>
          <a:xfrm flipH="1">
            <a:off x="6803443"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p:cNvCxnSpPr/>
          <p:nvPr/>
        </p:nvCxnSpPr>
        <p:spPr>
          <a:xfrm>
            <a:off x="5479689" y="3324488"/>
            <a:ext cx="1562986"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Flowchart: Terminator 24"/>
          <p:cNvSpPr/>
          <p:nvPr/>
        </p:nvSpPr>
        <p:spPr>
          <a:xfrm>
            <a:off x="1766248" y="3085632"/>
            <a:ext cx="524196" cy="191385"/>
          </a:xfrm>
          <a:prstGeom prst="flowChartTerminator">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lowchart: Terminator 25"/>
          <p:cNvSpPr/>
          <p:nvPr/>
        </p:nvSpPr>
        <p:spPr>
          <a:xfrm>
            <a:off x="6543194" y="3085632"/>
            <a:ext cx="524196" cy="191385"/>
          </a:xfrm>
          <a:prstGeom prst="flowChartTerminator">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Right 33"/>
          <p:cNvSpPr/>
          <p:nvPr/>
        </p:nvSpPr>
        <p:spPr>
          <a:xfrm>
            <a:off x="3438758" y="2353381"/>
            <a:ext cx="2108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7" name="TextBox 26"/>
          <p:cNvSpPr txBox="1"/>
          <p:nvPr/>
        </p:nvSpPr>
        <p:spPr>
          <a:xfrm>
            <a:off x="3571613" y="2499212"/>
            <a:ext cx="1675459" cy="307777"/>
          </a:xfrm>
          <a:prstGeom prst="rect">
            <a:avLst/>
          </a:prstGeom>
          <a:noFill/>
          <a:ln>
            <a:noFill/>
          </a:ln>
        </p:spPr>
        <p:txBody>
          <a:bodyPr wrap="none" rtlCol="0">
            <a:spAutoFit/>
          </a:bodyPr>
          <a:lstStyle/>
          <a:p>
            <a:r>
              <a:rPr lang="en-CA" dirty="0"/>
              <a:t>Move to target peg</a:t>
            </a:r>
          </a:p>
        </p:txBody>
      </p:sp>
      <p:sp>
        <p:nvSpPr>
          <p:cNvPr id="15" name="TextBox 14">
            <a:extLst>
              <a:ext uri="{FF2B5EF4-FFF2-40B4-BE49-F238E27FC236}">
                <a16:creationId xmlns:a16="http://schemas.microsoft.com/office/drawing/2014/main" id="{413EE74E-3E7C-4C36-A61B-BB7722CD52E2}"/>
              </a:ext>
            </a:extLst>
          </p:cNvPr>
          <p:cNvSpPr txBox="1"/>
          <p:nvPr/>
        </p:nvSpPr>
        <p:spPr>
          <a:xfrm>
            <a:off x="3845726" y="3452700"/>
            <a:ext cx="1127232" cy="323165"/>
          </a:xfrm>
          <a:prstGeom prst="rect">
            <a:avLst/>
          </a:prstGeom>
          <a:noFill/>
        </p:spPr>
        <p:txBody>
          <a:bodyPr wrap="none" rtlCol="0">
            <a:spAutoFit/>
          </a:bodyPr>
          <a:lstStyle/>
          <a:p>
            <a:r>
              <a:rPr lang="en-US" sz="1500" dirty="0"/>
              <a:t>Base Case</a:t>
            </a:r>
          </a:p>
        </p:txBody>
      </p:sp>
    </p:spTree>
    <p:extLst>
      <p:ext uri="{BB962C8B-B14F-4D97-AF65-F5344CB8AC3E}">
        <p14:creationId xmlns:p14="http://schemas.microsoft.com/office/powerpoint/2010/main" val="20956743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t>Two Disk Solution</a:t>
            </a:r>
            <a:endParaRPr lang="en-CA" sz="3600" dirty="0"/>
          </a:p>
        </p:txBody>
      </p:sp>
      <p:cxnSp>
        <p:nvCxnSpPr>
          <p:cNvPr id="5" name="Straight Connector 4"/>
          <p:cNvCxnSpPr/>
          <p:nvPr/>
        </p:nvCxnSpPr>
        <p:spPr>
          <a:xfrm flipH="1">
            <a:off x="1020037"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flipH="1">
            <a:off x="1562298"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7" name="Straight Connector 6"/>
          <p:cNvCxnSpPr/>
          <p:nvPr/>
        </p:nvCxnSpPr>
        <p:spPr>
          <a:xfrm flipH="1">
            <a:off x="2104559"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8" name="Straight Connector 7"/>
          <p:cNvCxnSpPr/>
          <p:nvPr/>
        </p:nvCxnSpPr>
        <p:spPr>
          <a:xfrm>
            <a:off x="780805" y="3324488"/>
            <a:ext cx="1562986"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2989987"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0" name="Straight Connector 9"/>
          <p:cNvCxnSpPr/>
          <p:nvPr/>
        </p:nvCxnSpPr>
        <p:spPr>
          <a:xfrm flipH="1">
            <a:off x="3532248"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1" name="Straight Connector 10"/>
          <p:cNvCxnSpPr/>
          <p:nvPr/>
        </p:nvCxnSpPr>
        <p:spPr>
          <a:xfrm flipH="1">
            <a:off x="4074509"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a:off x="2750755" y="3324488"/>
            <a:ext cx="1562986"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4959937"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4" name="Straight Connector 13"/>
          <p:cNvCxnSpPr/>
          <p:nvPr/>
        </p:nvCxnSpPr>
        <p:spPr>
          <a:xfrm flipH="1">
            <a:off x="5502198"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5" name="Straight Connector 14"/>
          <p:cNvCxnSpPr/>
          <p:nvPr/>
        </p:nvCxnSpPr>
        <p:spPr>
          <a:xfrm flipH="1">
            <a:off x="6044459"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6" name="Straight Connector 15"/>
          <p:cNvCxnSpPr/>
          <p:nvPr/>
        </p:nvCxnSpPr>
        <p:spPr>
          <a:xfrm>
            <a:off x="4720705" y="3324488"/>
            <a:ext cx="1562986"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6929887"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22" name="Straight Connector 21"/>
          <p:cNvCxnSpPr/>
          <p:nvPr/>
        </p:nvCxnSpPr>
        <p:spPr>
          <a:xfrm flipH="1">
            <a:off x="7472148"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23" name="Straight Connector 22"/>
          <p:cNvCxnSpPr/>
          <p:nvPr/>
        </p:nvCxnSpPr>
        <p:spPr>
          <a:xfrm flipH="1">
            <a:off x="8014409"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p:cNvCxnSpPr/>
          <p:nvPr/>
        </p:nvCxnSpPr>
        <p:spPr>
          <a:xfrm>
            <a:off x="6690655" y="3324488"/>
            <a:ext cx="1562986"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620532" y="3860403"/>
            <a:ext cx="1691183" cy="307777"/>
          </a:xfrm>
          <a:prstGeom prst="rect">
            <a:avLst/>
          </a:prstGeom>
          <a:noFill/>
          <a:ln>
            <a:solidFill>
              <a:schemeClr val="tx1"/>
            </a:solidFill>
          </a:ln>
        </p:spPr>
        <p:txBody>
          <a:bodyPr wrap="square" rtlCol="0">
            <a:spAutoFit/>
          </a:bodyPr>
          <a:lstStyle/>
          <a:p>
            <a:pPr algn="ctr"/>
            <a:r>
              <a:rPr lang="en-US" dirty="0"/>
              <a:t>Use 1-disk solution</a:t>
            </a:r>
          </a:p>
        </p:txBody>
      </p:sp>
      <p:sp>
        <p:nvSpPr>
          <p:cNvPr id="34" name="TextBox 33"/>
          <p:cNvSpPr txBox="1"/>
          <p:nvPr/>
        </p:nvSpPr>
        <p:spPr>
          <a:xfrm>
            <a:off x="3706228" y="3860403"/>
            <a:ext cx="1691183" cy="307777"/>
          </a:xfrm>
          <a:prstGeom prst="rect">
            <a:avLst/>
          </a:prstGeom>
          <a:noFill/>
          <a:ln>
            <a:solidFill>
              <a:schemeClr val="tx1"/>
            </a:solidFill>
          </a:ln>
        </p:spPr>
        <p:txBody>
          <a:bodyPr wrap="square" rtlCol="0">
            <a:spAutoFit/>
          </a:bodyPr>
          <a:lstStyle/>
          <a:p>
            <a:pPr algn="ctr"/>
            <a:r>
              <a:rPr lang="en-US" dirty="0"/>
              <a:t>Use 1-disk solution</a:t>
            </a:r>
          </a:p>
        </p:txBody>
      </p:sp>
      <p:sp>
        <p:nvSpPr>
          <p:cNvPr id="35" name="TextBox 34"/>
          <p:cNvSpPr txBox="1"/>
          <p:nvPr/>
        </p:nvSpPr>
        <p:spPr>
          <a:xfrm>
            <a:off x="5795141" y="3860403"/>
            <a:ext cx="1691183" cy="307777"/>
          </a:xfrm>
          <a:prstGeom prst="rect">
            <a:avLst/>
          </a:prstGeom>
          <a:noFill/>
          <a:ln>
            <a:solidFill>
              <a:schemeClr val="tx1"/>
            </a:solidFill>
          </a:ln>
        </p:spPr>
        <p:txBody>
          <a:bodyPr wrap="square" rtlCol="0">
            <a:spAutoFit/>
          </a:bodyPr>
          <a:lstStyle/>
          <a:p>
            <a:pPr algn="ctr"/>
            <a:r>
              <a:rPr lang="en-US" dirty="0"/>
              <a:t>Use 1-disk solution</a:t>
            </a:r>
          </a:p>
        </p:txBody>
      </p:sp>
      <p:sp>
        <p:nvSpPr>
          <p:cNvPr id="36" name="Arrow: Circular 35"/>
          <p:cNvSpPr/>
          <p:nvPr/>
        </p:nvSpPr>
        <p:spPr>
          <a:xfrm rot="10800000" flipH="1">
            <a:off x="2094685" y="3080024"/>
            <a:ext cx="836899" cy="772633"/>
          </a:xfrm>
          <a:prstGeom prst="circularArrow">
            <a:avLst>
              <a:gd name="adj1" fmla="val 12500"/>
              <a:gd name="adj2" fmla="val 1142319"/>
              <a:gd name="adj3" fmla="val 20457681"/>
              <a:gd name="adj4" fmla="val 10799998"/>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Arrow: Circular 36"/>
          <p:cNvSpPr/>
          <p:nvPr/>
        </p:nvSpPr>
        <p:spPr>
          <a:xfrm rot="10800000" flipH="1">
            <a:off x="4133125" y="3080024"/>
            <a:ext cx="836899" cy="772633"/>
          </a:xfrm>
          <a:prstGeom prst="circularArrow">
            <a:avLst>
              <a:gd name="adj1" fmla="val 12500"/>
              <a:gd name="adj2" fmla="val 1142319"/>
              <a:gd name="adj3" fmla="val 20457681"/>
              <a:gd name="adj4" fmla="val 10799998"/>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Arrow: Circular 37"/>
          <p:cNvSpPr/>
          <p:nvPr/>
        </p:nvSpPr>
        <p:spPr>
          <a:xfrm rot="10800000" flipH="1">
            <a:off x="6107164" y="3087769"/>
            <a:ext cx="836899" cy="772633"/>
          </a:xfrm>
          <a:prstGeom prst="circularArrow">
            <a:avLst>
              <a:gd name="adj1" fmla="val 12500"/>
              <a:gd name="adj2" fmla="val 1142319"/>
              <a:gd name="adj3" fmla="val 20457681"/>
              <a:gd name="adj4" fmla="val 10799998"/>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lowchart: Terminator 46"/>
          <p:cNvSpPr/>
          <p:nvPr/>
        </p:nvSpPr>
        <p:spPr>
          <a:xfrm>
            <a:off x="770518" y="3083487"/>
            <a:ext cx="524196" cy="191385"/>
          </a:xfrm>
          <a:prstGeom prst="flowChartTerminator">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lowchart: Terminator 47"/>
          <p:cNvSpPr/>
          <p:nvPr/>
        </p:nvSpPr>
        <p:spPr>
          <a:xfrm>
            <a:off x="826801" y="2897221"/>
            <a:ext cx="400647" cy="162993"/>
          </a:xfrm>
          <a:prstGeom prst="flowChartTerminator">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lowchart: Terminator 48"/>
          <p:cNvSpPr/>
          <p:nvPr/>
        </p:nvSpPr>
        <p:spPr>
          <a:xfrm>
            <a:off x="2739300" y="3083487"/>
            <a:ext cx="524196" cy="191385"/>
          </a:xfrm>
          <a:prstGeom prst="flowChartTerminator">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lowchart: Terminator 49"/>
          <p:cNvSpPr/>
          <p:nvPr/>
        </p:nvSpPr>
        <p:spPr>
          <a:xfrm>
            <a:off x="3331924" y="3111879"/>
            <a:ext cx="400647" cy="162993"/>
          </a:xfrm>
          <a:prstGeom prst="flowChartTerminator">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lowchart: Terminator 50"/>
          <p:cNvSpPr/>
          <p:nvPr/>
        </p:nvSpPr>
        <p:spPr>
          <a:xfrm>
            <a:off x="5308962" y="3111879"/>
            <a:ext cx="400647" cy="162993"/>
          </a:xfrm>
          <a:prstGeom prst="flowChartTerminator">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lowchart: Terminator 51"/>
          <p:cNvSpPr/>
          <p:nvPr/>
        </p:nvSpPr>
        <p:spPr>
          <a:xfrm>
            <a:off x="5789449" y="3080027"/>
            <a:ext cx="524196" cy="191385"/>
          </a:xfrm>
          <a:prstGeom prst="flowChartTerminator">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lowchart: Terminator 52"/>
          <p:cNvSpPr/>
          <p:nvPr/>
        </p:nvSpPr>
        <p:spPr>
          <a:xfrm>
            <a:off x="7759399" y="3080026"/>
            <a:ext cx="524196" cy="191385"/>
          </a:xfrm>
          <a:prstGeom prst="flowChartTerminator">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lowchart: Terminator 53"/>
          <p:cNvSpPr/>
          <p:nvPr/>
        </p:nvSpPr>
        <p:spPr>
          <a:xfrm>
            <a:off x="7820395" y="2888593"/>
            <a:ext cx="400647" cy="162993"/>
          </a:xfrm>
          <a:prstGeom prst="flowChartTerminator">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413EE74E-3E7C-4C36-A61B-BB7722CD52E2}"/>
              </a:ext>
            </a:extLst>
          </p:cNvPr>
          <p:cNvSpPr txBox="1"/>
          <p:nvPr/>
        </p:nvSpPr>
        <p:spPr>
          <a:xfrm>
            <a:off x="1906514" y="4202398"/>
            <a:ext cx="1119217" cy="307777"/>
          </a:xfrm>
          <a:prstGeom prst="rect">
            <a:avLst/>
          </a:prstGeom>
          <a:noFill/>
        </p:spPr>
        <p:txBody>
          <a:bodyPr wrap="none" rtlCol="0">
            <a:spAutoFit/>
          </a:bodyPr>
          <a:lstStyle/>
          <a:p>
            <a:r>
              <a:rPr lang="en-US" dirty="0"/>
              <a:t>(base case)</a:t>
            </a:r>
          </a:p>
        </p:txBody>
      </p:sp>
    </p:spTree>
    <p:extLst>
      <p:ext uri="{BB962C8B-B14F-4D97-AF65-F5344CB8AC3E}">
        <p14:creationId xmlns:p14="http://schemas.microsoft.com/office/powerpoint/2010/main" val="1762597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500"/>
                                        <p:tgtEl>
                                          <p:spTgt spid="49"/>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fade">
                                      <p:cBhvr>
                                        <p:cTn id="22" dur="500"/>
                                        <p:tgtEl>
                                          <p:spTgt spid="50"/>
                                        </p:tgtEl>
                                      </p:cBhvr>
                                    </p:animEffect>
                                  </p:childTnLst>
                                </p:cTn>
                              </p:par>
                              <p:par>
                                <p:cTn id="23" presetID="10"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4"/>
                                        </p:tgtEl>
                                        <p:attrNameLst>
                                          <p:attrName>style.visibility</p:attrName>
                                        </p:attrNameLst>
                                      </p:cBhvr>
                                      <p:to>
                                        <p:strVal val="visible"/>
                                      </p:to>
                                    </p:set>
                                    <p:animEffect transition="in" filter="fade">
                                      <p:cBhvr>
                                        <p:cTn id="36" dur="500"/>
                                        <p:tgtEl>
                                          <p:spTgt spid="3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fade">
                                      <p:cBhvr>
                                        <p:cTn id="39" dur="500"/>
                                        <p:tgtEl>
                                          <p:spTgt spid="37"/>
                                        </p:tgtEl>
                                      </p:cBhvr>
                                    </p:animEffect>
                                  </p:childTnLst>
                                </p:cTn>
                              </p:par>
                              <p:par>
                                <p:cTn id="40" presetID="10" presetClass="entr" presetSubtype="0" fill="hold"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500"/>
                                        <p:tgtEl>
                                          <p:spTgt spid="13"/>
                                        </p:tgtEl>
                                      </p:cBhvr>
                                    </p:animEffect>
                                  </p:childTnLst>
                                </p:cTn>
                              </p:par>
                              <p:par>
                                <p:cTn id="43" presetID="10" presetClass="entr" presetSubtype="0" fill="hold"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51"/>
                                        </p:tgtEl>
                                        <p:attrNameLst>
                                          <p:attrName>style.visibility</p:attrName>
                                        </p:attrNameLst>
                                      </p:cBhvr>
                                      <p:to>
                                        <p:strVal val="visible"/>
                                      </p:to>
                                    </p:set>
                                    <p:animEffect transition="in" filter="fade">
                                      <p:cBhvr>
                                        <p:cTn id="48" dur="500"/>
                                        <p:tgtEl>
                                          <p:spTgt spid="51"/>
                                        </p:tgtEl>
                                      </p:cBhvr>
                                    </p:animEffect>
                                  </p:childTnLst>
                                </p:cTn>
                              </p:par>
                              <p:par>
                                <p:cTn id="49" presetID="10" presetClass="entr" presetSubtype="0" fill="hold" nodeType="with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fade">
                                      <p:cBhvr>
                                        <p:cTn id="51" dur="500"/>
                                        <p:tgtEl>
                                          <p:spTgt spid="14"/>
                                        </p:tgtEl>
                                      </p:cBhvr>
                                    </p:animEffect>
                                  </p:childTnLst>
                                </p:cTn>
                              </p:par>
                              <p:par>
                                <p:cTn id="52" presetID="10" presetClass="entr" presetSubtype="0" fill="hold" nodeType="with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52"/>
                                        </p:tgtEl>
                                        <p:attrNameLst>
                                          <p:attrName>style.visibility</p:attrName>
                                        </p:attrNameLst>
                                      </p:cBhvr>
                                      <p:to>
                                        <p:strVal val="visible"/>
                                      </p:to>
                                    </p:set>
                                    <p:animEffect transition="in" filter="fade">
                                      <p:cBhvr>
                                        <p:cTn id="57" dur="500"/>
                                        <p:tgtEl>
                                          <p:spTgt spid="52"/>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8"/>
                                        </p:tgtEl>
                                        <p:attrNameLst>
                                          <p:attrName>style.visibility</p:attrName>
                                        </p:attrNameLst>
                                      </p:cBhvr>
                                      <p:to>
                                        <p:strVal val="visible"/>
                                      </p:to>
                                    </p:set>
                                    <p:animEffect transition="in" filter="fade">
                                      <p:cBhvr>
                                        <p:cTn id="62" dur="500"/>
                                        <p:tgtEl>
                                          <p:spTgt spid="3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35"/>
                                        </p:tgtEl>
                                        <p:attrNameLst>
                                          <p:attrName>style.visibility</p:attrName>
                                        </p:attrNameLst>
                                      </p:cBhvr>
                                      <p:to>
                                        <p:strVal val="visible"/>
                                      </p:to>
                                    </p:set>
                                    <p:animEffect transition="in" filter="fade">
                                      <p:cBhvr>
                                        <p:cTn id="65" dur="500"/>
                                        <p:tgtEl>
                                          <p:spTgt spid="35"/>
                                        </p:tgtEl>
                                      </p:cBhvr>
                                    </p:animEffect>
                                  </p:childTnLst>
                                </p:cTn>
                              </p:par>
                              <p:par>
                                <p:cTn id="66" presetID="10" presetClass="entr" presetSubtype="0" fill="hold" nodeType="with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fade">
                                      <p:cBhvr>
                                        <p:cTn id="68" dur="500"/>
                                        <p:tgtEl>
                                          <p:spTgt spid="24"/>
                                        </p:tgtEl>
                                      </p:cBhvr>
                                    </p:animEffect>
                                  </p:childTnLst>
                                </p:cTn>
                              </p:par>
                              <p:par>
                                <p:cTn id="69" presetID="10" presetClass="entr" presetSubtype="0" fill="hold" nodeType="withEffect">
                                  <p:stCondLst>
                                    <p:cond delay="0"/>
                                  </p:stCondLst>
                                  <p:childTnLst>
                                    <p:set>
                                      <p:cBhvr>
                                        <p:cTn id="70" dur="1" fill="hold">
                                          <p:stCondLst>
                                            <p:cond delay="0"/>
                                          </p:stCondLst>
                                        </p:cTn>
                                        <p:tgtEl>
                                          <p:spTgt spid="21"/>
                                        </p:tgtEl>
                                        <p:attrNameLst>
                                          <p:attrName>style.visibility</p:attrName>
                                        </p:attrNameLst>
                                      </p:cBhvr>
                                      <p:to>
                                        <p:strVal val="visible"/>
                                      </p:to>
                                    </p:set>
                                    <p:animEffect transition="in" filter="fade">
                                      <p:cBhvr>
                                        <p:cTn id="71" dur="500"/>
                                        <p:tgtEl>
                                          <p:spTgt spid="21"/>
                                        </p:tgtEl>
                                      </p:cBhvr>
                                    </p:animEffect>
                                  </p:childTnLst>
                                </p:cTn>
                              </p:par>
                              <p:par>
                                <p:cTn id="72" presetID="10" presetClass="entr" presetSubtype="0" fill="hold" nodeType="withEffect">
                                  <p:stCondLst>
                                    <p:cond delay="0"/>
                                  </p:stCondLst>
                                  <p:childTnLst>
                                    <p:set>
                                      <p:cBhvr>
                                        <p:cTn id="73" dur="1" fill="hold">
                                          <p:stCondLst>
                                            <p:cond delay="0"/>
                                          </p:stCondLst>
                                        </p:cTn>
                                        <p:tgtEl>
                                          <p:spTgt spid="22"/>
                                        </p:tgtEl>
                                        <p:attrNameLst>
                                          <p:attrName>style.visibility</p:attrName>
                                        </p:attrNameLst>
                                      </p:cBhvr>
                                      <p:to>
                                        <p:strVal val="visible"/>
                                      </p:to>
                                    </p:set>
                                    <p:animEffect transition="in" filter="fade">
                                      <p:cBhvr>
                                        <p:cTn id="74" dur="500"/>
                                        <p:tgtEl>
                                          <p:spTgt spid="22"/>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54"/>
                                        </p:tgtEl>
                                        <p:attrNameLst>
                                          <p:attrName>style.visibility</p:attrName>
                                        </p:attrNameLst>
                                      </p:cBhvr>
                                      <p:to>
                                        <p:strVal val="visible"/>
                                      </p:to>
                                    </p:set>
                                    <p:animEffect transition="in" filter="fade">
                                      <p:cBhvr>
                                        <p:cTn id="77" dur="500"/>
                                        <p:tgtEl>
                                          <p:spTgt spid="54"/>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53"/>
                                        </p:tgtEl>
                                        <p:attrNameLst>
                                          <p:attrName>style.visibility</p:attrName>
                                        </p:attrNameLst>
                                      </p:cBhvr>
                                      <p:to>
                                        <p:strVal val="visible"/>
                                      </p:to>
                                    </p:set>
                                    <p:animEffect transition="in" filter="fade">
                                      <p:cBhvr>
                                        <p:cTn id="80" dur="500"/>
                                        <p:tgtEl>
                                          <p:spTgt spid="53"/>
                                        </p:tgtEl>
                                      </p:cBhvr>
                                    </p:animEffect>
                                  </p:childTnLst>
                                </p:cTn>
                              </p:par>
                              <p:par>
                                <p:cTn id="81" presetID="10" presetClass="entr" presetSubtype="0" fill="hold" nodeType="with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fade">
                                      <p:cBhvr>
                                        <p:cTn id="8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36" grpId="0" animBg="1"/>
      <p:bldP spid="37" grpId="0" animBg="1"/>
      <p:bldP spid="38" grpId="0" animBg="1"/>
      <p:bldP spid="49" grpId="0" animBg="1"/>
      <p:bldP spid="50" grpId="0" animBg="1"/>
      <p:bldP spid="51" grpId="0" animBg="1"/>
      <p:bldP spid="52" grpId="0" animBg="1"/>
      <p:bldP spid="53" grpId="0" animBg="1"/>
      <p:bldP spid="54" grpId="0" animBg="1"/>
      <p:bldP spid="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t>Three Disk Solution</a:t>
            </a:r>
            <a:endParaRPr lang="en-CA" sz="3600" dirty="0"/>
          </a:p>
        </p:txBody>
      </p:sp>
      <p:cxnSp>
        <p:nvCxnSpPr>
          <p:cNvPr id="5" name="Straight Connector 4"/>
          <p:cNvCxnSpPr/>
          <p:nvPr/>
        </p:nvCxnSpPr>
        <p:spPr>
          <a:xfrm flipH="1">
            <a:off x="1020037"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flipH="1">
            <a:off x="1562298"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7" name="Straight Connector 6"/>
          <p:cNvCxnSpPr/>
          <p:nvPr/>
        </p:nvCxnSpPr>
        <p:spPr>
          <a:xfrm flipH="1">
            <a:off x="2104559"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8" name="Straight Connector 7"/>
          <p:cNvCxnSpPr/>
          <p:nvPr/>
        </p:nvCxnSpPr>
        <p:spPr>
          <a:xfrm>
            <a:off x="780805" y="3324488"/>
            <a:ext cx="1562986"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2989987"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0" name="Straight Connector 9"/>
          <p:cNvCxnSpPr/>
          <p:nvPr/>
        </p:nvCxnSpPr>
        <p:spPr>
          <a:xfrm flipH="1">
            <a:off x="3532248"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1" name="Straight Connector 10"/>
          <p:cNvCxnSpPr/>
          <p:nvPr/>
        </p:nvCxnSpPr>
        <p:spPr>
          <a:xfrm flipH="1">
            <a:off x="4074509"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a:off x="2750755" y="3324488"/>
            <a:ext cx="1562986"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4959937"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4" name="Straight Connector 13"/>
          <p:cNvCxnSpPr/>
          <p:nvPr/>
        </p:nvCxnSpPr>
        <p:spPr>
          <a:xfrm flipH="1">
            <a:off x="5502198"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5" name="Straight Connector 14"/>
          <p:cNvCxnSpPr/>
          <p:nvPr/>
        </p:nvCxnSpPr>
        <p:spPr>
          <a:xfrm flipH="1">
            <a:off x="6044459"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16" name="Straight Connector 15"/>
          <p:cNvCxnSpPr/>
          <p:nvPr/>
        </p:nvCxnSpPr>
        <p:spPr>
          <a:xfrm>
            <a:off x="4720705" y="3324488"/>
            <a:ext cx="1562986"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6929887"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22" name="Straight Connector 21"/>
          <p:cNvCxnSpPr/>
          <p:nvPr/>
        </p:nvCxnSpPr>
        <p:spPr>
          <a:xfrm flipH="1">
            <a:off x="7472148"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23" name="Straight Connector 22"/>
          <p:cNvCxnSpPr/>
          <p:nvPr/>
        </p:nvCxnSpPr>
        <p:spPr>
          <a:xfrm flipH="1">
            <a:off x="8014409" y="1991874"/>
            <a:ext cx="14176" cy="1332614"/>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p:cNvCxnSpPr/>
          <p:nvPr/>
        </p:nvCxnSpPr>
        <p:spPr>
          <a:xfrm>
            <a:off x="6690655" y="3324488"/>
            <a:ext cx="1562986"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Flowchart: Terminator 2"/>
          <p:cNvSpPr/>
          <p:nvPr/>
        </p:nvSpPr>
        <p:spPr>
          <a:xfrm>
            <a:off x="770518" y="3083487"/>
            <a:ext cx="524196" cy="191385"/>
          </a:xfrm>
          <a:prstGeom prst="flowChartTerminator">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lowchart: Terminator 19"/>
          <p:cNvSpPr/>
          <p:nvPr/>
        </p:nvSpPr>
        <p:spPr>
          <a:xfrm>
            <a:off x="826801" y="2897221"/>
            <a:ext cx="400647" cy="162993"/>
          </a:xfrm>
          <a:prstGeom prst="flowChartTerminator">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lowchart: Terminator 24"/>
          <p:cNvSpPr/>
          <p:nvPr/>
        </p:nvSpPr>
        <p:spPr>
          <a:xfrm>
            <a:off x="883536" y="2735747"/>
            <a:ext cx="301354" cy="134764"/>
          </a:xfrm>
          <a:prstGeom prst="flowChartTerminator">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lowchart: Terminator 25"/>
          <p:cNvSpPr/>
          <p:nvPr/>
        </p:nvSpPr>
        <p:spPr>
          <a:xfrm>
            <a:off x="2739300" y="3083487"/>
            <a:ext cx="524196" cy="191385"/>
          </a:xfrm>
          <a:prstGeom prst="flowChartTerminator">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lowchart: Terminator 26"/>
          <p:cNvSpPr/>
          <p:nvPr/>
        </p:nvSpPr>
        <p:spPr>
          <a:xfrm>
            <a:off x="3331924" y="3111879"/>
            <a:ext cx="400647" cy="162993"/>
          </a:xfrm>
          <a:prstGeom prst="flowChartTerminator">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lowchart: Terminator 27"/>
          <p:cNvSpPr/>
          <p:nvPr/>
        </p:nvSpPr>
        <p:spPr>
          <a:xfrm>
            <a:off x="3376861" y="2953843"/>
            <a:ext cx="301354" cy="134764"/>
          </a:xfrm>
          <a:prstGeom prst="flowChartTerminator">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lowchart: Terminator 28"/>
          <p:cNvSpPr/>
          <p:nvPr/>
        </p:nvSpPr>
        <p:spPr>
          <a:xfrm>
            <a:off x="5308962" y="3111879"/>
            <a:ext cx="400647" cy="162993"/>
          </a:xfrm>
          <a:prstGeom prst="flowChartTerminator">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Terminator 29"/>
          <p:cNvSpPr/>
          <p:nvPr/>
        </p:nvSpPr>
        <p:spPr>
          <a:xfrm>
            <a:off x="5358608" y="2955423"/>
            <a:ext cx="301354" cy="134764"/>
          </a:xfrm>
          <a:prstGeom prst="flowChartTerminator">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lowchart: Terminator 30"/>
          <p:cNvSpPr/>
          <p:nvPr/>
        </p:nvSpPr>
        <p:spPr>
          <a:xfrm>
            <a:off x="5789449" y="3080027"/>
            <a:ext cx="524196" cy="191385"/>
          </a:xfrm>
          <a:prstGeom prst="flowChartTerminator">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lowchart: Terminator 31"/>
          <p:cNvSpPr/>
          <p:nvPr/>
        </p:nvSpPr>
        <p:spPr>
          <a:xfrm>
            <a:off x="7759399" y="3080026"/>
            <a:ext cx="524196" cy="191385"/>
          </a:xfrm>
          <a:prstGeom prst="flowChartTerminator">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lowchart: Terminator 32"/>
          <p:cNvSpPr/>
          <p:nvPr/>
        </p:nvSpPr>
        <p:spPr>
          <a:xfrm>
            <a:off x="7820395" y="2888593"/>
            <a:ext cx="400647" cy="162993"/>
          </a:xfrm>
          <a:prstGeom prst="flowChartTerminator">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lowchart: Terminator 33"/>
          <p:cNvSpPr/>
          <p:nvPr/>
        </p:nvSpPr>
        <p:spPr>
          <a:xfrm>
            <a:off x="7863732" y="2730667"/>
            <a:ext cx="301354" cy="134764"/>
          </a:xfrm>
          <a:prstGeom prst="flowChartTerminator">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620532" y="3855323"/>
            <a:ext cx="1691183" cy="307777"/>
          </a:xfrm>
          <a:prstGeom prst="rect">
            <a:avLst/>
          </a:prstGeom>
          <a:noFill/>
          <a:ln>
            <a:solidFill>
              <a:schemeClr val="tx1"/>
            </a:solidFill>
          </a:ln>
        </p:spPr>
        <p:txBody>
          <a:bodyPr wrap="square" rtlCol="0">
            <a:spAutoFit/>
          </a:bodyPr>
          <a:lstStyle/>
          <a:p>
            <a:pPr algn="ctr"/>
            <a:r>
              <a:rPr lang="en-US" dirty="0"/>
              <a:t>Use 2-disk solution</a:t>
            </a:r>
          </a:p>
        </p:txBody>
      </p:sp>
      <p:sp>
        <p:nvSpPr>
          <p:cNvPr id="35" name="TextBox 34"/>
          <p:cNvSpPr txBox="1"/>
          <p:nvPr/>
        </p:nvSpPr>
        <p:spPr>
          <a:xfrm>
            <a:off x="3706228" y="3855323"/>
            <a:ext cx="1691183" cy="307777"/>
          </a:xfrm>
          <a:prstGeom prst="rect">
            <a:avLst/>
          </a:prstGeom>
          <a:noFill/>
          <a:ln>
            <a:solidFill>
              <a:schemeClr val="tx1"/>
            </a:solidFill>
          </a:ln>
        </p:spPr>
        <p:txBody>
          <a:bodyPr wrap="square" rtlCol="0">
            <a:spAutoFit/>
          </a:bodyPr>
          <a:lstStyle/>
          <a:p>
            <a:pPr algn="ctr"/>
            <a:r>
              <a:rPr lang="en-US" dirty="0"/>
              <a:t>Use 1-disk solution</a:t>
            </a:r>
          </a:p>
        </p:txBody>
      </p:sp>
      <p:sp>
        <p:nvSpPr>
          <p:cNvPr id="36" name="TextBox 35"/>
          <p:cNvSpPr txBox="1"/>
          <p:nvPr/>
        </p:nvSpPr>
        <p:spPr>
          <a:xfrm>
            <a:off x="5795141" y="3855323"/>
            <a:ext cx="1691183" cy="307777"/>
          </a:xfrm>
          <a:prstGeom prst="rect">
            <a:avLst/>
          </a:prstGeom>
          <a:noFill/>
          <a:ln>
            <a:solidFill>
              <a:schemeClr val="tx1"/>
            </a:solidFill>
          </a:ln>
        </p:spPr>
        <p:txBody>
          <a:bodyPr wrap="square" rtlCol="0">
            <a:spAutoFit/>
          </a:bodyPr>
          <a:lstStyle/>
          <a:p>
            <a:pPr algn="ctr"/>
            <a:r>
              <a:rPr lang="en-US" dirty="0"/>
              <a:t>Use 2-disk solution</a:t>
            </a:r>
          </a:p>
        </p:txBody>
      </p:sp>
      <p:sp>
        <p:nvSpPr>
          <p:cNvPr id="60" name="Arrow: Circular 59"/>
          <p:cNvSpPr/>
          <p:nvPr/>
        </p:nvSpPr>
        <p:spPr>
          <a:xfrm rot="10800000" flipH="1">
            <a:off x="2094685" y="3074944"/>
            <a:ext cx="836899" cy="772633"/>
          </a:xfrm>
          <a:prstGeom prst="circularArrow">
            <a:avLst>
              <a:gd name="adj1" fmla="val 12500"/>
              <a:gd name="adj2" fmla="val 1142319"/>
              <a:gd name="adj3" fmla="val 20457681"/>
              <a:gd name="adj4" fmla="val 10799998"/>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Arrow: Circular 60"/>
          <p:cNvSpPr/>
          <p:nvPr/>
        </p:nvSpPr>
        <p:spPr>
          <a:xfrm rot="10800000" flipH="1">
            <a:off x="4133125" y="3074944"/>
            <a:ext cx="836899" cy="772633"/>
          </a:xfrm>
          <a:prstGeom prst="circularArrow">
            <a:avLst>
              <a:gd name="adj1" fmla="val 12500"/>
              <a:gd name="adj2" fmla="val 1142319"/>
              <a:gd name="adj3" fmla="val 20457681"/>
              <a:gd name="adj4" fmla="val 10799998"/>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2" name="Arrow: Circular 61"/>
          <p:cNvSpPr/>
          <p:nvPr/>
        </p:nvSpPr>
        <p:spPr>
          <a:xfrm rot="10800000" flipH="1">
            <a:off x="6107164" y="3087769"/>
            <a:ext cx="836899" cy="772633"/>
          </a:xfrm>
          <a:prstGeom prst="circularArrow">
            <a:avLst>
              <a:gd name="adj1" fmla="val 12500"/>
              <a:gd name="adj2" fmla="val 1142319"/>
              <a:gd name="adj3" fmla="val 20457681"/>
              <a:gd name="adj4" fmla="val 10799998"/>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TextBox 36">
            <a:extLst>
              <a:ext uri="{FF2B5EF4-FFF2-40B4-BE49-F238E27FC236}">
                <a16:creationId xmlns:a16="http://schemas.microsoft.com/office/drawing/2014/main" id="{017C479A-8280-4310-B14E-855B7A96F202}"/>
              </a:ext>
            </a:extLst>
          </p:cNvPr>
          <p:cNvSpPr txBox="1"/>
          <p:nvPr/>
        </p:nvSpPr>
        <p:spPr>
          <a:xfrm>
            <a:off x="3991965" y="4163100"/>
            <a:ext cx="1119217" cy="307777"/>
          </a:xfrm>
          <a:prstGeom prst="rect">
            <a:avLst/>
          </a:prstGeom>
          <a:noFill/>
        </p:spPr>
        <p:txBody>
          <a:bodyPr wrap="none" rtlCol="0">
            <a:spAutoFit/>
          </a:bodyPr>
          <a:lstStyle/>
          <a:p>
            <a:r>
              <a:rPr lang="en-US" dirty="0"/>
              <a:t>(base case)</a:t>
            </a:r>
          </a:p>
        </p:txBody>
      </p:sp>
    </p:spTree>
    <p:extLst>
      <p:ext uri="{BB962C8B-B14F-4D97-AF65-F5344CB8AC3E}">
        <p14:creationId xmlns:p14="http://schemas.microsoft.com/office/powerpoint/2010/main" val="2762754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500"/>
                                        <p:tgtEl>
                                          <p:spTgt spid="2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500"/>
                                        <p:tgtEl>
                                          <p:spTgt spid="27"/>
                                        </p:tgtEl>
                                      </p:cBhvr>
                                    </p:animEffect>
                                  </p:childTnLst>
                                </p:cTn>
                              </p:par>
                              <p:par>
                                <p:cTn id="29" presetID="10"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1"/>
                                        </p:tgtEl>
                                        <p:attrNameLst>
                                          <p:attrName>style.visibility</p:attrName>
                                        </p:attrNameLst>
                                      </p:cBhvr>
                                      <p:to>
                                        <p:strVal val="visible"/>
                                      </p:to>
                                    </p:set>
                                    <p:animEffect transition="in" filter="fade">
                                      <p:cBhvr>
                                        <p:cTn id="36" dur="500"/>
                                        <p:tgtEl>
                                          <p:spTgt spid="6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animEffect transition="in" filter="fade">
                                      <p:cBhvr>
                                        <p:cTn id="39" dur="500"/>
                                        <p:tgtEl>
                                          <p:spTgt spid="35"/>
                                        </p:tgtEl>
                                      </p:cBhvr>
                                    </p:animEffect>
                                  </p:childTnLst>
                                </p:cTn>
                              </p:par>
                              <p:par>
                                <p:cTn id="40" presetID="10" presetClass="entr" presetSubtype="0" fill="hold"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10" presetClass="entr" presetSubtype="0" fill="hold" nodeType="with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fade">
                                      <p:cBhvr>
                                        <p:cTn id="45" dur="500"/>
                                        <p:tgtEl>
                                          <p:spTgt spid="13"/>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500"/>
                                        <p:tgtEl>
                                          <p:spTgt spid="2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500"/>
                                        <p:tgtEl>
                                          <p:spTgt spid="30"/>
                                        </p:tgtEl>
                                      </p:cBhvr>
                                    </p:animEffect>
                                  </p:childTnLst>
                                </p:cTn>
                              </p:par>
                              <p:par>
                                <p:cTn id="52" presetID="10" presetClass="entr" presetSubtype="0" fill="hold" nodeType="with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500"/>
                                        <p:tgtEl>
                                          <p:spTgt spid="14"/>
                                        </p:tgtEl>
                                      </p:cBhvr>
                                    </p:animEffect>
                                  </p:childTnLst>
                                </p:cTn>
                              </p:par>
                              <p:par>
                                <p:cTn id="55" presetID="10" presetClass="entr" presetSubtype="0" fill="hold"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500"/>
                                        <p:tgtEl>
                                          <p:spTgt spid="1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1"/>
                                        </p:tgtEl>
                                        <p:attrNameLst>
                                          <p:attrName>style.visibility</p:attrName>
                                        </p:attrNameLst>
                                      </p:cBhvr>
                                      <p:to>
                                        <p:strVal val="visible"/>
                                      </p:to>
                                    </p:set>
                                    <p:animEffect transition="in" filter="fade">
                                      <p:cBhvr>
                                        <p:cTn id="60" dur="500"/>
                                        <p:tgtEl>
                                          <p:spTgt spid="31"/>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7"/>
                                        </p:tgtEl>
                                        <p:attrNameLst>
                                          <p:attrName>style.visibility</p:attrName>
                                        </p:attrNameLst>
                                      </p:cBhvr>
                                      <p:to>
                                        <p:strVal val="visible"/>
                                      </p:to>
                                    </p:set>
                                    <p:animEffect transition="in" filter="fade">
                                      <p:cBhvr>
                                        <p:cTn id="63" dur="500"/>
                                        <p:tgtEl>
                                          <p:spTgt spid="37"/>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21"/>
                                        </p:tgtEl>
                                        <p:attrNameLst>
                                          <p:attrName>style.visibility</p:attrName>
                                        </p:attrNameLst>
                                      </p:cBhvr>
                                      <p:to>
                                        <p:strVal val="visible"/>
                                      </p:to>
                                    </p:set>
                                    <p:animEffect transition="in" filter="fade">
                                      <p:cBhvr>
                                        <p:cTn id="68" dur="500"/>
                                        <p:tgtEl>
                                          <p:spTgt spid="21"/>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62"/>
                                        </p:tgtEl>
                                        <p:attrNameLst>
                                          <p:attrName>style.visibility</p:attrName>
                                        </p:attrNameLst>
                                      </p:cBhvr>
                                      <p:to>
                                        <p:strVal val="visible"/>
                                      </p:to>
                                    </p:set>
                                    <p:animEffect transition="in" filter="fade">
                                      <p:cBhvr>
                                        <p:cTn id="71" dur="500"/>
                                        <p:tgtEl>
                                          <p:spTgt spid="62"/>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6"/>
                                        </p:tgtEl>
                                        <p:attrNameLst>
                                          <p:attrName>style.visibility</p:attrName>
                                        </p:attrNameLst>
                                      </p:cBhvr>
                                      <p:to>
                                        <p:strVal val="visible"/>
                                      </p:to>
                                    </p:set>
                                    <p:animEffect transition="in" filter="fade">
                                      <p:cBhvr>
                                        <p:cTn id="74" dur="500"/>
                                        <p:tgtEl>
                                          <p:spTgt spid="36"/>
                                        </p:tgtEl>
                                      </p:cBhvr>
                                    </p:animEffect>
                                  </p:childTnLst>
                                </p:cTn>
                              </p:par>
                              <p:par>
                                <p:cTn id="75" presetID="10" presetClass="entr" presetSubtype="0" fill="hold" nodeType="withEffect">
                                  <p:stCondLst>
                                    <p:cond delay="0"/>
                                  </p:stCondLst>
                                  <p:childTnLst>
                                    <p:set>
                                      <p:cBhvr>
                                        <p:cTn id="76" dur="1" fill="hold">
                                          <p:stCondLst>
                                            <p:cond delay="0"/>
                                          </p:stCondLst>
                                        </p:cTn>
                                        <p:tgtEl>
                                          <p:spTgt spid="24"/>
                                        </p:tgtEl>
                                        <p:attrNameLst>
                                          <p:attrName>style.visibility</p:attrName>
                                        </p:attrNameLst>
                                      </p:cBhvr>
                                      <p:to>
                                        <p:strVal val="visible"/>
                                      </p:to>
                                    </p:set>
                                    <p:animEffect transition="in" filter="fade">
                                      <p:cBhvr>
                                        <p:cTn id="77" dur="500"/>
                                        <p:tgtEl>
                                          <p:spTgt spid="24"/>
                                        </p:tgtEl>
                                      </p:cBhvr>
                                    </p:animEffect>
                                  </p:childTnLst>
                                </p:cTn>
                              </p:par>
                              <p:par>
                                <p:cTn id="78" presetID="10" presetClass="entr" presetSubtype="0" fill="hold" nodeType="withEffect">
                                  <p:stCondLst>
                                    <p:cond delay="0"/>
                                  </p:stCondLst>
                                  <p:childTnLst>
                                    <p:set>
                                      <p:cBhvr>
                                        <p:cTn id="79" dur="1" fill="hold">
                                          <p:stCondLst>
                                            <p:cond delay="0"/>
                                          </p:stCondLst>
                                        </p:cTn>
                                        <p:tgtEl>
                                          <p:spTgt spid="22"/>
                                        </p:tgtEl>
                                        <p:attrNameLst>
                                          <p:attrName>style.visibility</p:attrName>
                                        </p:attrNameLst>
                                      </p:cBhvr>
                                      <p:to>
                                        <p:strVal val="visible"/>
                                      </p:to>
                                    </p:set>
                                    <p:animEffect transition="in" filter="fade">
                                      <p:cBhvr>
                                        <p:cTn id="80" dur="500"/>
                                        <p:tgtEl>
                                          <p:spTgt spid="22"/>
                                        </p:tgtEl>
                                      </p:cBhvr>
                                    </p:animEffect>
                                  </p:childTnLst>
                                </p:cTn>
                              </p:par>
                              <p:par>
                                <p:cTn id="81" presetID="10" presetClass="entr" presetSubtype="0" fill="hold" nodeType="with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fade">
                                      <p:cBhvr>
                                        <p:cTn id="83" dur="500"/>
                                        <p:tgtEl>
                                          <p:spTgt spid="23"/>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4"/>
                                        </p:tgtEl>
                                        <p:attrNameLst>
                                          <p:attrName>style.visibility</p:attrName>
                                        </p:attrNameLst>
                                      </p:cBhvr>
                                      <p:to>
                                        <p:strVal val="visible"/>
                                      </p:to>
                                    </p:set>
                                    <p:animEffect transition="in" filter="fade">
                                      <p:cBhvr>
                                        <p:cTn id="86" dur="500"/>
                                        <p:tgtEl>
                                          <p:spTgt spid="34"/>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3"/>
                                        </p:tgtEl>
                                        <p:attrNameLst>
                                          <p:attrName>style.visibility</p:attrName>
                                        </p:attrNameLst>
                                      </p:cBhvr>
                                      <p:to>
                                        <p:strVal val="visible"/>
                                      </p:to>
                                    </p:set>
                                    <p:animEffect transition="in" filter="fade">
                                      <p:cBhvr>
                                        <p:cTn id="89" dur="500"/>
                                        <p:tgtEl>
                                          <p:spTgt spid="33"/>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2"/>
                                        </p:tgtEl>
                                        <p:attrNameLst>
                                          <p:attrName>style.visibility</p:attrName>
                                        </p:attrNameLst>
                                      </p:cBhvr>
                                      <p:to>
                                        <p:strVal val="visible"/>
                                      </p:to>
                                    </p:set>
                                    <p:animEffect transition="in" filter="fade">
                                      <p:cBhvr>
                                        <p:cTn id="9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P spid="32" grpId="0" animBg="1"/>
      <p:bldP spid="33" grpId="0" animBg="1"/>
      <p:bldP spid="34" grpId="0" animBg="1"/>
      <p:bldP spid="4" grpId="0" animBg="1"/>
      <p:bldP spid="35" grpId="0" animBg="1"/>
      <p:bldP spid="36" grpId="0" animBg="1"/>
      <p:bldP spid="60" grpId="0" animBg="1"/>
      <p:bldP spid="61" grpId="0" animBg="1"/>
      <p:bldP spid="62" grpId="0" animBg="1"/>
      <p:bldP spid="3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b="1" dirty="0">
                <a:latin typeface="Arial" charset="0"/>
                <a:ea typeface="Arial" charset="0"/>
                <a:cs typeface="Arial" charset="0"/>
              </a:rPr>
              <a:t>Important Course Reminders</a:t>
            </a:r>
          </a:p>
        </p:txBody>
      </p:sp>
      <p:sp>
        <p:nvSpPr>
          <p:cNvPr id="3" name="Content Placeholder 2"/>
          <p:cNvSpPr>
            <a:spLocks noGrp="1"/>
          </p:cNvSpPr>
          <p:nvPr>
            <p:ph idx="1"/>
          </p:nvPr>
        </p:nvSpPr>
        <p:spPr>
          <a:xfrm>
            <a:off x="567927" y="1169194"/>
            <a:ext cx="8008145" cy="3567906"/>
          </a:xfrm>
        </p:spPr>
        <p:txBody>
          <a:bodyPr>
            <a:noAutofit/>
          </a:bodyPr>
          <a:lstStyle/>
          <a:p>
            <a:pPr>
              <a:buFont typeface="Arial" panose="020B0604020202020204" pitchFamily="34" charset="0"/>
              <a:buChar char="•"/>
            </a:pPr>
            <a:r>
              <a:rPr lang="en-US" dirty="0">
                <a:latin typeface="Arial" charset="0"/>
                <a:ea typeface="Arial" charset="0"/>
                <a:cs typeface="Arial" charset="0"/>
              </a:rPr>
              <a:t>Please don’t address TAs or HTAs outside of TA/Conceptual Hours, Sections, HTA Hours, or e-mail. TAs and HTAs are students, just as you, and their personal time should be dedicated to their own coursework. </a:t>
            </a:r>
          </a:p>
          <a:p>
            <a:pPr>
              <a:buFont typeface="Arial" panose="020B0604020202020204" pitchFamily="34" charset="0"/>
              <a:buChar char="•"/>
            </a:pPr>
            <a:r>
              <a:rPr lang="en-US" b="1" dirty="0">
                <a:latin typeface="Arial" charset="0"/>
                <a:ea typeface="Arial" charset="0"/>
                <a:cs typeface="Arial" charset="0"/>
              </a:rPr>
              <a:t>Starting early is essential for the next projects of the course</a:t>
            </a:r>
            <a:r>
              <a:rPr lang="en-US" dirty="0">
                <a:latin typeface="Arial" charset="0"/>
                <a:ea typeface="Arial" charset="0"/>
                <a:cs typeface="Arial" charset="0"/>
              </a:rPr>
              <a:t>. The difficulty grows exponentially. We strongly suggest taking advantage of conceptual hours, TA hours, and Piazza. </a:t>
            </a:r>
          </a:p>
          <a:p>
            <a:pPr>
              <a:buFont typeface="Arial" panose="020B0604020202020204" pitchFamily="34" charset="0"/>
              <a:buChar char="•"/>
            </a:pPr>
            <a:r>
              <a:rPr lang="en-US" dirty="0"/>
              <a:t>Confused by a lecture topic</a:t>
            </a:r>
            <a:r>
              <a:rPr lang="en-US" b="1" dirty="0"/>
              <a:t>? Come to conceptual hours</a:t>
            </a:r>
            <a:r>
              <a:rPr lang="en-US" dirty="0"/>
              <a:t>! Stuck on part of </a:t>
            </a:r>
            <a:r>
              <a:rPr lang="en-US" dirty="0" err="1"/>
              <a:t>DoodleJump</a:t>
            </a:r>
            <a:r>
              <a:rPr lang="en-US" dirty="0"/>
              <a:t>? Come to conceptual hours! Want to discuss containment with others? Come to conceptual hours! </a:t>
            </a:r>
          </a:p>
          <a:p>
            <a:pPr>
              <a:buFont typeface="Arial" panose="020B0604020202020204" pitchFamily="34" charset="0"/>
              <a:buChar char="•"/>
            </a:pPr>
            <a:r>
              <a:rPr lang="en-US" dirty="0">
                <a:latin typeface="Arial" charset="0"/>
                <a:ea typeface="Arial" charset="0"/>
                <a:cs typeface="Arial" charset="0"/>
              </a:rPr>
              <a:t>The cutoff doesn’t mean that you won’t be seen in hours, it just means that there is </a:t>
            </a:r>
            <a:r>
              <a:rPr lang="en-US" b="1" dirty="0">
                <a:latin typeface="Arial" charset="0"/>
                <a:ea typeface="Arial" charset="0"/>
                <a:cs typeface="Arial" charset="0"/>
              </a:rPr>
              <a:t>a chance </a:t>
            </a:r>
            <a:r>
              <a:rPr lang="en-US" dirty="0">
                <a:latin typeface="Arial" charset="0"/>
                <a:ea typeface="Arial" charset="0"/>
                <a:cs typeface="Arial" charset="0"/>
              </a:rPr>
              <a:t>that you won’t be seen! </a:t>
            </a:r>
          </a:p>
          <a:p>
            <a:pPr>
              <a:buFont typeface="Arial" panose="020B0604020202020204" pitchFamily="34" charset="0"/>
              <a:buChar char="•"/>
            </a:pPr>
            <a:r>
              <a:rPr lang="en-US" dirty="0">
                <a:latin typeface="Arial" charset="0"/>
                <a:ea typeface="Arial" charset="0"/>
                <a:cs typeface="Arial" charset="0"/>
              </a:rPr>
              <a:t>Section and labs </a:t>
            </a:r>
            <a:r>
              <a:rPr lang="en-US" b="1" dirty="0">
                <a:latin typeface="Arial" charset="0"/>
                <a:ea typeface="Arial" charset="0"/>
                <a:cs typeface="Arial" charset="0"/>
              </a:rPr>
              <a:t>are mandatory! </a:t>
            </a:r>
            <a:r>
              <a:rPr lang="en-US" dirty="0">
                <a:latin typeface="Arial" charset="0"/>
                <a:ea typeface="Arial" charset="0"/>
                <a:cs typeface="Arial" charset="0"/>
              </a:rPr>
              <a:t>Not going to sections and labs will affect your grade in the course. You can work on labs previously and get checked off at the beginning of your lab, but you can’t skip it entirely. </a:t>
            </a:r>
          </a:p>
          <a:p>
            <a:pPr>
              <a:buFont typeface="Arial" panose="020B0604020202020204" pitchFamily="34" charset="0"/>
              <a:buChar char="•"/>
            </a:pPr>
            <a:r>
              <a:rPr lang="en-US" dirty="0">
                <a:latin typeface="Arial" charset="0"/>
                <a:ea typeface="Arial" charset="0"/>
                <a:cs typeface="Arial" charset="0"/>
              </a:rPr>
              <a:t>We know that TA hours lines have been getting longer, and that this course is difficult; however, always be mindful about the way that you address TAs, they are here to help and they deserve to be treated with respect </a:t>
            </a:r>
            <a:r>
              <a:rPr lang="en-US" b="1" u="sng" dirty="0">
                <a:latin typeface="Arial" charset="0"/>
                <a:ea typeface="Arial" charset="0"/>
                <a:cs typeface="Arial" charset="0"/>
              </a:rPr>
              <a:t>at all times.  </a:t>
            </a:r>
          </a:p>
        </p:txBody>
      </p:sp>
    </p:spTree>
    <p:extLst>
      <p:ext uri="{BB962C8B-B14F-4D97-AF65-F5344CB8AC3E}">
        <p14:creationId xmlns:p14="http://schemas.microsoft.com/office/powerpoint/2010/main" val="31756004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Shape 266"/>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000" b="1" i="0" u="none" strike="noStrike" cap="none">
                <a:solidFill>
                  <a:srgbClr val="000000"/>
                </a:solidFill>
                <a:latin typeface="Arial"/>
                <a:ea typeface="Arial"/>
                <a:cs typeface="Arial"/>
                <a:sym typeface="Arial"/>
              </a:rPr>
              <a:t>Pseudocode for Towers of Hanoi (1/2)</a:t>
            </a:r>
          </a:p>
        </p:txBody>
      </p:sp>
      <p:sp>
        <p:nvSpPr>
          <p:cNvPr id="267" name="Shape 267"/>
          <p:cNvSpPr txBox="1">
            <a:spLocks noGrp="1"/>
          </p:cNvSpPr>
          <p:nvPr>
            <p:ph type="body" idx="1"/>
          </p:nvPr>
        </p:nvSpPr>
        <p:spPr>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a:solidFill>
                  <a:srgbClr val="000000"/>
                </a:solidFill>
                <a:latin typeface="Arial"/>
                <a:ea typeface="Arial"/>
                <a:cs typeface="Arial"/>
                <a:sym typeface="Arial"/>
              </a:rPr>
              <a:t>Try solving for 5 non-recursively…</a:t>
            </a:r>
          </a:p>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a:solidFill>
                  <a:srgbClr val="000000"/>
                </a:solidFill>
                <a:latin typeface="Arial"/>
                <a:ea typeface="Arial"/>
                <a:cs typeface="Arial"/>
                <a:sym typeface="Arial"/>
              </a:rPr>
              <a:t>One disk:</a:t>
            </a:r>
          </a:p>
          <a:p>
            <a:pPr marL="857250" marR="0" lvl="1" indent="-285750" algn="l" rtl="0">
              <a:lnSpc>
                <a:spcPct val="100000"/>
              </a:lnSpc>
              <a:spcBef>
                <a:spcPts val="0"/>
              </a:spcBef>
              <a:spcAft>
                <a:spcPts val="0"/>
              </a:spcAft>
              <a:buClr>
                <a:srgbClr val="000000"/>
              </a:buClr>
              <a:buSzPct val="75000"/>
              <a:buFont typeface="Courier New"/>
              <a:buChar char="o"/>
            </a:pPr>
            <a:r>
              <a:rPr lang="en-US" sz="1800" b="0" i="0" u="none" strike="noStrike" cap="none">
                <a:solidFill>
                  <a:srgbClr val="000000"/>
                </a:solidFill>
                <a:latin typeface="Arial"/>
                <a:ea typeface="Arial"/>
                <a:cs typeface="Arial"/>
                <a:sym typeface="Arial"/>
              </a:rPr>
              <a:t>move disk to final pole</a:t>
            </a:r>
          </a:p>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a:solidFill>
                  <a:srgbClr val="000000"/>
                </a:solidFill>
                <a:latin typeface="Arial"/>
                <a:ea typeface="Arial"/>
                <a:cs typeface="Arial"/>
                <a:sym typeface="Arial"/>
              </a:rPr>
              <a:t>Two disks:</a:t>
            </a:r>
          </a:p>
          <a:p>
            <a:pPr marL="857250" marR="0" lvl="1" indent="-285750" algn="l" rtl="0">
              <a:lnSpc>
                <a:spcPct val="100000"/>
              </a:lnSpc>
              <a:spcBef>
                <a:spcPts val="0"/>
              </a:spcBef>
              <a:spcAft>
                <a:spcPts val="0"/>
              </a:spcAft>
              <a:buClr>
                <a:srgbClr val="000000"/>
              </a:buClr>
              <a:buSzPct val="75000"/>
              <a:buFont typeface="Courier New"/>
              <a:buChar char="o"/>
            </a:pPr>
            <a:r>
              <a:rPr lang="en-US" sz="1800" b="0" i="0" u="none" strike="noStrike" cap="none">
                <a:solidFill>
                  <a:srgbClr val="000000"/>
                </a:solidFill>
                <a:latin typeface="Arial"/>
                <a:ea typeface="Arial"/>
                <a:cs typeface="Arial"/>
                <a:sym typeface="Arial"/>
              </a:rPr>
              <a:t>use one disk solution to move top disk to intermediate pole</a:t>
            </a:r>
          </a:p>
          <a:p>
            <a:pPr marL="857250" marR="0" lvl="1" indent="-285750" algn="l" rtl="0">
              <a:lnSpc>
                <a:spcPct val="100000"/>
              </a:lnSpc>
              <a:spcBef>
                <a:spcPts val="0"/>
              </a:spcBef>
              <a:spcAft>
                <a:spcPts val="0"/>
              </a:spcAft>
              <a:buClr>
                <a:srgbClr val="000000"/>
              </a:buClr>
              <a:buSzPct val="75000"/>
              <a:buFont typeface="Courier New"/>
              <a:buChar char="o"/>
            </a:pPr>
            <a:r>
              <a:rPr lang="en-US" sz="1800" b="0" i="0" u="none" strike="noStrike" cap="none">
                <a:solidFill>
                  <a:srgbClr val="000000"/>
                </a:solidFill>
                <a:latin typeface="Arial"/>
                <a:ea typeface="Arial"/>
                <a:cs typeface="Arial"/>
                <a:sym typeface="Arial"/>
              </a:rPr>
              <a:t>use one disk solution to move bottom disk to final pole</a:t>
            </a:r>
          </a:p>
          <a:p>
            <a:pPr marL="857250" marR="0" lvl="1" indent="-285750" algn="l" rtl="0">
              <a:lnSpc>
                <a:spcPct val="100000"/>
              </a:lnSpc>
              <a:spcBef>
                <a:spcPts val="0"/>
              </a:spcBef>
              <a:spcAft>
                <a:spcPts val="0"/>
              </a:spcAft>
              <a:buClr>
                <a:srgbClr val="000000"/>
              </a:buClr>
              <a:buSzPct val="75000"/>
              <a:buFont typeface="Courier New"/>
              <a:buChar char="o"/>
            </a:pPr>
            <a:r>
              <a:rPr lang="en-US" sz="1800" b="0" i="0" u="none" strike="noStrike" cap="none">
                <a:solidFill>
                  <a:srgbClr val="000000"/>
                </a:solidFill>
                <a:latin typeface="Arial"/>
                <a:ea typeface="Arial"/>
                <a:cs typeface="Arial"/>
                <a:sym typeface="Arial"/>
              </a:rPr>
              <a:t>use one disk solution to move top disk to final pole</a:t>
            </a:r>
          </a:p>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a:solidFill>
                  <a:srgbClr val="000000"/>
                </a:solidFill>
                <a:latin typeface="Arial"/>
                <a:ea typeface="Arial"/>
                <a:cs typeface="Arial"/>
                <a:sym typeface="Arial"/>
              </a:rPr>
              <a:t>Three disks:</a:t>
            </a:r>
          </a:p>
          <a:p>
            <a:pPr marL="857250" marR="0" lvl="1" indent="-285750" algn="l" rtl="0">
              <a:lnSpc>
                <a:spcPct val="100000"/>
              </a:lnSpc>
              <a:spcBef>
                <a:spcPts val="0"/>
              </a:spcBef>
              <a:spcAft>
                <a:spcPts val="0"/>
              </a:spcAft>
              <a:buClr>
                <a:srgbClr val="000000"/>
              </a:buClr>
              <a:buSzPct val="75000"/>
              <a:buFont typeface="Courier New"/>
              <a:buChar char="o"/>
            </a:pPr>
            <a:r>
              <a:rPr lang="en-US" sz="1800" b="0" i="0" u="none" strike="noStrike" cap="none">
                <a:solidFill>
                  <a:srgbClr val="000000"/>
                </a:solidFill>
                <a:latin typeface="Arial"/>
                <a:ea typeface="Arial"/>
                <a:cs typeface="Arial"/>
                <a:sym typeface="Arial"/>
              </a:rPr>
              <a:t>use two disk solution to move top disks to intermediate pole</a:t>
            </a:r>
          </a:p>
          <a:p>
            <a:pPr marL="857250" marR="0" lvl="1" indent="-285750" algn="l" rtl="0">
              <a:lnSpc>
                <a:spcPct val="100000"/>
              </a:lnSpc>
              <a:spcBef>
                <a:spcPts val="0"/>
              </a:spcBef>
              <a:spcAft>
                <a:spcPts val="0"/>
              </a:spcAft>
              <a:buClr>
                <a:srgbClr val="000000"/>
              </a:buClr>
              <a:buSzPct val="75000"/>
              <a:buFont typeface="Courier New"/>
              <a:buChar char="o"/>
            </a:pPr>
            <a:r>
              <a:rPr lang="en-US" sz="1800" b="0" i="0" u="none" strike="noStrike" cap="none">
                <a:solidFill>
                  <a:srgbClr val="000000"/>
                </a:solidFill>
                <a:latin typeface="Arial"/>
                <a:ea typeface="Arial"/>
                <a:cs typeface="Arial"/>
                <a:sym typeface="Arial"/>
              </a:rPr>
              <a:t>use one disk solution to move bottom disk to final pole</a:t>
            </a:r>
          </a:p>
          <a:p>
            <a:pPr marL="857250" marR="0" lvl="1" indent="-285750" algn="l" rtl="0">
              <a:lnSpc>
                <a:spcPct val="100000"/>
              </a:lnSpc>
              <a:spcBef>
                <a:spcPts val="0"/>
              </a:spcBef>
              <a:spcAft>
                <a:spcPts val="0"/>
              </a:spcAft>
              <a:buClr>
                <a:srgbClr val="000000"/>
              </a:buClr>
              <a:buSzPct val="75000"/>
              <a:buFont typeface="Courier New"/>
              <a:buChar char="o"/>
            </a:pPr>
            <a:r>
              <a:rPr lang="en-US" sz="1800" b="0" i="0" u="none" strike="noStrike" cap="none">
                <a:solidFill>
                  <a:srgbClr val="000000"/>
                </a:solidFill>
                <a:latin typeface="Arial"/>
                <a:ea typeface="Arial"/>
                <a:cs typeface="Arial"/>
                <a:sym typeface="Arial"/>
              </a:rPr>
              <a:t>use two disk solution to move top disks to final pole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7">
                                            <p:txEl>
                                              <p:pRg st="0" end="0"/>
                                            </p:txEl>
                                          </p:spTgt>
                                        </p:tgtEl>
                                        <p:attrNameLst>
                                          <p:attrName>style.visibility</p:attrName>
                                        </p:attrNameLst>
                                      </p:cBhvr>
                                      <p:to>
                                        <p:strVal val="visible"/>
                                      </p:to>
                                    </p:set>
                                    <p:animEffect transition="in" filter="fade">
                                      <p:cBhvr>
                                        <p:cTn id="7" dur="500"/>
                                        <p:tgtEl>
                                          <p:spTgt spid="2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7">
                                            <p:txEl>
                                              <p:pRg st="1" end="1"/>
                                            </p:txEl>
                                          </p:spTgt>
                                        </p:tgtEl>
                                        <p:attrNameLst>
                                          <p:attrName>style.visibility</p:attrName>
                                        </p:attrNameLst>
                                      </p:cBhvr>
                                      <p:to>
                                        <p:strVal val="visible"/>
                                      </p:to>
                                    </p:set>
                                    <p:animEffect transition="in" filter="fade">
                                      <p:cBhvr>
                                        <p:cTn id="12" dur="500"/>
                                        <p:tgtEl>
                                          <p:spTgt spid="26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7">
                                            <p:txEl>
                                              <p:pRg st="2" end="2"/>
                                            </p:txEl>
                                          </p:spTgt>
                                        </p:tgtEl>
                                        <p:attrNameLst>
                                          <p:attrName>style.visibility</p:attrName>
                                        </p:attrNameLst>
                                      </p:cBhvr>
                                      <p:to>
                                        <p:strVal val="visible"/>
                                      </p:to>
                                    </p:set>
                                    <p:animEffect transition="in" filter="fade">
                                      <p:cBhvr>
                                        <p:cTn id="17" dur="500"/>
                                        <p:tgtEl>
                                          <p:spTgt spid="26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7">
                                            <p:txEl>
                                              <p:pRg st="3" end="3"/>
                                            </p:txEl>
                                          </p:spTgt>
                                        </p:tgtEl>
                                        <p:attrNameLst>
                                          <p:attrName>style.visibility</p:attrName>
                                        </p:attrNameLst>
                                      </p:cBhvr>
                                      <p:to>
                                        <p:strVal val="visible"/>
                                      </p:to>
                                    </p:set>
                                    <p:animEffect transition="in" filter="fade">
                                      <p:cBhvr>
                                        <p:cTn id="22" dur="500"/>
                                        <p:tgtEl>
                                          <p:spTgt spid="26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7">
                                            <p:txEl>
                                              <p:pRg st="4" end="4"/>
                                            </p:txEl>
                                          </p:spTgt>
                                        </p:tgtEl>
                                        <p:attrNameLst>
                                          <p:attrName>style.visibility</p:attrName>
                                        </p:attrNameLst>
                                      </p:cBhvr>
                                      <p:to>
                                        <p:strVal val="visible"/>
                                      </p:to>
                                    </p:set>
                                    <p:animEffect transition="in" filter="fade">
                                      <p:cBhvr>
                                        <p:cTn id="27" dur="500"/>
                                        <p:tgtEl>
                                          <p:spTgt spid="26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7">
                                            <p:txEl>
                                              <p:pRg st="5" end="5"/>
                                            </p:txEl>
                                          </p:spTgt>
                                        </p:tgtEl>
                                        <p:attrNameLst>
                                          <p:attrName>style.visibility</p:attrName>
                                        </p:attrNameLst>
                                      </p:cBhvr>
                                      <p:to>
                                        <p:strVal val="visible"/>
                                      </p:to>
                                    </p:set>
                                    <p:animEffect transition="in" filter="fade">
                                      <p:cBhvr>
                                        <p:cTn id="32" dur="500"/>
                                        <p:tgtEl>
                                          <p:spTgt spid="26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7">
                                            <p:txEl>
                                              <p:pRg st="6" end="6"/>
                                            </p:txEl>
                                          </p:spTgt>
                                        </p:tgtEl>
                                        <p:attrNameLst>
                                          <p:attrName>style.visibility</p:attrName>
                                        </p:attrNameLst>
                                      </p:cBhvr>
                                      <p:to>
                                        <p:strVal val="visible"/>
                                      </p:to>
                                    </p:set>
                                    <p:animEffect transition="in" filter="fade">
                                      <p:cBhvr>
                                        <p:cTn id="37" dur="500"/>
                                        <p:tgtEl>
                                          <p:spTgt spid="26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67">
                                            <p:txEl>
                                              <p:pRg st="7" end="7"/>
                                            </p:txEl>
                                          </p:spTgt>
                                        </p:tgtEl>
                                        <p:attrNameLst>
                                          <p:attrName>style.visibility</p:attrName>
                                        </p:attrNameLst>
                                      </p:cBhvr>
                                      <p:to>
                                        <p:strVal val="visible"/>
                                      </p:to>
                                    </p:set>
                                    <p:animEffect transition="in" filter="fade">
                                      <p:cBhvr>
                                        <p:cTn id="42" dur="500"/>
                                        <p:tgtEl>
                                          <p:spTgt spid="26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67">
                                            <p:txEl>
                                              <p:pRg st="8" end="8"/>
                                            </p:txEl>
                                          </p:spTgt>
                                        </p:tgtEl>
                                        <p:attrNameLst>
                                          <p:attrName>style.visibility</p:attrName>
                                        </p:attrNameLst>
                                      </p:cBhvr>
                                      <p:to>
                                        <p:strVal val="visible"/>
                                      </p:to>
                                    </p:set>
                                    <p:animEffect transition="in" filter="fade">
                                      <p:cBhvr>
                                        <p:cTn id="47" dur="500"/>
                                        <p:tgtEl>
                                          <p:spTgt spid="267">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67">
                                            <p:txEl>
                                              <p:pRg st="9" end="9"/>
                                            </p:txEl>
                                          </p:spTgt>
                                        </p:tgtEl>
                                        <p:attrNameLst>
                                          <p:attrName>style.visibility</p:attrName>
                                        </p:attrNameLst>
                                      </p:cBhvr>
                                      <p:to>
                                        <p:strVal val="visible"/>
                                      </p:to>
                                    </p:set>
                                    <p:animEffect transition="in" filter="fade">
                                      <p:cBhvr>
                                        <p:cTn id="52" dur="500"/>
                                        <p:tgtEl>
                                          <p:spTgt spid="267">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67">
                                            <p:txEl>
                                              <p:pRg st="10" end="10"/>
                                            </p:txEl>
                                          </p:spTgt>
                                        </p:tgtEl>
                                        <p:attrNameLst>
                                          <p:attrName>style.visibility</p:attrName>
                                        </p:attrNameLst>
                                      </p:cBhvr>
                                      <p:to>
                                        <p:strVal val="visible"/>
                                      </p:to>
                                    </p:set>
                                    <p:animEffect transition="in" filter="fade">
                                      <p:cBhvr>
                                        <p:cTn id="57" dur="500"/>
                                        <p:tgtEl>
                                          <p:spTgt spid="26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title"/>
          </p:nvPr>
        </p:nvSpPr>
        <p:spPr>
          <a:xfrm>
            <a:off x="457200" y="20637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000" b="1" i="0" u="none" strike="noStrike" cap="none" dirty="0">
                <a:solidFill>
                  <a:srgbClr val="000000"/>
                </a:solidFill>
                <a:latin typeface="Arial"/>
                <a:ea typeface="Arial"/>
                <a:cs typeface="Arial"/>
                <a:sym typeface="Arial"/>
              </a:rPr>
              <a:t>Pseudocode for Towers of Hanoi (2/2)</a:t>
            </a:r>
          </a:p>
        </p:txBody>
      </p:sp>
      <p:sp>
        <p:nvSpPr>
          <p:cNvPr id="273" name="Shape 273"/>
          <p:cNvSpPr txBox="1">
            <a:spLocks noGrp="1"/>
          </p:cNvSpPr>
          <p:nvPr>
            <p:ph type="body" idx="1"/>
          </p:nvPr>
        </p:nvSpPr>
        <p:spPr>
          <a:xfrm>
            <a:off x="341312" y="1128712"/>
            <a:ext cx="8891587" cy="3725861"/>
          </a:xfrm>
          <a:prstGeom prst="rect">
            <a:avLst/>
          </a:prstGeom>
          <a:noFill/>
          <a:ln>
            <a:noFill/>
          </a:ln>
        </p:spPr>
        <p:txBody>
          <a:bodyPr lIns="91425" tIns="91425" rIns="91425" bIns="91425" anchor="t" anchorCtr="0">
            <a:noAutofit/>
          </a:bodyPr>
          <a:lstStyle/>
          <a:p>
            <a:pPr marL="381000" marR="0" lvl="0" indent="-342900" algn="l" rtl="0">
              <a:lnSpc>
                <a:spcPct val="100000"/>
              </a:lnSpc>
              <a:spcBef>
                <a:spcPts val="0"/>
              </a:spcBef>
              <a:spcAft>
                <a:spcPts val="0"/>
              </a:spcAft>
              <a:buClr>
                <a:srgbClr val="000000"/>
              </a:buClr>
              <a:buSzPct val="100000"/>
              <a:buFont typeface="Arial"/>
              <a:buChar char="•"/>
            </a:pPr>
            <a:r>
              <a:rPr lang="en-US" sz="2400" b="0" i="0" u="none" strike="noStrike" cap="none" dirty="0">
                <a:solidFill>
                  <a:srgbClr val="000000"/>
                </a:solidFill>
                <a:latin typeface="Arial"/>
                <a:ea typeface="Arial"/>
                <a:cs typeface="Arial"/>
                <a:sym typeface="Arial"/>
              </a:rPr>
              <a:t>In general (for </a:t>
            </a:r>
            <a:r>
              <a:rPr lang="en-US" sz="2400" b="0" i="1" u="none" strike="noStrike" cap="none" dirty="0">
                <a:solidFill>
                  <a:srgbClr val="000000"/>
                </a:solidFill>
                <a:latin typeface="Arial"/>
                <a:ea typeface="Arial"/>
                <a:cs typeface="Arial"/>
                <a:sym typeface="Arial"/>
              </a:rPr>
              <a:t>n</a:t>
            </a:r>
            <a:r>
              <a:rPr lang="en-US" sz="2400" b="0" i="0" u="none" strike="noStrike" cap="none" dirty="0">
                <a:solidFill>
                  <a:srgbClr val="000000"/>
                </a:solidFill>
                <a:latin typeface="Arial"/>
                <a:ea typeface="Arial"/>
                <a:cs typeface="Arial"/>
                <a:sym typeface="Arial"/>
              </a:rPr>
              <a:t> disks)</a:t>
            </a:r>
          </a:p>
          <a:p>
            <a:pPr marL="876300" marR="0" lvl="1" indent="-342900" algn="l" rtl="0">
              <a:lnSpc>
                <a:spcPct val="100000"/>
              </a:lnSpc>
              <a:spcBef>
                <a:spcPts val="600"/>
              </a:spcBef>
              <a:spcAft>
                <a:spcPts val="0"/>
              </a:spcAft>
              <a:buClr>
                <a:srgbClr val="000000"/>
              </a:buClr>
              <a:buSzPct val="75000"/>
              <a:buFont typeface="Courier New"/>
              <a:buChar char="o"/>
            </a:pPr>
            <a:r>
              <a:rPr lang="en-US" sz="2000" b="0" i="0" u="none" strike="noStrike" cap="none" dirty="0">
                <a:solidFill>
                  <a:srgbClr val="000000"/>
                </a:solidFill>
                <a:latin typeface="Arial"/>
                <a:ea typeface="Arial"/>
                <a:cs typeface="Arial"/>
                <a:sym typeface="Arial"/>
              </a:rPr>
              <a:t>use </a:t>
            </a:r>
            <a:r>
              <a:rPr lang="en-US" sz="2000" b="0" i="1" u="none" strike="noStrike" cap="none" dirty="0">
                <a:solidFill>
                  <a:srgbClr val="FF0000"/>
                </a:solidFill>
                <a:latin typeface="Arial"/>
                <a:ea typeface="Arial"/>
                <a:cs typeface="Arial"/>
                <a:sym typeface="Arial"/>
              </a:rPr>
              <a:t>n-1</a:t>
            </a:r>
            <a:r>
              <a:rPr lang="en-US" sz="2000" b="0" i="0" u="none" strike="noStrike" cap="none" dirty="0">
                <a:solidFill>
                  <a:srgbClr val="000000"/>
                </a:solidFill>
                <a:latin typeface="Arial"/>
                <a:ea typeface="Arial"/>
                <a:cs typeface="Arial"/>
                <a:sym typeface="Arial"/>
              </a:rPr>
              <a:t> disk solution to move top disks to intermediate pole</a:t>
            </a:r>
          </a:p>
          <a:p>
            <a:pPr marL="876300" marR="0" lvl="1" indent="-342900" algn="l" rtl="0">
              <a:lnSpc>
                <a:spcPct val="100000"/>
              </a:lnSpc>
              <a:spcBef>
                <a:spcPts val="600"/>
              </a:spcBef>
              <a:spcAft>
                <a:spcPts val="0"/>
              </a:spcAft>
              <a:buClr>
                <a:srgbClr val="000000"/>
              </a:buClr>
              <a:buSzPct val="75000"/>
              <a:buFont typeface="Courier New"/>
              <a:buChar char="o"/>
            </a:pPr>
            <a:r>
              <a:rPr lang="en-US" sz="2000" b="0" i="0" u="none" strike="noStrike" cap="none" dirty="0">
                <a:solidFill>
                  <a:srgbClr val="000000"/>
                </a:solidFill>
                <a:latin typeface="Arial"/>
                <a:ea typeface="Arial"/>
                <a:cs typeface="Arial"/>
                <a:sym typeface="Arial"/>
              </a:rPr>
              <a:t>use one disk solution to move bottom disk to final pole</a:t>
            </a:r>
          </a:p>
          <a:p>
            <a:pPr marL="876300" marR="0" lvl="1" indent="-342900" algn="l" rtl="0">
              <a:lnSpc>
                <a:spcPct val="100000"/>
              </a:lnSpc>
              <a:spcBef>
                <a:spcPts val="600"/>
              </a:spcBef>
              <a:spcAft>
                <a:spcPts val="0"/>
              </a:spcAft>
              <a:buClr>
                <a:srgbClr val="000000"/>
              </a:buClr>
              <a:buSzPct val="75000"/>
              <a:buFont typeface="Courier New"/>
              <a:buChar char="o"/>
            </a:pPr>
            <a:r>
              <a:rPr lang="en-US" sz="2000" b="0" i="0" u="none" strike="noStrike" cap="none" dirty="0">
                <a:solidFill>
                  <a:srgbClr val="000000"/>
                </a:solidFill>
                <a:latin typeface="Arial"/>
                <a:ea typeface="Arial"/>
                <a:cs typeface="Arial"/>
                <a:sym typeface="Arial"/>
              </a:rPr>
              <a:t>use </a:t>
            </a:r>
            <a:r>
              <a:rPr lang="en-US" sz="2000" b="0" i="1" u="none" strike="noStrike" cap="none" dirty="0">
                <a:solidFill>
                  <a:srgbClr val="FF0000"/>
                </a:solidFill>
                <a:latin typeface="Arial"/>
                <a:ea typeface="Arial"/>
                <a:cs typeface="Arial"/>
                <a:sym typeface="Arial"/>
              </a:rPr>
              <a:t>n-1</a:t>
            </a:r>
            <a:r>
              <a:rPr lang="en-US" sz="2000" b="0" i="0" u="none" strike="noStrike" cap="none" dirty="0">
                <a:solidFill>
                  <a:srgbClr val="000000"/>
                </a:solidFill>
                <a:latin typeface="Arial"/>
                <a:ea typeface="Arial"/>
                <a:cs typeface="Arial"/>
                <a:sym typeface="Arial"/>
              </a:rPr>
              <a:t> disk solution to move top disks to final pole</a:t>
            </a:r>
          </a:p>
          <a:p>
            <a:pPr marL="876300" marR="0" lvl="1" indent="-342900" algn="l" rtl="0">
              <a:lnSpc>
                <a:spcPct val="100000"/>
              </a:lnSpc>
              <a:spcBef>
                <a:spcPts val="600"/>
              </a:spcBef>
              <a:spcAft>
                <a:spcPts val="0"/>
              </a:spcAft>
              <a:buClr>
                <a:srgbClr val="000000"/>
              </a:buClr>
              <a:buSzPct val="75000"/>
              <a:buFont typeface="Courier New"/>
              <a:buNone/>
            </a:pPr>
            <a:endParaRPr sz="2400" b="0" i="0" u="none" strike="noStrike" cap="none" dirty="0">
              <a:solidFill>
                <a:srgbClr val="000000"/>
              </a:solidFill>
              <a:latin typeface="Arial"/>
              <a:ea typeface="Arial"/>
              <a:cs typeface="Arial"/>
              <a:sym typeface="Arial"/>
            </a:endParaRPr>
          </a:p>
          <a:p>
            <a:pPr marL="381000" marR="0" lvl="0" indent="-342900" algn="l" rtl="0">
              <a:lnSpc>
                <a:spcPct val="100000"/>
              </a:lnSpc>
              <a:spcBef>
                <a:spcPts val="600"/>
              </a:spcBef>
              <a:spcAft>
                <a:spcPts val="0"/>
              </a:spcAft>
              <a:buClr>
                <a:srgbClr val="000000"/>
              </a:buClr>
              <a:buSzPct val="100000"/>
              <a:buFont typeface="Arial"/>
              <a:buChar char="•"/>
            </a:pPr>
            <a:r>
              <a:rPr lang="en-US" sz="2400" b="0" i="0" u="none" strike="noStrike" cap="none" dirty="0">
                <a:solidFill>
                  <a:srgbClr val="000000"/>
                </a:solidFill>
                <a:latin typeface="Arial"/>
                <a:ea typeface="Arial"/>
                <a:cs typeface="Arial"/>
                <a:sym typeface="Arial"/>
              </a:rPr>
              <a:t>Note: can have multiple recursive calls in a method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3">
                                            <p:txEl>
                                              <p:pRg st="0" end="0"/>
                                            </p:txEl>
                                          </p:spTgt>
                                        </p:tgtEl>
                                        <p:attrNameLst>
                                          <p:attrName>style.visibility</p:attrName>
                                        </p:attrNameLst>
                                      </p:cBhvr>
                                      <p:to>
                                        <p:strVal val="visible"/>
                                      </p:to>
                                    </p:set>
                                    <p:animEffect transition="in" filter="fade">
                                      <p:cBhvr>
                                        <p:cTn id="7" dur="500"/>
                                        <p:tgtEl>
                                          <p:spTgt spid="27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3">
                                            <p:txEl>
                                              <p:pRg st="1" end="1"/>
                                            </p:txEl>
                                          </p:spTgt>
                                        </p:tgtEl>
                                        <p:attrNameLst>
                                          <p:attrName>style.visibility</p:attrName>
                                        </p:attrNameLst>
                                      </p:cBhvr>
                                      <p:to>
                                        <p:strVal val="visible"/>
                                      </p:to>
                                    </p:set>
                                    <p:animEffect transition="in" filter="fade">
                                      <p:cBhvr>
                                        <p:cTn id="12" dur="500"/>
                                        <p:tgtEl>
                                          <p:spTgt spid="27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3">
                                            <p:txEl>
                                              <p:pRg st="2" end="2"/>
                                            </p:txEl>
                                          </p:spTgt>
                                        </p:tgtEl>
                                        <p:attrNameLst>
                                          <p:attrName>style.visibility</p:attrName>
                                        </p:attrNameLst>
                                      </p:cBhvr>
                                      <p:to>
                                        <p:strVal val="visible"/>
                                      </p:to>
                                    </p:set>
                                    <p:animEffect transition="in" filter="fade">
                                      <p:cBhvr>
                                        <p:cTn id="17" dur="500"/>
                                        <p:tgtEl>
                                          <p:spTgt spid="27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3">
                                            <p:txEl>
                                              <p:pRg st="3" end="3"/>
                                            </p:txEl>
                                          </p:spTgt>
                                        </p:tgtEl>
                                        <p:attrNameLst>
                                          <p:attrName>style.visibility</p:attrName>
                                        </p:attrNameLst>
                                      </p:cBhvr>
                                      <p:to>
                                        <p:strVal val="visible"/>
                                      </p:to>
                                    </p:set>
                                    <p:animEffect transition="in" filter="fade">
                                      <p:cBhvr>
                                        <p:cTn id="22" dur="500"/>
                                        <p:tgtEl>
                                          <p:spTgt spid="27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3">
                                            <p:txEl>
                                              <p:pRg st="5" end="5"/>
                                            </p:txEl>
                                          </p:spTgt>
                                        </p:tgtEl>
                                        <p:attrNameLst>
                                          <p:attrName>style.visibility</p:attrName>
                                        </p:attrNameLst>
                                      </p:cBhvr>
                                      <p:to>
                                        <p:strVal val="visible"/>
                                      </p:to>
                                    </p:set>
                                    <p:animEffect transition="in" filter="fade">
                                      <p:cBhvr>
                                        <p:cTn id="27" dur="500"/>
                                        <p:tgtEl>
                                          <p:spTgt spid="27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Lower level pseudocode</a:t>
            </a:r>
          </a:p>
        </p:txBody>
      </p:sp>
      <p:sp>
        <p:nvSpPr>
          <p:cNvPr id="279" name="Shape 279"/>
          <p:cNvSpPr txBox="1">
            <a:spLocks noGrp="1"/>
          </p:cNvSpPr>
          <p:nvPr>
            <p:ph type="body" idx="1"/>
          </p:nvPr>
        </p:nvSpPr>
        <p:spPr>
          <a:xfrm>
            <a:off x="290511" y="1063625"/>
            <a:ext cx="5052306" cy="4079874"/>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B8B8B8"/>
              </a:buClr>
              <a:buSzPct val="25000"/>
              <a:buFont typeface="Consolas"/>
              <a:buNone/>
            </a:pPr>
            <a:r>
              <a:rPr lang="en-US" sz="1200" b="0" i="0" u="none" strike="noStrike" cap="none" dirty="0">
                <a:solidFill>
                  <a:srgbClr val="B8B8B8"/>
                </a:solidFill>
                <a:latin typeface="Consolas"/>
                <a:ea typeface="Consolas"/>
                <a:cs typeface="Consolas"/>
                <a:sym typeface="Consolas"/>
              </a:rPr>
              <a:t>//n is number of disks, </a:t>
            </a:r>
            <a:r>
              <a:rPr lang="en-US" sz="1200" b="0" i="0" u="none" strike="noStrike" cap="none" dirty="0" err="1">
                <a:solidFill>
                  <a:srgbClr val="B8B8B8"/>
                </a:solidFill>
                <a:latin typeface="Consolas"/>
                <a:ea typeface="Consolas"/>
                <a:cs typeface="Consolas"/>
                <a:sym typeface="Consolas"/>
              </a:rPr>
              <a:t>src</a:t>
            </a:r>
            <a:r>
              <a:rPr lang="en-US" sz="1200" b="0" i="0" u="none" strike="noStrike" cap="none" dirty="0">
                <a:solidFill>
                  <a:srgbClr val="B8B8B8"/>
                </a:solidFill>
                <a:latin typeface="Consolas"/>
                <a:ea typeface="Consolas"/>
                <a:cs typeface="Consolas"/>
                <a:sym typeface="Consolas"/>
              </a:rPr>
              <a:t> is starting pole, </a:t>
            </a:r>
          </a:p>
          <a:p>
            <a:pPr marL="0" marR="0" lvl="0" indent="0" algn="l" rtl="0">
              <a:lnSpc>
                <a:spcPct val="100000"/>
              </a:lnSpc>
              <a:spcBef>
                <a:spcPts val="0"/>
              </a:spcBef>
              <a:spcAft>
                <a:spcPts val="0"/>
              </a:spcAft>
              <a:buClr>
                <a:srgbClr val="B8B8B8"/>
              </a:buClr>
              <a:buSzPct val="25000"/>
              <a:buFont typeface="Consolas"/>
              <a:buNone/>
            </a:pPr>
            <a:r>
              <a:rPr lang="en-US" sz="1200" b="0" i="0" u="none" strike="noStrike" cap="none" dirty="0">
                <a:solidFill>
                  <a:srgbClr val="B8B8B8"/>
                </a:solidFill>
                <a:latin typeface="Consolas"/>
                <a:ea typeface="Consolas"/>
                <a:cs typeface="Consolas"/>
                <a:sym typeface="Consolas"/>
              </a:rPr>
              <a:t>//</a:t>
            </a:r>
            <a:r>
              <a:rPr lang="en-US" sz="1200" b="0" i="0" u="none" strike="noStrike" cap="none" dirty="0" err="1">
                <a:solidFill>
                  <a:srgbClr val="B8B8B8"/>
                </a:solidFill>
                <a:latin typeface="Consolas"/>
                <a:ea typeface="Consolas"/>
                <a:cs typeface="Consolas"/>
                <a:sym typeface="Consolas"/>
              </a:rPr>
              <a:t>dst</a:t>
            </a:r>
            <a:r>
              <a:rPr lang="en-US" sz="1200" b="0" i="0" u="none" strike="noStrike" cap="none" dirty="0">
                <a:solidFill>
                  <a:srgbClr val="B8B8B8"/>
                </a:solidFill>
                <a:latin typeface="Consolas"/>
                <a:ea typeface="Consolas"/>
                <a:cs typeface="Consolas"/>
                <a:sym typeface="Consolas"/>
              </a:rPr>
              <a:t> is finishing pole</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public void </a:t>
            </a:r>
            <a:r>
              <a:rPr lang="en-US" sz="1200" b="0" i="0" u="none" strike="noStrike" cap="none" dirty="0" err="1">
                <a:solidFill>
                  <a:srgbClr val="000000"/>
                </a:solidFill>
                <a:latin typeface="Consolas"/>
                <a:ea typeface="Consolas"/>
                <a:cs typeface="Consolas"/>
                <a:sym typeface="Consolas"/>
              </a:rPr>
              <a:t>hanoi</a:t>
            </a:r>
            <a:r>
              <a:rPr lang="en-US" sz="1200" b="0" i="0" u="none" strike="noStrike" cap="none" dirty="0">
                <a:solidFill>
                  <a:srgbClr val="000000"/>
                </a:solidFill>
                <a:latin typeface="Consolas"/>
                <a:ea typeface="Consolas"/>
                <a:cs typeface="Consolas"/>
                <a:sym typeface="Consolas"/>
              </a:rPr>
              <a:t>(int n, Pole </a:t>
            </a:r>
            <a:r>
              <a:rPr lang="en-US" sz="1200" b="0" i="0" u="none" strike="noStrike" cap="none" dirty="0" err="1">
                <a:solidFill>
                  <a:srgbClr val="000000"/>
                </a:solidFill>
                <a:latin typeface="Consolas"/>
                <a:ea typeface="Consolas"/>
                <a:cs typeface="Consolas"/>
                <a:sym typeface="Consolas"/>
              </a:rPr>
              <a:t>src</a:t>
            </a:r>
            <a:r>
              <a:rPr lang="en-US" sz="1200" b="0" i="0" u="none" strike="noStrike" cap="none" dirty="0">
                <a:solidFill>
                  <a:srgbClr val="000000"/>
                </a:solidFill>
                <a:latin typeface="Consolas"/>
                <a:ea typeface="Consolas"/>
                <a:cs typeface="Consolas"/>
                <a:sym typeface="Consolas"/>
              </a:rPr>
              <a:t>, Pole </a:t>
            </a:r>
            <a:r>
              <a:rPr lang="en-US" sz="1200" b="0" i="0" u="none" strike="noStrike" cap="none" dirty="0" err="1">
                <a:solidFill>
                  <a:srgbClr val="000000"/>
                </a:solidFill>
                <a:latin typeface="Consolas"/>
                <a:ea typeface="Consolas"/>
                <a:cs typeface="Consolas"/>
                <a:sym typeface="Consolas"/>
              </a:rPr>
              <a:t>dst</a:t>
            </a:r>
            <a:r>
              <a:rPr lang="en-US" sz="1200" b="0" i="0" u="none" strike="noStrike" cap="none" dirty="0">
                <a:solidFill>
                  <a:srgbClr val="000000"/>
                </a:solidFill>
                <a:latin typeface="Consolas"/>
                <a:ea typeface="Consolas"/>
                <a:cs typeface="Consolas"/>
                <a:sym typeface="Consolas"/>
              </a:rPr>
              <a:t>, Pole other){</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if (n==1)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this.move</a:t>
            </a:r>
            <a:r>
              <a:rPr lang="en-US" sz="1200" b="0" i="0" u="none" strike="noStrike" cap="none" dirty="0">
                <a:solidFill>
                  <a:srgbClr val="000000"/>
                </a:solidFill>
                <a:latin typeface="Consolas"/>
                <a:ea typeface="Consolas"/>
                <a:cs typeface="Consolas"/>
                <a:sym typeface="Consolas"/>
              </a:rPr>
              <a:t>(</a:t>
            </a:r>
            <a:r>
              <a:rPr lang="en-US" sz="1200" b="0" i="0" u="none" strike="noStrike" cap="none" dirty="0" err="1">
                <a:solidFill>
                  <a:srgbClr val="000000"/>
                </a:solidFill>
                <a:latin typeface="Consolas"/>
                <a:ea typeface="Consolas"/>
                <a:cs typeface="Consolas"/>
                <a:sym typeface="Consolas"/>
              </a:rPr>
              <a:t>src</a:t>
            </a: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dst</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else {</a:t>
            </a:r>
          </a:p>
          <a:p>
            <a:pPr marL="0" marR="0" lvl="0" indent="0" algn="l" rtl="0">
              <a:lnSpc>
                <a:spcPct val="100000"/>
              </a:lnSpc>
              <a:spcBef>
                <a:spcPts val="0"/>
              </a:spcBef>
              <a:spcAft>
                <a:spcPts val="0"/>
              </a:spcAft>
              <a:buClr>
                <a:srgbClr val="000000"/>
              </a:buClr>
              <a:buSzPct val="25000"/>
              <a:buFont typeface="Consolas"/>
              <a:buNone/>
            </a:pPr>
            <a:r>
              <a:rPr lang="en-US" sz="1200" b="1" dirty="0">
                <a:latin typeface="Consolas"/>
                <a:ea typeface="Consolas"/>
                <a:cs typeface="Consolas"/>
                <a:sym typeface="Consolas"/>
              </a:rPr>
              <a:t>        </a:t>
            </a:r>
            <a:r>
              <a:rPr lang="en-US" sz="1200" b="1" i="0" u="none" strike="noStrike" cap="none" dirty="0" err="1">
                <a:solidFill>
                  <a:srgbClr val="000000"/>
                </a:solidFill>
                <a:latin typeface="Consolas"/>
                <a:ea typeface="Consolas"/>
                <a:cs typeface="Consolas"/>
                <a:sym typeface="Consolas"/>
              </a:rPr>
              <a:t>this.hanoi</a:t>
            </a:r>
            <a:r>
              <a:rPr lang="en-US" sz="1200" b="1" i="0" u="none" strike="noStrike" cap="none" dirty="0">
                <a:solidFill>
                  <a:srgbClr val="000000"/>
                </a:solidFill>
                <a:latin typeface="Consolas"/>
                <a:ea typeface="Consolas"/>
                <a:cs typeface="Consolas"/>
                <a:sym typeface="Consolas"/>
              </a:rPr>
              <a:t>(n-1, </a:t>
            </a:r>
            <a:r>
              <a:rPr lang="en-US" sz="1200" b="1" i="0" u="none" strike="noStrike" cap="none" dirty="0" err="1">
                <a:solidFill>
                  <a:srgbClr val="000000"/>
                </a:solidFill>
                <a:latin typeface="Consolas"/>
                <a:ea typeface="Consolas"/>
                <a:cs typeface="Consolas"/>
                <a:sym typeface="Consolas"/>
              </a:rPr>
              <a:t>src</a:t>
            </a:r>
            <a:r>
              <a:rPr lang="en-US" sz="1200" b="1" i="0" u="none" strike="noStrike" cap="none" dirty="0">
                <a:solidFill>
                  <a:srgbClr val="000000"/>
                </a:solidFill>
                <a:latin typeface="Consolas"/>
                <a:ea typeface="Consolas"/>
                <a:cs typeface="Consolas"/>
                <a:sym typeface="Consolas"/>
              </a:rPr>
              <a:t>, other, </a:t>
            </a:r>
            <a:r>
              <a:rPr lang="en-US" sz="1200" b="1" i="0" u="none" strike="noStrike" cap="none" dirty="0" err="1">
                <a:solidFill>
                  <a:srgbClr val="000000"/>
                </a:solidFill>
                <a:latin typeface="Consolas"/>
                <a:ea typeface="Consolas"/>
                <a:cs typeface="Consolas"/>
                <a:sym typeface="Consolas"/>
              </a:rPr>
              <a:t>dst</a:t>
            </a:r>
            <a:r>
              <a:rPr lang="en-US" sz="1200" b="1" i="0" u="none" strike="noStrike" cap="none" dirty="0">
                <a:solidFill>
                  <a:srgbClr val="000000"/>
                </a:solidFill>
                <a:latin typeface="Consolas"/>
                <a:ea typeface="Consolas"/>
                <a:cs typeface="Consolas"/>
                <a:sym typeface="Consolas"/>
              </a:rPr>
              <a:t>)</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this.move</a:t>
            </a:r>
            <a:r>
              <a:rPr lang="en-US" sz="1200" b="0" i="0" u="none" strike="noStrike" cap="none" dirty="0">
                <a:solidFill>
                  <a:srgbClr val="000000"/>
                </a:solidFill>
                <a:latin typeface="Consolas"/>
                <a:ea typeface="Consolas"/>
                <a:cs typeface="Consolas"/>
                <a:sym typeface="Consolas"/>
              </a:rPr>
              <a:t>(</a:t>
            </a:r>
            <a:r>
              <a:rPr lang="en-US" sz="1200" b="0" i="0" u="none" strike="noStrike" cap="none" dirty="0" err="1">
                <a:solidFill>
                  <a:srgbClr val="000000"/>
                </a:solidFill>
                <a:latin typeface="Consolas"/>
                <a:ea typeface="Consolas"/>
                <a:cs typeface="Consolas"/>
                <a:sym typeface="Consolas"/>
              </a:rPr>
              <a:t>src</a:t>
            </a: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dst</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1" i="0" u="none" strike="noStrike" cap="none" dirty="0" err="1">
                <a:solidFill>
                  <a:srgbClr val="000000"/>
                </a:solidFill>
                <a:latin typeface="Consolas"/>
                <a:ea typeface="Consolas"/>
                <a:cs typeface="Consolas"/>
                <a:sym typeface="Consolas"/>
              </a:rPr>
              <a:t>this.hanoi</a:t>
            </a:r>
            <a:r>
              <a:rPr lang="en-US" sz="1200" b="1" i="0" u="none" strike="noStrike" cap="none" dirty="0">
                <a:solidFill>
                  <a:srgbClr val="000000"/>
                </a:solidFill>
                <a:latin typeface="Consolas"/>
                <a:ea typeface="Consolas"/>
                <a:cs typeface="Consolas"/>
                <a:sym typeface="Consolas"/>
              </a:rPr>
              <a:t>(n-1, other, </a:t>
            </a:r>
            <a:r>
              <a:rPr lang="en-US" sz="1200" b="1" i="0" u="none" strike="noStrike" cap="none" dirty="0" err="1">
                <a:solidFill>
                  <a:srgbClr val="000000"/>
                </a:solidFill>
                <a:latin typeface="Consolas"/>
                <a:ea typeface="Consolas"/>
                <a:cs typeface="Consolas"/>
                <a:sym typeface="Consolas"/>
              </a:rPr>
              <a:t>dst</a:t>
            </a:r>
            <a:r>
              <a:rPr lang="en-US" sz="1200" b="1" i="0" u="none" strike="noStrike" cap="none" dirty="0">
                <a:solidFill>
                  <a:srgbClr val="000000"/>
                </a:solidFill>
                <a:latin typeface="Consolas"/>
                <a:ea typeface="Consolas"/>
                <a:cs typeface="Consolas"/>
                <a:sym typeface="Consolas"/>
              </a:rPr>
              <a:t>, </a:t>
            </a:r>
            <a:r>
              <a:rPr lang="en-US" sz="1200" b="1" i="0" u="none" strike="noStrike" cap="none" dirty="0" err="1">
                <a:solidFill>
                  <a:srgbClr val="000000"/>
                </a:solidFill>
                <a:latin typeface="Consolas"/>
                <a:ea typeface="Consolas"/>
                <a:cs typeface="Consolas"/>
                <a:sym typeface="Consolas"/>
              </a:rPr>
              <a:t>src</a:t>
            </a:r>
            <a:r>
              <a:rPr lang="en-US" sz="1200" b="1" i="0" u="none" strike="noStrike" cap="none" dirty="0">
                <a:solidFill>
                  <a:srgbClr val="000000"/>
                </a:solidFill>
                <a:latin typeface="Consolas"/>
                <a:ea typeface="Consolas"/>
                <a:cs typeface="Consolas"/>
                <a:sym typeface="Consolas"/>
              </a:rPr>
              <a:t>)</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endParaRPr lang="en-US" sz="1200" dirty="0">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public void move(Pole </a:t>
            </a:r>
            <a:r>
              <a:rPr lang="en-US" sz="1200" b="0" i="0" u="none" strike="noStrike" cap="none" dirty="0" err="1">
                <a:solidFill>
                  <a:srgbClr val="000000"/>
                </a:solidFill>
                <a:latin typeface="Consolas"/>
                <a:ea typeface="Consolas"/>
                <a:cs typeface="Consolas"/>
                <a:sym typeface="Consolas"/>
              </a:rPr>
              <a:t>src</a:t>
            </a:r>
            <a:r>
              <a:rPr lang="en-US" sz="1200" b="0" i="0" u="none" strike="noStrike" cap="none" dirty="0">
                <a:solidFill>
                  <a:srgbClr val="000000"/>
                </a:solidFill>
                <a:latin typeface="Consolas"/>
                <a:ea typeface="Consolas"/>
                <a:cs typeface="Consolas"/>
                <a:sym typeface="Consolas"/>
              </a:rPr>
              <a:t>, Pole </a:t>
            </a:r>
            <a:r>
              <a:rPr lang="en-US" sz="1200" b="0" i="0" u="none" strike="noStrike" cap="none" dirty="0" err="1">
                <a:solidFill>
                  <a:srgbClr val="000000"/>
                </a:solidFill>
                <a:latin typeface="Consolas"/>
                <a:ea typeface="Consolas"/>
                <a:cs typeface="Consolas"/>
                <a:sym typeface="Consolas"/>
              </a:rPr>
              <a:t>dst</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0" i="0" u="none" strike="noStrike" cap="none" dirty="0">
                <a:solidFill>
                  <a:srgbClr val="B8B8B8"/>
                </a:solidFill>
                <a:latin typeface="Consolas"/>
                <a:ea typeface="Consolas"/>
                <a:cs typeface="Consolas"/>
                <a:sym typeface="Consolas"/>
              </a:rPr>
              <a:t>  //take the top disk on the pole </a:t>
            </a:r>
            <a:r>
              <a:rPr lang="en-US" sz="1200" b="0" i="0" u="none" strike="noStrike" cap="none" dirty="0" err="1">
                <a:solidFill>
                  <a:srgbClr val="B8B8B8"/>
                </a:solidFill>
                <a:latin typeface="Consolas"/>
                <a:ea typeface="Consolas"/>
                <a:cs typeface="Consolas"/>
                <a:sym typeface="Consolas"/>
              </a:rPr>
              <a:t>src</a:t>
            </a:r>
            <a:r>
              <a:rPr lang="en-US" sz="1200" b="0" i="0" u="none" strike="noStrike" cap="none" dirty="0">
                <a:solidFill>
                  <a:srgbClr val="B8B8B8"/>
                </a:solidFill>
                <a:latin typeface="Consolas"/>
                <a:ea typeface="Consolas"/>
                <a:cs typeface="Consolas"/>
                <a:sym typeface="Consolas"/>
              </a:rPr>
              <a:t> and make</a:t>
            </a:r>
          </a:p>
          <a:p>
            <a:pPr marL="0" marR="0" lvl="0" indent="0" algn="l" rtl="0">
              <a:lnSpc>
                <a:spcPct val="100000"/>
              </a:lnSpc>
              <a:spcBef>
                <a:spcPts val="0"/>
              </a:spcBef>
              <a:spcAft>
                <a:spcPts val="0"/>
              </a:spcAft>
              <a:buClr>
                <a:srgbClr val="B8B8B8"/>
              </a:buClr>
              <a:buSzPct val="25000"/>
              <a:buFont typeface="Consolas"/>
              <a:buNone/>
            </a:pPr>
            <a:r>
              <a:rPr lang="en-US" sz="1200" b="0" i="0" u="none" strike="noStrike" cap="none" dirty="0">
                <a:solidFill>
                  <a:srgbClr val="B8B8B8"/>
                </a:solidFill>
                <a:latin typeface="Consolas"/>
                <a:ea typeface="Consolas"/>
                <a:cs typeface="Consolas"/>
                <a:sym typeface="Consolas"/>
              </a:rPr>
              <a:t>    //it the top disk on the pole </a:t>
            </a:r>
            <a:r>
              <a:rPr lang="en-US" sz="1200" b="0" i="0" u="none" strike="noStrike" cap="none" dirty="0" err="1">
                <a:solidFill>
                  <a:srgbClr val="B8B8B8"/>
                </a:solidFill>
                <a:latin typeface="Consolas"/>
                <a:ea typeface="Consolas"/>
                <a:cs typeface="Consolas"/>
                <a:sym typeface="Consolas"/>
              </a:rPr>
              <a:t>dst</a:t>
            </a:r>
            <a:endParaRPr lang="en-US" sz="1200" b="0" i="0" u="none" strike="noStrike" cap="none" dirty="0">
              <a:solidFill>
                <a:srgbClr val="B8B8B8"/>
              </a:solidFill>
              <a:latin typeface="Consolas"/>
              <a:ea typeface="Consolas"/>
              <a:cs typeface="Consolas"/>
              <a:sym typeface="Consolas"/>
            </a:endParaRPr>
          </a:p>
          <a:p>
            <a:pPr marL="0" marR="0" lvl="0" indent="0" algn="l" rtl="0">
              <a:lnSpc>
                <a:spcPct val="100000"/>
              </a:lnSpc>
              <a:spcBef>
                <a:spcPts val="0"/>
              </a:spcBef>
              <a:spcAft>
                <a:spcPts val="0"/>
              </a:spcAft>
              <a:buClr>
                <a:srgbClr val="B8B8B8"/>
              </a:buClr>
              <a:buSzPct val="25000"/>
              <a:buFont typeface="Consolas"/>
              <a:buNone/>
            </a:pPr>
            <a:r>
              <a:rPr lang="en-US" sz="1200" dirty="0">
                <a:solidFill>
                  <a:schemeClr val="tx1"/>
                </a:solidFill>
                <a:latin typeface="Consolas"/>
                <a:ea typeface="Consolas"/>
                <a:cs typeface="Consolas"/>
                <a:sym typeface="Consolas"/>
              </a:rPr>
              <a:t>}</a:t>
            </a:r>
            <a:endParaRPr lang="en-US" sz="1200" b="0" i="0" u="none" strike="noStrike" cap="none" dirty="0">
              <a:solidFill>
                <a:schemeClr val="tx1"/>
              </a:solidFill>
              <a:latin typeface="Consolas"/>
              <a:ea typeface="Consolas"/>
              <a:cs typeface="Consolas"/>
              <a:sym typeface="Consolas"/>
            </a:endParaRPr>
          </a:p>
          <a:p>
            <a:pPr marL="342900" marR="0" lvl="0" indent="-342900" algn="l" rtl="0">
              <a:spcBef>
                <a:spcPts val="0"/>
              </a:spcBef>
              <a:spcAft>
                <a:spcPts val="0"/>
              </a:spcAft>
              <a:buSzPct val="25000"/>
              <a:buNone/>
            </a:pPr>
            <a:endParaRPr sz="1200" b="0" i="0" u="none" strike="noStrike" cap="none" dirty="0">
              <a:solidFill>
                <a:srgbClr val="B8B8B8"/>
              </a:solidFill>
              <a:latin typeface="Consolas"/>
              <a:ea typeface="Consolas"/>
              <a:cs typeface="Consolas"/>
              <a:sym typeface="Consolas"/>
            </a:endParaRPr>
          </a:p>
        </p:txBody>
      </p:sp>
      <p:sp>
        <p:nvSpPr>
          <p:cNvPr id="280" name="Shape 280"/>
          <p:cNvSpPr txBox="1">
            <a:spLocks noGrp="1"/>
          </p:cNvSpPr>
          <p:nvPr>
            <p:ph type="body" idx="1"/>
          </p:nvPr>
        </p:nvSpPr>
        <p:spPr>
          <a:xfrm>
            <a:off x="4679950" y="1063625"/>
            <a:ext cx="4319587" cy="1246187"/>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endParaRPr sz="1200" b="0" i="0" u="none" strike="noStrike" cap="none">
              <a:solidFill>
                <a:srgbClr val="000000"/>
              </a:solidFill>
              <a:latin typeface="Consolas"/>
              <a:ea typeface="Consolas"/>
              <a:cs typeface="Consolas"/>
              <a:sym typeface="Consolas"/>
            </a:endParaRPr>
          </a:p>
          <a:p>
            <a:pPr marL="342900" marR="0" lvl="0" indent="-342900" algn="l" rtl="0">
              <a:spcBef>
                <a:spcPts val="0"/>
              </a:spcBef>
              <a:spcAft>
                <a:spcPts val="0"/>
              </a:spcAft>
              <a:buSzPct val="25000"/>
              <a:buNone/>
            </a:pPr>
            <a:endParaRPr sz="1200" b="0" i="0" u="none" strike="noStrike" cap="none">
              <a:solidFill>
                <a:srgbClr val="000000"/>
              </a:solidFill>
              <a:latin typeface="Consolas"/>
              <a:ea typeface="Consolas"/>
              <a:cs typeface="Consolas"/>
              <a:sym typeface="Consolas"/>
            </a:endParaRPr>
          </a:p>
        </p:txBody>
      </p:sp>
      <p:sp>
        <p:nvSpPr>
          <p:cNvPr id="281" name="Shape 281"/>
          <p:cNvSpPr txBox="1"/>
          <p:nvPr/>
        </p:nvSpPr>
        <p:spPr>
          <a:xfrm>
            <a:off x="5133484" y="1222375"/>
            <a:ext cx="3764329" cy="3486150"/>
          </a:xfrm>
          <a:prstGeom prst="rect">
            <a:avLst/>
          </a:prstGeom>
          <a:noFill/>
          <a:ln>
            <a:noFill/>
          </a:ln>
        </p:spPr>
        <p:txBody>
          <a:bodyPr lIns="91425" tIns="91425" rIns="91425" bIns="91425" anchor="t" anchorCtr="0">
            <a:noAutofit/>
          </a:bodyPr>
          <a:lstStyle/>
          <a:p>
            <a:pPr marL="4254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rgbClr val="000000"/>
                </a:solidFill>
                <a:latin typeface="Arial"/>
                <a:ea typeface="Arial"/>
                <a:cs typeface="Arial"/>
                <a:sym typeface="Arial"/>
              </a:rPr>
              <a:t>That’s it! </a:t>
            </a:r>
            <a:r>
              <a:rPr lang="en-US" sz="1800" b="0" i="0" u="none" strike="noStrike" cap="none" dirty="0" err="1">
                <a:solidFill>
                  <a:srgbClr val="0000FF"/>
                </a:solidFill>
                <a:latin typeface="Consolas"/>
                <a:ea typeface="Consolas"/>
                <a:cs typeface="Consolas"/>
                <a:sym typeface="Consolas"/>
              </a:rPr>
              <a:t>otherPole</a:t>
            </a:r>
            <a:r>
              <a:rPr lang="en-US" sz="1800" b="0" i="0" u="none" strike="noStrike" cap="none" dirty="0">
                <a:solidFill>
                  <a:srgbClr val="000000"/>
                </a:solidFill>
                <a:latin typeface="Arial"/>
                <a:ea typeface="Arial"/>
                <a:cs typeface="Arial"/>
                <a:sym typeface="Arial"/>
              </a:rPr>
              <a:t> and </a:t>
            </a:r>
            <a:r>
              <a:rPr lang="en-US" sz="1800" b="0" i="0" u="none" strike="noStrike" cap="none" dirty="0">
                <a:solidFill>
                  <a:srgbClr val="0000FF"/>
                </a:solidFill>
                <a:latin typeface="Consolas"/>
                <a:ea typeface="Consolas"/>
                <a:cs typeface="Consolas"/>
                <a:sym typeface="Consolas"/>
              </a:rPr>
              <a:t>move</a:t>
            </a:r>
            <a:r>
              <a:rPr lang="en-US" sz="1800" b="0" i="0" u="none" strike="noStrike" cap="none" dirty="0">
                <a:solidFill>
                  <a:srgbClr val="000000"/>
                </a:solidFill>
                <a:latin typeface="Arial"/>
                <a:ea typeface="Arial"/>
                <a:cs typeface="Arial"/>
                <a:sym typeface="Arial"/>
              </a:rPr>
              <a:t> are fairly simple methods, so this is not much code.</a:t>
            </a:r>
          </a:p>
          <a:p>
            <a:pPr marL="425450" marR="0" lvl="0" indent="-285750" algn="l" rtl="0">
              <a:lnSpc>
                <a:spcPct val="100000"/>
              </a:lnSpc>
              <a:spcBef>
                <a:spcPts val="0"/>
              </a:spcBef>
              <a:spcAft>
                <a:spcPts val="0"/>
              </a:spcAft>
              <a:buClr>
                <a:srgbClr val="000000"/>
              </a:buClr>
              <a:buSzPct val="100000"/>
              <a:buFont typeface="Arial"/>
              <a:buChar char="•"/>
            </a:pPr>
            <a:endParaRPr lang="en-US" sz="500" b="0" i="0" u="none" strike="noStrike" cap="none" dirty="0">
              <a:solidFill>
                <a:srgbClr val="000000"/>
              </a:solidFill>
              <a:latin typeface="Arial"/>
              <a:ea typeface="Arial"/>
              <a:cs typeface="Arial"/>
              <a:sym typeface="Arial"/>
            </a:endParaRPr>
          </a:p>
          <a:p>
            <a:pPr marL="4254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rgbClr val="000000"/>
                </a:solidFill>
                <a:latin typeface="Arial"/>
                <a:ea typeface="Arial"/>
                <a:cs typeface="Arial"/>
                <a:sym typeface="Arial"/>
              </a:rPr>
              <a:t>But try hand simulating this when n is greater than 4. </a:t>
            </a:r>
            <a:r>
              <a:rPr lang="en-US" sz="1800" b="0" i="0" u="none" strike="noStrike" cap="none" dirty="0" err="1">
                <a:solidFill>
                  <a:srgbClr val="000000"/>
                </a:solidFill>
                <a:latin typeface="Arial"/>
                <a:ea typeface="Arial"/>
                <a:cs typeface="Arial"/>
                <a:sym typeface="Arial"/>
              </a:rPr>
              <a:t>Whoo</a:t>
            </a:r>
            <a:r>
              <a:rPr lang="en-US" sz="1800" b="0" i="0" u="none" strike="noStrike" cap="none" dirty="0">
                <a:solidFill>
                  <a:srgbClr val="000000"/>
                </a:solidFill>
                <a:latin typeface="Arial"/>
                <a:ea typeface="Arial"/>
                <a:cs typeface="Arial"/>
                <a:sym typeface="Arial"/>
              </a:rPr>
              <a:t> boy, it is tedious (but not hard!)</a:t>
            </a:r>
          </a:p>
          <a:p>
            <a:pPr marL="425450" marR="0" lvl="0" indent="-285750" algn="l" rtl="0">
              <a:lnSpc>
                <a:spcPct val="100000"/>
              </a:lnSpc>
              <a:spcBef>
                <a:spcPts val="0"/>
              </a:spcBef>
              <a:spcAft>
                <a:spcPts val="0"/>
              </a:spcAft>
              <a:buClr>
                <a:srgbClr val="000000"/>
              </a:buClr>
              <a:buSzPct val="100000"/>
              <a:buFont typeface="Arial"/>
              <a:buChar char="•"/>
            </a:pPr>
            <a:endParaRPr lang="en-US" sz="500" b="0" i="0" u="none" strike="noStrike" cap="none" dirty="0">
              <a:solidFill>
                <a:srgbClr val="000000"/>
              </a:solidFill>
              <a:latin typeface="Arial"/>
              <a:ea typeface="Arial"/>
              <a:cs typeface="Arial"/>
              <a:sym typeface="Arial"/>
            </a:endParaRPr>
          </a:p>
          <a:p>
            <a:pPr marL="4254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rgbClr val="000000"/>
                </a:solidFill>
                <a:latin typeface="Arial"/>
                <a:ea typeface="Arial"/>
                <a:cs typeface="Arial"/>
                <a:sym typeface="Arial"/>
              </a:rPr>
              <a:t>Iterative solution far more complex, and much harder to understand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1">
                                            <p:txEl>
                                              <p:pRg st="0" end="0"/>
                                            </p:txEl>
                                          </p:spTgt>
                                        </p:tgtEl>
                                        <p:attrNameLst>
                                          <p:attrName>style.visibility</p:attrName>
                                        </p:attrNameLst>
                                      </p:cBhvr>
                                      <p:to>
                                        <p:strVal val="visible"/>
                                      </p:to>
                                    </p:set>
                                    <p:animEffect transition="in" filter="fade">
                                      <p:cBhvr>
                                        <p:cTn id="7" dur="500"/>
                                        <p:tgtEl>
                                          <p:spTgt spid="28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1">
                                            <p:txEl>
                                              <p:pRg st="2" end="2"/>
                                            </p:txEl>
                                          </p:spTgt>
                                        </p:tgtEl>
                                        <p:attrNameLst>
                                          <p:attrName>style.visibility</p:attrName>
                                        </p:attrNameLst>
                                      </p:cBhvr>
                                      <p:to>
                                        <p:strVal val="visible"/>
                                      </p:to>
                                    </p:set>
                                    <p:animEffect transition="in" filter="fade">
                                      <p:cBhvr>
                                        <p:cTn id="12" dur="500"/>
                                        <p:tgtEl>
                                          <p:spTgt spid="28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81">
                                            <p:txEl>
                                              <p:pRg st="4" end="4"/>
                                            </p:txEl>
                                          </p:spTgt>
                                        </p:tgtEl>
                                        <p:attrNameLst>
                                          <p:attrName>style.visibility</p:attrName>
                                        </p:attrNameLst>
                                      </p:cBhvr>
                                      <p:to>
                                        <p:strVal val="visible"/>
                                      </p:to>
                                    </p:set>
                                    <p:animEffect transition="in" filter="fade">
                                      <p:cBhvr>
                                        <p:cTn id="17" dur="500"/>
                                        <p:tgtEl>
                                          <p:spTgt spid="28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t>Fibonacci Sequence (1/2)</a:t>
            </a:r>
          </a:p>
        </p:txBody>
      </p:sp>
      <p:sp>
        <p:nvSpPr>
          <p:cNvPr id="3" name="Text Placeholder 2"/>
          <p:cNvSpPr>
            <a:spLocks noGrp="1"/>
          </p:cNvSpPr>
          <p:nvPr>
            <p:ph type="body" idx="1"/>
          </p:nvPr>
        </p:nvSpPr>
        <p:spPr>
          <a:xfrm>
            <a:off x="457200" y="1200150"/>
            <a:ext cx="4582633" cy="2621573"/>
          </a:xfrm>
        </p:spPr>
        <p:txBody>
          <a:bodyPr/>
          <a:lstStyle/>
          <a:p>
            <a:pPr marL="285750" indent="-285750">
              <a:spcAft>
                <a:spcPts val="1800"/>
              </a:spcAft>
              <a:buFont typeface="Arial" panose="020B0604020202020204" pitchFamily="34" charset="0"/>
              <a:buChar char="•"/>
            </a:pPr>
            <a:r>
              <a:rPr lang="en-US" sz="2400" dirty="0"/>
              <a:t>1, 1, 2, 3, 5, 8, 13, 21…</a:t>
            </a:r>
          </a:p>
          <a:p>
            <a:pPr marL="285750" indent="-285750">
              <a:spcAft>
                <a:spcPts val="600"/>
              </a:spcAft>
              <a:buFont typeface="Arial" panose="020B0604020202020204" pitchFamily="34" charset="0"/>
              <a:buChar char="•"/>
            </a:pPr>
            <a:r>
              <a:rPr lang="en-US" sz="2400" dirty="0"/>
              <a:t>Each number is calculated by adding the two previous numbers</a:t>
            </a:r>
          </a:p>
          <a:p>
            <a:pPr lvl="1" indent="-342900">
              <a:spcAft>
                <a:spcPts val="600"/>
              </a:spcAft>
              <a:buFont typeface="Courier New" panose="02070309020205020404" pitchFamily="49" charset="0"/>
              <a:buChar char="o"/>
            </a:pPr>
            <a:r>
              <a:rPr lang="en-US" sz="1800" dirty="0" err="1"/>
              <a:t>F</a:t>
            </a:r>
            <a:r>
              <a:rPr lang="en-US" sz="1800" baseline="-25000" dirty="0" err="1"/>
              <a:t>n</a:t>
            </a:r>
            <a:r>
              <a:rPr lang="en-US" sz="1800" dirty="0"/>
              <a:t> = F</a:t>
            </a:r>
            <a:r>
              <a:rPr lang="en-US" sz="1800" baseline="-25000" dirty="0"/>
              <a:t>n-1</a:t>
            </a:r>
            <a:r>
              <a:rPr lang="en-US" sz="1800" dirty="0"/>
              <a:t> + F</a:t>
            </a:r>
            <a:r>
              <a:rPr lang="en-US" sz="1800" baseline="-25000" dirty="0"/>
              <a:t>n-2</a:t>
            </a:r>
          </a:p>
          <a:p>
            <a:pPr lvl="1" indent="-342900">
              <a:spcAft>
                <a:spcPts val="600"/>
              </a:spcAft>
              <a:buFont typeface="Courier New" panose="02070309020205020404" pitchFamily="49" charset="0"/>
              <a:buChar char="o"/>
            </a:pPr>
            <a:endParaRPr lang="en-US" sz="1800" baseline="-25000" dirty="0"/>
          </a:p>
          <a:p>
            <a:pPr lvl="1" indent="-342900">
              <a:spcAft>
                <a:spcPts val="600"/>
              </a:spcAft>
              <a:buFont typeface="Courier New" panose="02070309020205020404" pitchFamily="49" charset="0"/>
              <a:buChar char="o"/>
            </a:pPr>
            <a:endParaRPr lang="en-US" sz="1800" baseline="-25000" dirty="0"/>
          </a:p>
          <a:p>
            <a:pPr lvl="1" indent="-342900">
              <a:spcAft>
                <a:spcPts val="600"/>
              </a:spcAft>
              <a:buFont typeface="Courier New" panose="02070309020205020404" pitchFamily="49" charset="0"/>
              <a:buChar char="o"/>
            </a:pPr>
            <a:endParaRPr lang="en-US" sz="1800" baseline="-25000" dirty="0"/>
          </a:p>
        </p:txBody>
      </p:sp>
      <p:pic>
        <p:nvPicPr>
          <p:cNvPr id="5" name="Picture 4"/>
          <p:cNvPicPr>
            <a:picLocks noChangeAspect="1"/>
          </p:cNvPicPr>
          <p:nvPr/>
        </p:nvPicPr>
        <p:blipFill>
          <a:blip r:embed="rId2"/>
          <a:stretch>
            <a:fillRect/>
          </a:stretch>
        </p:blipFill>
        <p:spPr>
          <a:xfrm>
            <a:off x="5229697" y="1063228"/>
            <a:ext cx="2983001" cy="1840319"/>
          </a:xfrm>
          <a:prstGeom prst="rect">
            <a:avLst/>
          </a:prstGeom>
        </p:spPr>
      </p:pic>
      <p:pic>
        <p:nvPicPr>
          <p:cNvPr id="9" name="Picture 8"/>
          <p:cNvPicPr>
            <a:picLocks noChangeAspect="1"/>
          </p:cNvPicPr>
          <p:nvPr/>
        </p:nvPicPr>
        <p:blipFill>
          <a:blip r:embed="rId3"/>
          <a:stretch>
            <a:fillRect/>
          </a:stretch>
        </p:blipFill>
        <p:spPr>
          <a:xfrm>
            <a:off x="5355079" y="3088546"/>
            <a:ext cx="2732235" cy="1900855"/>
          </a:xfrm>
          <a:prstGeom prst="rect">
            <a:avLst/>
          </a:prstGeom>
        </p:spPr>
      </p:pic>
      <p:sp>
        <p:nvSpPr>
          <p:cNvPr id="4" name="TextBox 3"/>
          <p:cNvSpPr txBox="1"/>
          <p:nvPr/>
        </p:nvSpPr>
        <p:spPr>
          <a:xfrm>
            <a:off x="457200" y="3975401"/>
            <a:ext cx="4960066" cy="954107"/>
          </a:xfrm>
          <a:prstGeom prst="rect">
            <a:avLst/>
          </a:prstGeom>
          <a:noFill/>
        </p:spPr>
        <p:txBody>
          <a:bodyPr wrap="square" rtlCol="0">
            <a:spAutoFit/>
          </a:bodyPr>
          <a:lstStyle/>
          <a:p>
            <a:r>
              <a:rPr lang="en-US" dirty="0"/>
              <a:t>Fun application of </a:t>
            </a:r>
            <a:r>
              <a:rPr lang="en-US" dirty="0" err="1"/>
              <a:t>fibonacci</a:t>
            </a:r>
            <a:r>
              <a:rPr lang="en-US" dirty="0"/>
              <a:t> sequence: https://</a:t>
            </a:r>
            <a:r>
              <a:rPr lang="en-US" dirty="0" err="1"/>
              <a:t>www.npr.org</a:t>
            </a:r>
            <a:r>
              <a:rPr lang="en-US" dirty="0"/>
              <a:t>/2018/08/10/637470699/let-this-percussionist-blow-your-mind-with-the-fibonacci-sequence</a:t>
            </a:r>
          </a:p>
          <a:p>
            <a:endParaRPr lang="en-US" dirty="0"/>
          </a:p>
        </p:txBody>
      </p:sp>
    </p:spTree>
    <p:extLst>
      <p:ext uri="{BB962C8B-B14F-4D97-AF65-F5344CB8AC3E}">
        <p14:creationId xmlns:p14="http://schemas.microsoft.com/office/powerpoint/2010/main" val="1710175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500"/>
                                        <p:tgtEl>
                                          <p:spTgt spid="3">
                                            <p:txEl>
                                              <p:pRg st="1" end="1"/>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Shape 326"/>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dirty="0">
                <a:solidFill>
                  <a:srgbClr val="000000"/>
                </a:solidFill>
                <a:latin typeface="Arial"/>
                <a:ea typeface="Arial"/>
                <a:cs typeface="Arial"/>
                <a:sym typeface="Arial"/>
              </a:rPr>
              <a:t>Fibonacci Sequence (2/2)</a:t>
            </a:r>
          </a:p>
        </p:txBody>
      </p:sp>
      <p:sp>
        <p:nvSpPr>
          <p:cNvPr id="327" name="Shape 327"/>
          <p:cNvSpPr txBox="1">
            <a:spLocks noGrp="1"/>
          </p:cNvSpPr>
          <p:nvPr>
            <p:ph type="body" idx="1"/>
          </p:nvPr>
        </p:nvSpPr>
        <p:spPr>
          <a:xfrm>
            <a:off x="130175" y="1319212"/>
            <a:ext cx="4214812" cy="3725861"/>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25000"/>
              <a:buFont typeface="Arial"/>
              <a:buNone/>
            </a:pPr>
            <a:endParaRPr sz="2400" b="0" i="0" u="none" strike="noStrike" cap="none" dirty="0">
              <a:solidFill>
                <a:srgbClr val="000000"/>
              </a:solidFill>
              <a:latin typeface="Arial"/>
              <a:ea typeface="Arial"/>
              <a:cs typeface="Arial"/>
              <a:sym typeface="Arial"/>
            </a:endParaRPr>
          </a:p>
          <a:p>
            <a:pPr marL="419100" marR="0" lvl="0" indent="-342900" algn="l" rtl="0">
              <a:lnSpc>
                <a:spcPct val="100000"/>
              </a:lnSpc>
              <a:spcBef>
                <a:spcPts val="0"/>
              </a:spcBef>
              <a:spcAft>
                <a:spcPts val="0"/>
              </a:spcAft>
              <a:buClr>
                <a:srgbClr val="000000"/>
              </a:buClr>
              <a:buSzPct val="25000"/>
              <a:buFont typeface="Arial"/>
              <a:buNone/>
            </a:pPr>
            <a:endParaRPr sz="3000" b="0" i="0" u="none" strike="noStrike" cap="none" dirty="0">
              <a:solidFill>
                <a:srgbClr val="000000"/>
              </a:solidFill>
              <a:latin typeface="Arial"/>
              <a:ea typeface="Arial"/>
              <a:cs typeface="Arial"/>
              <a:sym typeface="Arial"/>
            </a:endParaRPr>
          </a:p>
          <a:p>
            <a:pPr marL="342900" marR="0" lvl="0" indent="-342900" algn="l" rtl="0">
              <a:spcBef>
                <a:spcPts val="0"/>
              </a:spcBef>
              <a:spcAft>
                <a:spcPts val="0"/>
              </a:spcAft>
              <a:buSzPct val="25000"/>
              <a:buNone/>
            </a:pPr>
            <a:endParaRPr sz="3000" b="0" i="0" u="none" strike="noStrike" cap="none" dirty="0">
              <a:solidFill>
                <a:srgbClr val="000000"/>
              </a:solidFill>
              <a:latin typeface="Arial"/>
              <a:ea typeface="Arial"/>
              <a:cs typeface="Arial"/>
              <a:sym typeface="Arial"/>
            </a:endParaRPr>
          </a:p>
        </p:txBody>
      </p:sp>
      <p:sp>
        <p:nvSpPr>
          <p:cNvPr id="328" name="Shape 328"/>
          <p:cNvSpPr txBox="1">
            <a:spLocks noGrp="1"/>
          </p:cNvSpPr>
          <p:nvPr>
            <p:ph type="body" idx="1"/>
          </p:nvPr>
        </p:nvSpPr>
        <p:spPr>
          <a:xfrm>
            <a:off x="4451350" y="1716984"/>
            <a:ext cx="4692650" cy="3725861"/>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300" dirty="0">
                <a:solidFill>
                  <a:srgbClr val="999999"/>
                </a:solidFill>
                <a:latin typeface="Consolas"/>
                <a:sym typeface="Consolas"/>
              </a:rPr>
              <a:t>// returns n</a:t>
            </a:r>
            <a:r>
              <a:rPr lang="en-US" sz="1300" baseline="30000" dirty="0">
                <a:solidFill>
                  <a:srgbClr val="999999"/>
                </a:solidFill>
                <a:latin typeface="Consolas"/>
                <a:sym typeface="Consolas"/>
              </a:rPr>
              <a:t>th</a:t>
            </a:r>
            <a:r>
              <a:rPr lang="en-US" sz="1300" dirty="0">
                <a:solidFill>
                  <a:srgbClr val="999999"/>
                </a:solidFill>
                <a:latin typeface="Consolas"/>
                <a:sym typeface="Consolas"/>
              </a:rPr>
              <a:t> value of Fibonacci sequence</a:t>
            </a:r>
          </a:p>
          <a:p>
            <a:pPr marL="0" marR="0" lvl="0" indent="0" algn="l" rtl="0">
              <a:lnSpc>
                <a:spcPct val="100000"/>
              </a:lnSpc>
              <a:spcBef>
                <a:spcPts val="0"/>
              </a:spcBef>
              <a:spcAft>
                <a:spcPts val="0"/>
              </a:spcAft>
              <a:buClr>
                <a:srgbClr val="000000"/>
              </a:buClr>
              <a:buSzPct val="25000"/>
              <a:buFont typeface="Consolas"/>
              <a:buNone/>
            </a:pPr>
            <a:r>
              <a:rPr lang="en-US" sz="1300" b="0" i="0" u="none" strike="noStrike" cap="none" dirty="0">
                <a:solidFill>
                  <a:srgbClr val="000000"/>
                </a:solidFill>
                <a:latin typeface="Consolas"/>
                <a:ea typeface="Consolas"/>
                <a:cs typeface="Consolas"/>
                <a:sym typeface="Consolas"/>
              </a:rPr>
              <a:t>public </a:t>
            </a:r>
            <a:r>
              <a:rPr lang="en-US" sz="1300" b="0" i="0" u="none" strike="noStrike" cap="none" dirty="0" err="1">
                <a:solidFill>
                  <a:srgbClr val="000000"/>
                </a:solidFill>
                <a:latin typeface="Consolas"/>
                <a:ea typeface="Consolas"/>
                <a:cs typeface="Consolas"/>
                <a:sym typeface="Consolas"/>
              </a:rPr>
              <a:t>int</a:t>
            </a:r>
            <a:r>
              <a:rPr lang="en-US" sz="1300" b="0" i="0" u="none" strike="noStrike" cap="none" dirty="0">
                <a:solidFill>
                  <a:srgbClr val="000000"/>
                </a:solidFill>
                <a:latin typeface="Consolas"/>
                <a:ea typeface="Consolas"/>
                <a:cs typeface="Consolas"/>
                <a:sym typeface="Consolas"/>
              </a:rPr>
              <a:t> fib(</a:t>
            </a:r>
            <a:r>
              <a:rPr lang="en-US" sz="1300" b="0" i="0" u="none" strike="noStrike" cap="none" dirty="0" err="1">
                <a:solidFill>
                  <a:srgbClr val="000000"/>
                </a:solidFill>
                <a:latin typeface="Consolas"/>
                <a:ea typeface="Consolas"/>
                <a:cs typeface="Consolas"/>
                <a:sym typeface="Consolas"/>
              </a:rPr>
              <a:t>int</a:t>
            </a:r>
            <a:r>
              <a:rPr lang="en-US" sz="1300" b="0" i="0" u="none" strike="noStrike" cap="none" dirty="0">
                <a:solidFill>
                  <a:srgbClr val="000000"/>
                </a:solidFill>
                <a:latin typeface="Consolas"/>
                <a:ea typeface="Consolas"/>
                <a:cs typeface="Consolas"/>
                <a:sym typeface="Consolas"/>
              </a:rPr>
              <a:t> n){</a:t>
            </a:r>
          </a:p>
          <a:p>
            <a:pPr marL="0" marR="0" lvl="0" indent="0" algn="l" rtl="0">
              <a:lnSpc>
                <a:spcPct val="100000"/>
              </a:lnSpc>
              <a:spcBef>
                <a:spcPts val="0"/>
              </a:spcBef>
              <a:spcAft>
                <a:spcPts val="0"/>
              </a:spcAft>
              <a:buClr>
                <a:srgbClr val="000000"/>
              </a:buClr>
              <a:buSzPct val="25000"/>
              <a:buFont typeface="Consolas"/>
              <a:buNone/>
            </a:pPr>
            <a:r>
              <a:rPr lang="en-US" sz="1300" dirty="0">
                <a:latin typeface="Consolas"/>
                <a:ea typeface="Consolas"/>
                <a:cs typeface="Consolas"/>
                <a:sym typeface="Consolas"/>
              </a:rPr>
              <a:t>    if (n &lt; 0) {</a:t>
            </a:r>
          </a:p>
          <a:p>
            <a:pPr marL="0" marR="0" lvl="0" indent="0" algn="l" rtl="0">
              <a:lnSpc>
                <a:spcPct val="100000"/>
              </a:lnSpc>
              <a:spcBef>
                <a:spcPts val="0"/>
              </a:spcBef>
              <a:spcAft>
                <a:spcPts val="0"/>
              </a:spcAft>
              <a:buClr>
                <a:srgbClr val="000000"/>
              </a:buClr>
              <a:buSzPct val="25000"/>
              <a:buFont typeface="Consolas"/>
              <a:buNone/>
            </a:pPr>
            <a:r>
              <a:rPr lang="en-US" sz="1300" b="0" i="0" u="none" strike="noStrike" cap="none" dirty="0">
                <a:solidFill>
                  <a:srgbClr val="000000"/>
                </a:solidFill>
                <a:latin typeface="Consolas"/>
                <a:ea typeface="Consolas"/>
                <a:cs typeface="Consolas"/>
                <a:sym typeface="Consolas"/>
              </a:rPr>
              <a:t>        </a:t>
            </a:r>
            <a:r>
              <a:rPr lang="en-US" sz="1300" b="0" i="0" u="none" strike="noStrike" cap="none" dirty="0" err="1">
                <a:solidFill>
                  <a:srgbClr val="000000"/>
                </a:solidFill>
                <a:latin typeface="Consolas"/>
                <a:ea typeface="Consolas"/>
                <a:cs typeface="Consolas"/>
                <a:sym typeface="Consolas"/>
              </a:rPr>
              <a:t>System.out.println</a:t>
            </a:r>
            <a:r>
              <a:rPr lang="en-US" sz="1300" b="0" i="0" u="none" strike="noStrike" cap="none" dirty="0">
                <a:solidFill>
                  <a:srgbClr val="000000"/>
                </a:solidFill>
                <a:latin typeface="Consolas"/>
                <a:ea typeface="Consolas"/>
                <a:cs typeface="Consolas"/>
                <a:sym typeface="Consolas"/>
              </a:rPr>
              <a:t>(“input must be &gt;= 0”);</a:t>
            </a:r>
          </a:p>
          <a:p>
            <a:pPr marL="0" marR="0" lvl="0" indent="0" algn="l" rtl="0">
              <a:lnSpc>
                <a:spcPct val="100000"/>
              </a:lnSpc>
              <a:spcBef>
                <a:spcPts val="0"/>
              </a:spcBef>
              <a:spcAft>
                <a:spcPts val="0"/>
              </a:spcAft>
              <a:buClr>
                <a:srgbClr val="000000"/>
              </a:buClr>
              <a:buSzPct val="25000"/>
              <a:buFont typeface="Consolas"/>
              <a:buNone/>
            </a:pPr>
            <a:r>
              <a:rPr lang="en-US" sz="1300" b="0" i="0" u="none" strike="noStrike" cap="none" dirty="0">
                <a:solidFill>
                  <a:srgbClr val="000000"/>
                </a:solidFill>
                <a:latin typeface="Consolas"/>
                <a:ea typeface="Consolas"/>
                <a:cs typeface="Consolas"/>
                <a:sym typeface="Consolas"/>
              </a:rPr>
              <a:t>        return -1;</a:t>
            </a:r>
          </a:p>
          <a:p>
            <a:pPr marL="0" marR="0" lvl="0" indent="0" algn="l" rtl="0">
              <a:lnSpc>
                <a:spcPct val="100000"/>
              </a:lnSpc>
              <a:spcBef>
                <a:spcPts val="0"/>
              </a:spcBef>
              <a:spcAft>
                <a:spcPts val="0"/>
              </a:spcAft>
              <a:buClr>
                <a:srgbClr val="000000"/>
              </a:buClr>
              <a:buSzPct val="25000"/>
              <a:buFont typeface="Consolas"/>
              <a:buNone/>
            </a:pPr>
            <a:r>
              <a:rPr lang="en-US" sz="13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300" b="0" i="0" u="none" strike="noStrike" cap="none" dirty="0">
                <a:solidFill>
                  <a:srgbClr val="000000"/>
                </a:solidFill>
                <a:latin typeface="Consolas"/>
                <a:ea typeface="Consolas"/>
                <a:cs typeface="Consolas"/>
                <a:sym typeface="Consolas"/>
              </a:rPr>
              <a:t>    </a:t>
            </a:r>
            <a:r>
              <a:rPr lang="en-US" sz="1300" b="0" i="0" u="none" strike="noStrike" cap="none" dirty="0">
                <a:solidFill>
                  <a:srgbClr val="999999"/>
                </a:solidFill>
                <a:latin typeface="Consolas"/>
                <a:ea typeface="Consolas"/>
                <a:cs typeface="Consolas"/>
                <a:sym typeface="Consolas"/>
              </a:rPr>
              <a:t>// base cases: n </a:t>
            </a:r>
            <a:r>
              <a:rPr lang="en-US" sz="1300" dirty="0">
                <a:solidFill>
                  <a:srgbClr val="999999"/>
                </a:solidFill>
                <a:latin typeface="Consolas"/>
                <a:ea typeface="Consolas"/>
                <a:cs typeface="Consolas"/>
                <a:sym typeface="Consolas"/>
              </a:rPr>
              <a:t>is 0 or 1</a:t>
            </a:r>
            <a:endParaRPr lang="en-US" sz="1300" b="0" i="0" u="none" strike="noStrike" cap="none" dirty="0">
              <a:solidFill>
                <a:srgbClr val="999999"/>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300" b="0" i="0" u="none" strike="noStrike" cap="none" dirty="0">
                <a:solidFill>
                  <a:srgbClr val="000000"/>
                </a:solidFill>
                <a:latin typeface="Consolas"/>
                <a:ea typeface="Consolas"/>
                <a:cs typeface="Consolas"/>
                <a:sym typeface="Consolas"/>
              </a:rPr>
              <a:t>    </a:t>
            </a:r>
            <a:r>
              <a:rPr lang="en-US" sz="1300" b="0" i="0" u="none" strike="noStrike" cap="none" dirty="0">
                <a:solidFill>
                  <a:schemeClr val="tx1"/>
                </a:solidFill>
                <a:latin typeface="Consolas"/>
                <a:ea typeface="Consolas"/>
                <a:cs typeface="Consolas"/>
                <a:sym typeface="Consolas"/>
              </a:rPr>
              <a:t>if (n </a:t>
            </a:r>
            <a:r>
              <a:rPr lang="en-US" sz="1300" dirty="0">
                <a:solidFill>
                  <a:schemeClr val="tx1"/>
                </a:solidFill>
                <a:latin typeface="Consolas"/>
                <a:ea typeface="Consolas"/>
                <a:cs typeface="Consolas"/>
                <a:sym typeface="Consolas"/>
              </a:rPr>
              <a:t>==</a:t>
            </a:r>
            <a:r>
              <a:rPr lang="en-US" sz="1300" b="0" i="0" u="none" strike="noStrike" cap="none" dirty="0">
                <a:solidFill>
                  <a:schemeClr val="tx1"/>
                </a:solidFill>
                <a:latin typeface="Consolas"/>
                <a:ea typeface="Consolas"/>
                <a:cs typeface="Consolas"/>
                <a:sym typeface="Consolas"/>
              </a:rPr>
              <a:t> </a:t>
            </a:r>
            <a:r>
              <a:rPr lang="en-US" sz="1300" dirty="0">
                <a:solidFill>
                  <a:schemeClr val="tx1"/>
                </a:solidFill>
                <a:latin typeface="Consolas"/>
                <a:ea typeface="Consolas"/>
                <a:cs typeface="Consolas"/>
                <a:sym typeface="Consolas"/>
              </a:rPr>
              <a:t>0 || n == 1</a:t>
            </a:r>
            <a:r>
              <a:rPr lang="en-US" sz="1300" b="0" i="0" u="none" strike="noStrike" cap="none" dirty="0">
                <a:solidFill>
                  <a:schemeClr val="tx1"/>
                </a:solidFill>
                <a:latin typeface="Consolas"/>
                <a:ea typeface="Consolas"/>
                <a:cs typeface="Consolas"/>
                <a:sym typeface="Consolas"/>
              </a:rPr>
              <a:t>) {</a:t>
            </a:r>
          </a:p>
          <a:p>
            <a:pPr marL="0" marR="0" lvl="0" indent="0" algn="l" rtl="0">
              <a:lnSpc>
                <a:spcPct val="100000"/>
              </a:lnSpc>
              <a:spcBef>
                <a:spcPts val="0"/>
              </a:spcBef>
              <a:spcAft>
                <a:spcPts val="0"/>
              </a:spcAft>
              <a:buClr>
                <a:srgbClr val="FF0000"/>
              </a:buClr>
              <a:buSzPct val="25000"/>
              <a:buFont typeface="Consolas"/>
              <a:buNone/>
            </a:pPr>
            <a:r>
              <a:rPr lang="en-US" sz="1300" b="0" i="0" u="none" strike="noStrike" cap="none" dirty="0">
                <a:solidFill>
                  <a:schemeClr val="tx1"/>
                </a:solidFill>
                <a:latin typeface="Consolas"/>
                <a:ea typeface="Consolas"/>
                <a:cs typeface="Consolas"/>
                <a:sym typeface="Consolas"/>
              </a:rPr>
              <a:t>        return 1;</a:t>
            </a:r>
          </a:p>
          <a:p>
            <a:pPr marL="0" marR="0" lvl="0" indent="0" algn="l" rtl="0">
              <a:lnSpc>
                <a:spcPct val="100000"/>
              </a:lnSpc>
              <a:spcBef>
                <a:spcPts val="0"/>
              </a:spcBef>
              <a:spcAft>
                <a:spcPts val="0"/>
              </a:spcAft>
              <a:buClr>
                <a:srgbClr val="FF0000"/>
              </a:buClr>
              <a:buSzPct val="25000"/>
              <a:buFont typeface="Consolas"/>
              <a:buNone/>
            </a:pPr>
            <a:r>
              <a:rPr lang="en-US" sz="1300" b="0" i="0" u="none" strike="noStrike" cap="none" dirty="0">
                <a:solidFill>
                  <a:schemeClr val="tx1"/>
                </a:solidFill>
                <a:latin typeface="Consolas"/>
                <a:ea typeface="Consolas"/>
                <a:cs typeface="Consolas"/>
                <a:sym typeface="Consolas"/>
              </a:rPr>
              <a:t>    }  </a:t>
            </a:r>
          </a:p>
          <a:p>
            <a:pPr marL="0" marR="0" lvl="0" indent="0" algn="l" rtl="0">
              <a:lnSpc>
                <a:spcPct val="100000"/>
              </a:lnSpc>
              <a:spcBef>
                <a:spcPts val="0"/>
              </a:spcBef>
              <a:spcAft>
                <a:spcPts val="0"/>
              </a:spcAft>
              <a:buClr>
                <a:srgbClr val="999999"/>
              </a:buClr>
              <a:buSzPct val="25000"/>
              <a:buFont typeface="Consolas"/>
              <a:buNone/>
            </a:pPr>
            <a:r>
              <a:rPr lang="en-US" sz="1300" b="0" i="0" u="none" strike="noStrike" cap="none" dirty="0">
                <a:solidFill>
                  <a:srgbClr val="999999"/>
                </a:solidFill>
                <a:latin typeface="Consolas"/>
                <a:ea typeface="Consolas"/>
                <a:cs typeface="Consolas"/>
                <a:sym typeface="Consolas"/>
              </a:rPr>
              <a:t>    // general case: </a:t>
            </a:r>
            <a:r>
              <a:rPr lang="en-US" sz="1300" dirty="0">
                <a:solidFill>
                  <a:srgbClr val="999999"/>
                </a:solidFill>
                <a:latin typeface="Consolas"/>
                <a:ea typeface="Consolas"/>
                <a:cs typeface="Consolas"/>
                <a:sym typeface="Consolas"/>
              </a:rPr>
              <a:t>add previous two values</a:t>
            </a:r>
          </a:p>
          <a:p>
            <a:pPr marL="0" marR="0" lvl="0" indent="0" algn="l" rtl="0">
              <a:lnSpc>
                <a:spcPct val="100000"/>
              </a:lnSpc>
              <a:spcBef>
                <a:spcPts val="0"/>
              </a:spcBef>
              <a:spcAft>
                <a:spcPts val="0"/>
              </a:spcAft>
              <a:buClr>
                <a:srgbClr val="999999"/>
              </a:buClr>
              <a:buSzPct val="25000"/>
              <a:buFont typeface="Consolas"/>
              <a:buNone/>
            </a:pPr>
            <a:r>
              <a:rPr lang="en-US" sz="1300" b="0" i="0" u="none" strike="noStrike" cap="none" dirty="0">
                <a:solidFill>
                  <a:srgbClr val="999999"/>
                </a:solidFill>
                <a:latin typeface="Consolas"/>
                <a:ea typeface="Consolas"/>
                <a:cs typeface="Consolas"/>
                <a:sym typeface="Consolas"/>
              </a:rPr>
              <a:t>    // using two recursive calls</a:t>
            </a:r>
          </a:p>
          <a:p>
            <a:pPr marL="0" marR="0" lvl="0" indent="0" algn="l" rtl="0">
              <a:lnSpc>
                <a:spcPct val="100000"/>
              </a:lnSpc>
              <a:spcBef>
                <a:spcPts val="0"/>
              </a:spcBef>
              <a:spcAft>
                <a:spcPts val="0"/>
              </a:spcAft>
              <a:buClr>
                <a:srgbClr val="999999"/>
              </a:buClr>
              <a:buSzPct val="25000"/>
              <a:buFont typeface="Consolas"/>
              <a:buNone/>
            </a:pPr>
            <a:r>
              <a:rPr lang="en-US" sz="1300" b="0" i="0" u="none" strike="noStrike" cap="none" dirty="0">
                <a:solidFill>
                  <a:srgbClr val="999999"/>
                </a:solidFill>
                <a:latin typeface="Consolas"/>
                <a:ea typeface="Consolas"/>
                <a:cs typeface="Consolas"/>
                <a:sym typeface="Consolas"/>
              </a:rPr>
              <a:t> </a:t>
            </a:r>
            <a:r>
              <a:rPr lang="en-US" sz="1300" dirty="0">
                <a:solidFill>
                  <a:srgbClr val="999999"/>
                </a:solidFill>
                <a:latin typeface="Consolas"/>
                <a:ea typeface="Consolas"/>
                <a:cs typeface="Consolas"/>
                <a:sym typeface="Consolas"/>
              </a:rPr>
              <a:t>   </a:t>
            </a:r>
            <a:r>
              <a:rPr lang="en-US" sz="1300" dirty="0">
                <a:solidFill>
                  <a:schemeClr val="tx1"/>
                </a:solidFill>
                <a:latin typeface="Consolas"/>
                <a:ea typeface="Consolas"/>
                <a:cs typeface="Consolas"/>
                <a:sym typeface="Consolas"/>
              </a:rPr>
              <a:t>return fib(n-1) + fib(n-2);</a:t>
            </a:r>
            <a:endParaRPr lang="en-US" sz="1300" b="0" i="0" u="none" strike="noStrike" cap="none" dirty="0">
              <a:solidFill>
                <a:srgbClr val="999999"/>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300" b="0" i="0" u="none" strike="noStrike" cap="none" dirty="0">
                <a:solidFill>
                  <a:srgbClr val="000000"/>
                </a:solidFill>
                <a:latin typeface="Consolas"/>
                <a:ea typeface="Consolas"/>
                <a:cs typeface="Consolas"/>
                <a:sym typeface="Consolas"/>
              </a:rPr>
              <a:t>}</a:t>
            </a:r>
          </a:p>
        </p:txBody>
      </p:sp>
      <p:sp>
        <p:nvSpPr>
          <p:cNvPr id="5" name="Shape 327">
            <a:extLst>
              <a:ext uri="{FF2B5EF4-FFF2-40B4-BE49-F238E27FC236}">
                <a16:creationId xmlns:a16="http://schemas.microsoft.com/office/drawing/2014/main" id="{3287BFB0-EA05-43C6-9872-132A332E3987}"/>
              </a:ext>
            </a:extLst>
          </p:cNvPr>
          <p:cNvSpPr txBox="1">
            <a:spLocks noGrp="1"/>
          </p:cNvSpPr>
          <p:nvPr>
            <p:ph type="body" idx="1"/>
          </p:nvPr>
        </p:nvSpPr>
        <p:spPr>
          <a:xfrm>
            <a:off x="0" y="1063625"/>
            <a:ext cx="4214813" cy="3725863"/>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100000"/>
              <a:buFont typeface="Arial"/>
              <a:buChar char="•"/>
            </a:pPr>
            <a:endParaRPr lang="en-US" sz="2400" b="0" i="0" u="none" strike="noStrike" cap="none" dirty="0">
              <a:solidFill>
                <a:srgbClr val="000000"/>
              </a:solidFill>
              <a:latin typeface="Arial"/>
              <a:ea typeface="Arial"/>
              <a:cs typeface="Arial"/>
              <a:sym typeface="Arial"/>
            </a:endParaRPr>
          </a:p>
          <a:p>
            <a:pPr marL="419100" marR="0" lvl="0" indent="-342900" algn="l" rtl="0">
              <a:lnSpc>
                <a:spcPct val="100000"/>
              </a:lnSpc>
              <a:spcBef>
                <a:spcPts val="0"/>
              </a:spcBef>
              <a:spcAft>
                <a:spcPts val="600"/>
              </a:spcAft>
              <a:buClr>
                <a:srgbClr val="000000"/>
              </a:buClr>
              <a:buSzPct val="100000"/>
              <a:buFont typeface="Arial"/>
              <a:buChar char="•"/>
            </a:pPr>
            <a:r>
              <a:rPr lang="en-US" sz="2400" dirty="0"/>
              <a:t>What is the base case?</a:t>
            </a:r>
          </a:p>
          <a:p>
            <a:pPr marL="819150" lvl="1" indent="-342900">
              <a:spcAft>
                <a:spcPts val="600"/>
              </a:spcAft>
              <a:buClr>
                <a:srgbClr val="000000"/>
              </a:buClr>
              <a:buSzPct val="100000"/>
              <a:buFont typeface="Courier New" panose="02070309020205020404" pitchFamily="49" charset="0"/>
              <a:buChar char="o"/>
            </a:pPr>
            <a:r>
              <a:rPr lang="en-US" sz="1800" dirty="0"/>
              <a:t>there are two: n=0 and n=1</a:t>
            </a:r>
          </a:p>
          <a:p>
            <a:pPr marL="819150" lvl="1" indent="-342900">
              <a:spcAft>
                <a:spcPts val="600"/>
              </a:spcAft>
              <a:buClr>
                <a:srgbClr val="000000"/>
              </a:buClr>
              <a:buSzPct val="100000"/>
              <a:buFont typeface="Courier New" panose="02070309020205020404" pitchFamily="49" charset="0"/>
              <a:buChar char="o"/>
            </a:pPr>
            <a:endParaRPr lang="en-US" sz="1800" dirty="0"/>
          </a:p>
          <a:p>
            <a:pPr marL="419100">
              <a:spcAft>
                <a:spcPts val="600"/>
              </a:spcAft>
              <a:buClr>
                <a:srgbClr val="000000"/>
              </a:buClr>
              <a:buSzPct val="100000"/>
              <a:buFont typeface="Arial"/>
              <a:buChar char="•"/>
            </a:pPr>
            <a:r>
              <a:rPr lang="en-US" sz="2400" dirty="0"/>
              <a:t>Otherwise, add two previous values of sequence together</a:t>
            </a:r>
          </a:p>
          <a:p>
            <a:pPr marL="819150" lvl="1">
              <a:spcAft>
                <a:spcPts val="600"/>
              </a:spcAft>
              <a:buClr>
                <a:srgbClr val="000000"/>
              </a:buClr>
              <a:buSzPct val="100000"/>
              <a:buFont typeface="Courier New" panose="02070309020205020404" pitchFamily="49" charset="0"/>
              <a:buChar char="o"/>
            </a:pPr>
            <a:r>
              <a:rPr lang="en-US" sz="1800" dirty="0"/>
              <a:t>this is also two recursive calls!</a:t>
            </a:r>
            <a:endParaRPr sz="1800" b="0" i="0" u="none" strike="noStrike" cap="none" dirty="0">
              <a:solidFill>
                <a:srgbClr val="000000"/>
              </a:solidFill>
              <a:latin typeface="Arial"/>
              <a:ea typeface="Arial"/>
              <a:cs typeface="Arial"/>
              <a:sym typeface="Arial"/>
            </a:endParaRPr>
          </a:p>
          <a:p>
            <a:pPr marL="342900" marR="0" lvl="0" indent="-342900" algn="l" rtl="0">
              <a:spcBef>
                <a:spcPts val="0"/>
              </a:spcBef>
              <a:spcAft>
                <a:spcPts val="0"/>
              </a:spcAft>
              <a:buSzPct val="25000"/>
              <a:buNone/>
            </a:pPr>
            <a:endParaRPr sz="30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404014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par>
                                <p:cTn id="13" presetID="3" presetClass="emph" presetSubtype="2" fill="hold" nodeType="withEffect">
                                  <p:stCondLst>
                                    <p:cond delay="0"/>
                                  </p:stCondLst>
                                  <p:childTnLst>
                                    <p:animClr clrSpc="rgb" dir="cw">
                                      <p:cBhvr override="childStyle">
                                        <p:cTn id="14" dur="500" fill="hold"/>
                                        <p:tgtEl>
                                          <p:spTgt spid="328">
                                            <p:txEl>
                                              <p:pRg st="7" end="7"/>
                                            </p:txEl>
                                          </p:spTgt>
                                        </p:tgtEl>
                                        <p:attrNameLst>
                                          <p:attrName>style.color</p:attrName>
                                        </p:attrNameLst>
                                      </p:cBhvr>
                                      <p:to>
                                        <a:srgbClr val="FF2600"/>
                                      </p:to>
                                    </p:animClr>
                                  </p:childTnLst>
                                </p:cTn>
                              </p:par>
                              <p:par>
                                <p:cTn id="15" presetID="3" presetClass="emph" presetSubtype="2" fill="hold" nodeType="withEffect">
                                  <p:stCondLst>
                                    <p:cond delay="0"/>
                                  </p:stCondLst>
                                  <p:childTnLst>
                                    <p:animClr clrSpc="rgb" dir="cw">
                                      <p:cBhvr override="childStyle">
                                        <p:cTn id="16" dur="500" fill="hold"/>
                                        <p:tgtEl>
                                          <p:spTgt spid="328">
                                            <p:txEl>
                                              <p:pRg st="8" end="8"/>
                                            </p:txEl>
                                          </p:spTgt>
                                        </p:tgtEl>
                                        <p:attrNameLst>
                                          <p:attrName>style.color</p:attrName>
                                        </p:attrNameLst>
                                      </p:cBhvr>
                                      <p:to>
                                        <a:srgbClr val="FF2600"/>
                                      </p:to>
                                    </p:animClr>
                                  </p:childTnLst>
                                </p:cTn>
                              </p:par>
                              <p:par>
                                <p:cTn id="17" presetID="3" presetClass="emph" presetSubtype="2" fill="hold" nodeType="withEffect">
                                  <p:stCondLst>
                                    <p:cond delay="0"/>
                                  </p:stCondLst>
                                  <p:childTnLst>
                                    <p:animClr clrSpc="rgb" dir="cw">
                                      <p:cBhvr override="childStyle">
                                        <p:cTn id="18" dur="500" fill="hold"/>
                                        <p:tgtEl>
                                          <p:spTgt spid="328">
                                            <p:txEl>
                                              <p:pRg st="9" end="9"/>
                                            </p:txEl>
                                          </p:spTgt>
                                        </p:tgtEl>
                                        <p:attrNameLst>
                                          <p:attrName>style.color</p:attrName>
                                        </p:attrNameLst>
                                      </p:cBhvr>
                                      <p:to>
                                        <a:srgbClr val="FF2600"/>
                                      </p:to>
                                    </p:animClr>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9" presetClass="emph" presetSubtype="0" fill="hold" nodeType="withEffect">
                                  <p:stCondLst>
                                    <p:cond delay="0"/>
                                  </p:stCondLst>
                                  <p:childTnLst>
                                    <p:animClr clrSpc="rgb" dir="cw">
                                      <p:cBhvr override="childStyle">
                                        <p:cTn id="25" dur="10" fill="hold"/>
                                        <p:tgtEl>
                                          <p:spTgt spid="328">
                                            <p:txEl>
                                              <p:pRg st="12" end="12"/>
                                            </p:txEl>
                                          </p:spTgt>
                                        </p:tgtEl>
                                        <p:attrNameLst>
                                          <p:attrName>style.color</p:attrName>
                                        </p:attrNameLst>
                                      </p:cBhvr>
                                      <p:to>
                                        <a:srgbClr val="FF0000"/>
                                      </p:to>
                                    </p:animClr>
                                    <p:animClr clrSpc="rgb" dir="cw">
                                      <p:cBhvr>
                                        <p:cTn id="26" dur="10" fill="hold"/>
                                        <p:tgtEl>
                                          <p:spTgt spid="328">
                                            <p:txEl>
                                              <p:pRg st="12" end="12"/>
                                            </p:txEl>
                                          </p:spTgt>
                                        </p:tgtEl>
                                        <p:attrNameLst>
                                          <p:attrName>fillcolor</p:attrName>
                                        </p:attrNameLst>
                                      </p:cBhvr>
                                      <p:to>
                                        <a:srgbClr val="FF0000"/>
                                      </p:to>
                                    </p:animClr>
                                    <p:set>
                                      <p:cBhvr>
                                        <p:cTn id="27" dur="10" fill="hold"/>
                                        <p:tgtEl>
                                          <p:spTgt spid="328">
                                            <p:txEl>
                                              <p:pRg st="12" end="12"/>
                                            </p:txEl>
                                          </p:spTgt>
                                        </p:tgtEl>
                                        <p:attrNameLst>
                                          <p:attrName>fill.type</p:attrName>
                                        </p:attrNameLst>
                                      </p:cBhvr>
                                      <p:to>
                                        <p:strVal val="solid"/>
                                      </p:to>
                                    </p:set>
                                    <p:set>
                                      <p:cBhvr>
                                        <p:cTn id="28" dur="10" fill="hold"/>
                                        <p:tgtEl>
                                          <p:spTgt spid="328">
                                            <p:txEl>
                                              <p:pRg st="12" end="12"/>
                                            </p:txEl>
                                          </p:spTgt>
                                        </p:tgtEl>
                                        <p:attrNameLst>
                                          <p:attrName>fill.on</p:attrName>
                                        </p:attrNameLst>
                                      </p:cBhvr>
                                      <p:to>
                                        <p:strVal val="true"/>
                                      </p:to>
                                    </p:set>
                                  </p:childTnLst>
                                </p:cTn>
                              </p:par>
                              <p:par>
                                <p:cTn id="29" presetID="19" presetClass="emph" presetSubtype="0" fill="hold" nodeType="withEffect">
                                  <p:stCondLst>
                                    <p:cond delay="0"/>
                                  </p:stCondLst>
                                  <p:childTnLst>
                                    <p:animClr clrSpc="rgb" dir="cw">
                                      <p:cBhvr override="childStyle">
                                        <p:cTn id="30" dur="10" fill="hold"/>
                                        <p:tgtEl>
                                          <p:spTgt spid="328">
                                            <p:txEl>
                                              <p:pRg st="7" end="7"/>
                                            </p:txEl>
                                          </p:spTgt>
                                        </p:tgtEl>
                                        <p:attrNameLst>
                                          <p:attrName>style.color</p:attrName>
                                        </p:attrNameLst>
                                      </p:cBhvr>
                                      <p:to>
                                        <a:schemeClr val="tx1"/>
                                      </p:to>
                                    </p:animClr>
                                    <p:animClr clrSpc="rgb" dir="cw">
                                      <p:cBhvr>
                                        <p:cTn id="31" dur="10" fill="hold"/>
                                        <p:tgtEl>
                                          <p:spTgt spid="328">
                                            <p:txEl>
                                              <p:pRg st="7" end="7"/>
                                            </p:txEl>
                                          </p:spTgt>
                                        </p:tgtEl>
                                        <p:attrNameLst>
                                          <p:attrName>fillcolor</p:attrName>
                                        </p:attrNameLst>
                                      </p:cBhvr>
                                      <p:to>
                                        <a:schemeClr val="tx1"/>
                                      </p:to>
                                    </p:animClr>
                                    <p:set>
                                      <p:cBhvr>
                                        <p:cTn id="32" dur="10" fill="hold"/>
                                        <p:tgtEl>
                                          <p:spTgt spid="328">
                                            <p:txEl>
                                              <p:pRg st="7" end="7"/>
                                            </p:txEl>
                                          </p:spTgt>
                                        </p:tgtEl>
                                        <p:attrNameLst>
                                          <p:attrName>fill.type</p:attrName>
                                        </p:attrNameLst>
                                      </p:cBhvr>
                                      <p:to>
                                        <p:strVal val="solid"/>
                                      </p:to>
                                    </p:set>
                                    <p:set>
                                      <p:cBhvr>
                                        <p:cTn id="33" dur="10" fill="hold"/>
                                        <p:tgtEl>
                                          <p:spTgt spid="328">
                                            <p:txEl>
                                              <p:pRg st="7" end="7"/>
                                            </p:txEl>
                                          </p:spTgt>
                                        </p:tgtEl>
                                        <p:attrNameLst>
                                          <p:attrName>fill.on</p:attrName>
                                        </p:attrNameLst>
                                      </p:cBhvr>
                                      <p:to>
                                        <p:strVal val="true"/>
                                      </p:to>
                                    </p:set>
                                  </p:childTnLst>
                                </p:cTn>
                              </p:par>
                              <p:par>
                                <p:cTn id="34" presetID="19" presetClass="emph" presetSubtype="0" fill="hold" nodeType="withEffect">
                                  <p:stCondLst>
                                    <p:cond delay="0"/>
                                  </p:stCondLst>
                                  <p:childTnLst>
                                    <p:animClr clrSpc="rgb" dir="cw">
                                      <p:cBhvr override="childStyle">
                                        <p:cTn id="35" dur="10" fill="hold"/>
                                        <p:tgtEl>
                                          <p:spTgt spid="328">
                                            <p:txEl>
                                              <p:pRg st="8" end="8"/>
                                            </p:txEl>
                                          </p:spTgt>
                                        </p:tgtEl>
                                        <p:attrNameLst>
                                          <p:attrName>style.color</p:attrName>
                                        </p:attrNameLst>
                                      </p:cBhvr>
                                      <p:to>
                                        <a:schemeClr val="tx1"/>
                                      </p:to>
                                    </p:animClr>
                                    <p:animClr clrSpc="rgb" dir="cw">
                                      <p:cBhvr>
                                        <p:cTn id="36" dur="10" fill="hold"/>
                                        <p:tgtEl>
                                          <p:spTgt spid="328">
                                            <p:txEl>
                                              <p:pRg st="8" end="8"/>
                                            </p:txEl>
                                          </p:spTgt>
                                        </p:tgtEl>
                                        <p:attrNameLst>
                                          <p:attrName>fillcolor</p:attrName>
                                        </p:attrNameLst>
                                      </p:cBhvr>
                                      <p:to>
                                        <a:schemeClr val="tx1"/>
                                      </p:to>
                                    </p:animClr>
                                    <p:set>
                                      <p:cBhvr>
                                        <p:cTn id="37" dur="10" fill="hold"/>
                                        <p:tgtEl>
                                          <p:spTgt spid="328">
                                            <p:txEl>
                                              <p:pRg st="8" end="8"/>
                                            </p:txEl>
                                          </p:spTgt>
                                        </p:tgtEl>
                                        <p:attrNameLst>
                                          <p:attrName>fill.type</p:attrName>
                                        </p:attrNameLst>
                                      </p:cBhvr>
                                      <p:to>
                                        <p:strVal val="solid"/>
                                      </p:to>
                                    </p:set>
                                    <p:set>
                                      <p:cBhvr>
                                        <p:cTn id="38" dur="10" fill="hold"/>
                                        <p:tgtEl>
                                          <p:spTgt spid="328">
                                            <p:txEl>
                                              <p:pRg st="8" end="8"/>
                                            </p:txEl>
                                          </p:spTgt>
                                        </p:tgtEl>
                                        <p:attrNameLst>
                                          <p:attrName>fill.on</p:attrName>
                                        </p:attrNameLst>
                                      </p:cBhvr>
                                      <p:to>
                                        <p:strVal val="true"/>
                                      </p:to>
                                    </p:set>
                                  </p:childTnLst>
                                </p:cTn>
                              </p:par>
                              <p:par>
                                <p:cTn id="39" presetID="19" presetClass="emph" presetSubtype="0" fill="hold" nodeType="withEffect">
                                  <p:stCondLst>
                                    <p:cond delay="0"/>
                                  </p:stCondLst>
                                  <p:childTnLst>
                                    <p:animClr clrSpc="rgb" dir="cw">
                                      <p:cBhvr override="childStyle">
                                        <p:cTn id="40" dur="10" fill="hold"/>
                                        <p:tgtEl>
                                          <p:spTgt spid="328">
                                            <p:txEl>
                                              <p:pRg st="9" end="9"/>
                                            </p:txEl>
                                          </p:spTgt>
                                        </p:tgtEl>
                                        <p:attrNameLst>
                                          <p:attrName>style.color</p:attrName>
                                        </p:attrNameLst>
                                      </p:cBhvr>
                                      <p:to>
                                        <a:schemeClr val="tx1"/>
                                      </p:to>
                                    </p:animClr>
                                    <p:animClr clrSpc="rgb" dir="cw">
                                      <p:cBhvr>
                                        <p:cTn id="41" dur="10" fill="hold"/>
                                        <p:tgtEl>
                                          <p:spTgt spid="328">
                                            <p:txEl>
                                              <p:pRg st="9" end="9"/>
                                            </p:txEl>
                                          </p:spTgt>
                                        </p:tgtEl>
                                        <p:attrNameLst>
                                          <p:attrName>fillcolor</p:attrName>
                                        </p:attrNameLst>
                                      </p:cBhvr>
                                      <p:to>
                                        <a:schemeClr val="tx1"/>
                                      </p:to>
                                    </p:animClr>
                                    <p:set>
                                      <p:cBhvr>
                                        <p:cTn id="42" dur="10" fill="hold"/>
                                        <p:tgtEl>
                                          <p:spTgt spid="328">
                                            <p:txEl>
                                              <p:pRg st="9" end="9"/>
                                            </p:txEl>
                                          </p:spTgt>
                                        </p:tgtEl>
                                        <p:attrNameLst>
                                          <p:attrName>fill.type</p:attrName>
                                        </p:attrNameLst>
                                      </p:cBhvr>
                                      <p:to>
                                        <p:strVal val="solid"/>
                                      </p:to>
                                    </p:set>
                                    <p:set>
                                      <p:cBhvr>
                                        <p:cTn id="43" dur="10" fill="hold"/>
                                        <p:tgtEl>
                                          <p:spTgt spid="328">
                                            <p:txEl>
                                              <p:pRg st="9" end="9"/>
                                            </p:txEl>
                                          </p:spTgt>
                                        </p:tgtEl>
                                        <p:attrNameLst>
                                          <p:attrName>fill.on</p:attrName>
                                        </p:attrNameLst>
                                      </p:cBhvr>
                                      <p:to>
                                        <p:strVal val="true"/>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5">
                                            <p:txEl>
                                              <p:pRg st="5" end="5"/>
                                            </p:txEl>
                                          </p:spTgt>
                                        </p:tgtEl>
                                        <p:attrNameLst>
                                          <p:attrName>style.visibility</p:attrName>
                                        </p:attrNameLst>
                                      </p:cBhvr>
                                      <p:to>
                                        <p:strVal val="visible"/>
                                      </p:to>
                                    </p:set>
                                    <p:animEffect transition="in" filter="fade">
                                      <p:cBhvr>
                                        <p:cTn id="48"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Shape 495"/>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br>
              <a:rPr lang="en-US" sz="3600" b="1" i="0" u="none" strike="noStrike" cap="none" dirty="0">
                <a:solidFill>
                  <a:srgbClr val="000000"/>
                </a:solidFill>
                <a:latin typeface="Arial"/>
                <a:ea typeface="Arial"/>
                <a:cs typeface="Arial"/>
                <a:sym typeface="Arial"/>
              </a:rPr>
            </a:br>
            <a:r>
              <a:rPr lang="en-US" sz="3600" b="1" i="0" u="none" strike="noStrike" cap="none" dirty="0" err="1">
                <a:solidFill>
                  <a:srgbClr val="000000"/>
                </a:solidFill>
                <a:latin typeface="Arial"/>
                <a:ea typeface="Arial"/>
                <a:cs typeface="Arial"/>
                <a:sym typeface="Arial"/>
              </a:rPr>
              <a:t>TopHat</a:t>
            </a:r>
            <a:r>
              <a:rPr lang="en-US" sz="3600" b="1" i="0" u="none" strike="noStrike" cap="none" dirty="0">
                <a:solidFill>
                  <a:srgbClr val="000000"/>
                </a:solidFill>
                <a:latin typeface="Arial"/>
                <a:ea typeface="Arial"/>
                <a:cs typeface="Arial"/>
                <a:sym typeface="Arial"/>
              </a:rPr>
              <a:t> Question</a:t>
            </a:r>
          </a:p>
        </p:txBody>
      </p:sp>
      <p:sp>
        <p:nvSpPr>
          <p:cNvPr id="496" name="Shape 496"/>
          <p:cNvSpPr txBox="1">
            <a:spLocks noGrp="1"/>
          </p:cNvSpPr>
          <p:nvPr>
            <p:ph type="body" idx="1"/>
          </p:nvPr>
        </p:nvSpPr>
        <p:spPr>
          <a:xfrm>
            <a:off x="4238846" y="1135876"/>
            <a:ext cx="4626858" cy="3725861"/>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1600" b="0" i="0" u="none" strike="noStrike" cap="none" dirty="0">
                <a:solidFill>
                  <a:srgbClr val="000000"/>
                </a:solidFill>
                <a:latin typeface="Arial"/>
                <a:ea typeface="Arial"/>
                <a:cs typeface="Arial"/>
                <a:sym typeface="Arial"/>
              </a:rPr>
              <a:t>What number would be returned if you </a:t>
            </a:r>
            <a:r>
              <a:rPr lang="en-US" sz="1600" b="1" dirty="0"/>
              <a:t>excluded</a:t>
            </a:r>
            <a:r>
              <a:rPr lang="en-US" sz="1600" dirty="0"/>
              <a:t> </a:t>
            </a:r>
            <a:r>
              <a:rPr lang="en-US" sz="1600" dirty="0">
                <a:solidFill>
                  <a:srgbClr val="FF0000"/>
                </a:solidFill>
              </a:rPr>
              <a:t>n == 1 </a:t>
            </a:r>
            <a:r>
              <a:rPr lang="en-US" sz="1600" dirty="0"/>
              <a:t>from the base case and called </a:t>
            </a:r>
            <a:r>
              <a:rPr lang="en-US" sz="1600" dirty="0">
                <a:solidFill>
                  <a:srgbClr val="0000FF"/>
                </a:solidFill>
                <a:latin typeface="Consolas" panose="020B0609020204030204" pitchFamily="49" charset="0"/>
              </a:rPr>
              <a:t>fib(2)</a:t>
            </a:r>
            <a:r>
              <a:rPr lang="en-US" sz="1600" dirty="0"/>
              <a:t>?</a:t>
            </a:r>
          </a:p>
          <a:p>
            <a:pPr marL="0" marR="0" lvl="0" indent="0" algn="ctr" rtl="0">
              <a:lnSpc>
                <a:spcPct val="100000"/>
              </a:lnSpc>
              <a:spcBef>
                <a:spcPts val="0"/>
              </a:spcBef>
              <a:spcAft>
                <a:spcPts val="0"/>
              </a:spcAft>
              <a:buClr>
                <a:srgbClr val="000000"/>
              </a:buClr>
              <a:buSzPct val="25000"/>
              <a:buFont typeface="Arial"/>
              <a:buNone/>
            </a:pPr>
            <a:endParaRPr lang="en-US" sz="1600" b="0" i="0" u="none" strike="noStrike" cap="none" dirty="0">
              <a:solidFill>
                <a:srgbClr val="000000"/>
              </a:solidFill>
              <a:latin typeface="Arial"/>
              <a:ea typeface="Arial"/>
              <a:cs typeface="Arial"/>
              <a:sym typeface="Arial"/>
            </a:endParaRPr>
          </a:p>
          <a:p>
            <a:pPr marL="400050" lvl="1" indent="0">
              <a:buClr>
                <a:srgbClr val="000000"/>
              </a:buClr>
              <a:buSzPct val="25000"/>
            </a:pPr>
            <a:r>
              <a:rPr lang="en-US" sz="1600" b="0" i="0" u="none" strike="noStrike" cap="none" dirty="0">
                <a:solidFill>
                  <a:srgbClr val="000000"/>
                </a:solidFill>
                <a:latin typeface="Arial"/>
                <a:ea typeface="Arial"/>
                <a:cs typeface="Arial"/>
                <a:sym typeface="Arial"/>
              </a:rPr>
              <a:t>A. </a:t>
            </a:r>
            <a:r>
              <a:rPr lang="en-US" sz="1600" dirty="0"/>
              <a:t>5</a:t>
            </a:r>
            <a:endParaRPr lang="en-US" sz="1600" b="0" i="0" u="none" strike="noStrike" cap="none" dirty="0">
              <a:solidFill>
                <a:srgbClr val="000000"/>
              </a:solidFill>
              <a:latin typeface="Arial"/>
              <a:ea typeface="Arial"/>
              <a:cs typeface="Arial"/>
              <a:sym typeface="Arial"/>
            </a:endParaRPr>
          </a:p>
          <a:p>
            <a:pPr marL="400050" lvl="1" indent="0">
              <a:buClr>
                <a:srgbClr val="000000"/>
              </a:buClr>
              <a:buSzPct val="25000"/>
            </a:pPr>
            <a:r>
              <a:rPr lang="en-US" sz="1600" b="0" i="0" u="none" strike="noStrike" cap="none" dirty="0">
                <a:solidFill>
                  <a:srgbClr val="000000"/>
                </a:solidFill>
                <a:latin typeface="Arial"/>
                <a:ea typeface="Arial"/>
                <a:cs typeface="Arial"/>
                <a:sym typeface="Arial"/>
              </a:rPr>
              <a:t>B. </a:t>
            </a:r>
            <a:r>
              <a:rPr lang="en-US" sz="1600" dirty="0"/>
              <a:t>3</a:t>
            </a:r>
            <a:endParaRPr lang="en-US" sz="1600" b="0" i="0" u="none" strike="noStrike" cap="none" dirty="0">
              <a:solidFill>
                <a:srgbClr val="000000"/>
              </a:solidFill>
              <a:latin typeface="Arial"/>
              <a:ea typeface="Arial"/>
              <a:cs typeface="Arial"/>
              <a:sym typeface="Arial"/>
            </a:endParaRPr>
          </a:p>
          <a:p>
            <a:pPr marL="400050" lvl="1" indent="0">
              <a:buClr>
                <a:srgbClr val="000000"/>
              </a:buClr>
              <a:buSzPct val="25000"/>
            </a:pPr>
            <a:r>
              <a:rPr lang="en-US" sz="1600" b="0" i="0" u="none" strike="noStrike" cap="none" dirty="0">
                <a:solidFill>
                  <a:srgbClr val="000000"/>
                </a:solidFill>
                <a:latin typeface="Arial"/>
                <a:ea typeface="Arial"/>
                <a:cs typeface="Arial"/>
                <a:sym typeface="Arial"/>
              </a:rPr>
              <a:t>C. 2</a:t>
            </a:r>
          </a:p>
          <a:p>
            <a:pPr marL="400050" lvl="1" indent="0">
              <a:buClr>
                <a:srgbClr val="000000"/>
              </a:buClr>
              <a:buSzPct val="25000"/>
            </a:pPr>
            <a:r>
              <a:rPr lang="en-US" sz="1600" b="0" i="0" u="none" strike="noStrike" cap="none" dirty="0">
                <a:solidFill>
                  <a:srgbClr val="000000"/>
                </a:solidFill>
                <a:latin typeface="Arial"/>
                <a:ea typeface="Arial"/>
                <a:cs typeface="Arial"/>
                <a:sym typeface="Arial"/>
              </a:rPr>
              <a:t>D. </a:t>
            </a:r>
            <a:r>
              <a:rPr lang="en-US" sz="1600" dirty="0"/>
              <a:t>1</a:t>
            </a:r>
            <a:r>
              <a:rPr lang="en-US" sz="1600" b="0" i="0" u="none" strike="noStrike" cap="none" dirty="0">
                <a:solidFill>
                  <a:srgbClr val="000000"/>
                </a:solidFill>
                <a:latin typeface="Arial"/>
                <a:ea typeface="Arial"/>
                <a:cs typeface="Arial"/>
                <a:sym typeface="Arial"/>
              </a:rPr>
              <a:t> </a:t>
            </a:r>
          </a:p>
        </p:txBody>
      </p:sp>
      <p:sp>
        <p:nvSpPr>
          <p:cNvPr id="7" name="Shape 328">
            <a:extLst>
              <a:ext uri="{FF2B5EF4-FFF2-40B4-BE49-F238E27FC236}">
                <a16:creationId xmlns:a16="http://schemas.microsoft.com/office/drawing/2014/main" id="{85275D1B-64F7-4650-AD96-EB09D906D382}"/>
              </a:ext>
            </a:extLst>
          </p:cNvPr>
          <p:cNvSpPr txBox="1">
            <a:spLocks noGrp="1"/>
          </p:cNvSpPr>
          <p:nvPr>
            <p:ph type="body" idx="2"/>
          </p:nvPr>
        </p:nvSpPr>
        <p:spPr>
          <a:xfrm>
            <a:off x="715778" y="1164257"/>
            <a:ext cx="3856222" cy="3725861"/>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600" dirty="0">
                <a:latin typeface="+mn-lt"/>
                <a:ea typeface="Consolas"/>
                <a:cs typeface="Consolas"/>
                <a:sym typeface="Consolas"/>
              </a:rPr>
              <a:t>Given the following code:</a:t>
            </a:r>
            <a:endParaRPr lang="en-US" sz="1600" b="0" i="0" u="none" strike="noStrike" cap="none" dirty="0">
              <a:solidFill>
                <a:srgbClr val="000000"/>
              </a:solidFill>
              <a:latin typeface="+mn-lt"/>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endParaRPr lang="en-US" sz="1300" dirty="0">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300" b="0" i="0" u="none" strike="noStrike" cap="none" dirty="0">
                <a:solidFill>
                  <a:srgbClr val="000000"/>
                </a:solidFill>
                <a:latin typeface="Consolas"/>
                <a:ea typeface="Consolas"/>
                <a:cs typeface="Consolas"/>
                <a:sym typeface="Consolas"/>
              </a:rPr>
              <a:t>public </a:t>
            </a:r>
            <a:r>
              <a:rPr lang="en-US" sz="1300" b="0" i="0" u="none" strike="noStrike" cap="none" dirty="0" err="1">
                <a:solidFill>
                  <a:srgbClr val="000000"/>
                </a:solidFill>
                <a:latin typeface="Consolas"/>
                <a:ea typeface="Consolas"/>
                <a:cs typeface="Consolas"/>
                <a:sym typeface="Consolas"/>
              </a:rPr>
              <a:t>int</a:t>
            </a:r>
            <a:r>
              <a:rPr lang="en-US" sz="1300" b="0" i="0" u="none" strike="noStrike" cap="none" dirty="0">
                <a:solidFill>
                  <a:srgbClr val="000000"/>
                </a:solidFill>
                <a:latin typeface="Consolas"/>
                <a:ea typeface="Consolas"/>
                <a:cs typeface="Consolas"/>
                <a:sym typeface="Consolas"/>
              </a:rPr>
              <a:t> fib(</a:t>
            </a:r>
            <a:r>
              <a:rPr lang="en-US" sz="1300" b="0" i="0" u="none" strike="noStrike" cap="none" dirty="0" err="1">
                <a:solidFill>
                  <a:srgbClr val="000000"/>
                </a:solidFill>
                <a:latin typeface="Consolas"/>
                <a:ea typeface="Consolas"/>
                <a:cs typeface="Consolas"/>
                <a:sym typeface="Consolas"/>
              </a:rPr>
              <a:t>int</a:t>
            </a:r>
            <a:r>
              <a:rPr lang="en-US" sz="1300" b="0" i="0" u="none" strike="noStrike" cap="none" dirty="0">
                <a:solidFill>
                  <a:srgbClr val="000000"/>
                </a:solidFill>
                <a:latin typeface="Consolas"/>
                <a:ea typeface="Consolas"/>
                <a:cs typeface="Consolas"/>
                <a:sym typeface="Consolas"/>
              </a:rPr>
              <a:t> n){</a:t>
            </a:r>
          </a:p>
          <a:p>
            <a:pPr marL="0" lvl="0" indent="0">
              <a:buClr>
                <a:srgbClr val="000000"/>
              </a:buClr>
              <a:buSzPct val="25000"/>
            </a:pPr>
            <a:r>
              <a:rPr lang="en-US" sz="1300" dirty="0">
                <a:latin typeface="Consolas"/>
                <a:ea typeface="Consolas"/>
                <a:cs typeface="Consolas"/>
                <a:sym typeface="Consolas"/>
              </a:rPr>
              <a:t>    </a:t>
            </a:r>
            <a:r>
              <a:rPr lang="en-US" sz="1300" dirty="0">
                <a:solidFill>
                  <a:srgbClr val="999999"/>
                </a:solidFill>
                <a:latin typeface="Consolas"/>
                <a:sym typeface="Consolas"/>
              </a:rPr>
              <a:t>//error check</a:t>
            </a:r>
          </a:p>
          <a:p>
            <a:pPr marL="0" marR="0" lvl="0" indent="0" algn="l" rtl="0">
              <a:lnSpc>
                <a:spcPct val="100000"/>
              </a:lnSpc>
              <a:spcBef>
                <a:spcPts val="0"/>
              </a:spcBef>
              <a:spcAft>
                <a:spcPts val="0"/>
              </a:spcAft>
              <a:buClr>
                <a:srgbClr val="000000"/>
              </a:buClr>
              <a:buSzPct val="25000"/>
              <a:buFont typeface="Consolas"/>
              <a:buNone/>
            </a:pPr>
            <a:r>
              <a:rPr lang="en-US" sz="1300" dirty="0">
                <a:latin typeface="Consolas"/>
                <a:ea typeface="Consolas"/>
                <a:cs typeface="Consolas"/>
                <a:sym typeface="Consolas"/>
              </a:rPr>
              <a:t>    if (n &lt; 0) { </a:t>
            </a:r>
          </a:p>
          <a:p>
            <a:pPr marL="0" marR="0" lvl="0" indent="0" algn="l" rtl="0">
              <a:lnSpc>
                <a:spcPct val="100000"/>
              </a:lnSpc>
              <a:spcBef>
                <a:spcPts val="0"/>
              </a:spcBef>
              <a:spcAft>
                <a:spcPts val="0"/>
              </a:spcAft>
              <a:buClr>
                <a:srgbClr val="000000"/>
              </a:buClr>
              <a:buSzPct val="25000"/>
              <a:buFont typeface="Consolas"/>
              <a:buNone/>
            </a:pPr>
            <a:r>
              <a:rPr lang="en-US" sz="1300" b="0" i="0" u="none" strike="noStrike" cap="none" dirty="0">
                <a:solidFill>
                  <a:srgbClr val="000000"/>
                </a:solidFill>
                <a:latin typeface="Consolas"/>
                <a:ea typeface="Consolas"/>
                <a:cs typeface="Consolas"/>
                <a:sym typeface="Consolas"/>
              </a:rPr>
              <a:t>        return -1;</a:t>
            </a:r>
          </a:p>
          <a:p>
            <a:pPr marL="0" marR="0" lvl="0" indent="0" algn="l" rtl="0">
              <a:lnSpc>
                <a:spcPct val="100000"/>
              </a:lnSpc>
              <a:spcBef>
                <a:spcPts val="0"/>
              </a:spcBef>
              <a:spcAft>
                <a:spcPts val="0"/>
              </a:spcAft>
              <a:buClr>
                <a:srgbClr val="000000"/>
              </a:buClr>
              <a:buSzPct val="25000"/>
              <a:buFont typeface="Consolas"/>
              <a:buNone/>
            </a:pPr>
            <a:r>
              <a:rPr lang="en-US" sz="13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300" dirty="0">
                <a:latin typeface="Consolas"/>
                <a:ea typeface="Consolas"/>
                <a:cs typeface="Consolas"/>
                <a:sym typeface="Consolas"/>
              </a:rPr>
              <a:t>    </a:t>
            </a:r>
            <a:r>
              <a:rPr lang="en-US" sz="1300" dirty="0">
                <a:solidFill>
                  <a:srgbClr val="999999"/>
                </a:solidFill>
                <a:latin typeface="Consolas"/>
                <a:sym typeface="Consolas"/>
              </a:rPr>
              <a:t>//base case</a:t>
            </a:r>
          </a:p>
          <a:p>
            <a:pPr marL="0" marR="0" lvl="0" indent="0" algn="l" rtl="0">
              <a:lnSpc>
                <a:spcPct val="100000"/>
              </a:lnSpc>
              <a:spcBef>
                <a:spcPts val="0"/>
              </a:spcBef>
              <a:spcAft>
                <a:spcPts val="0"/>
              </a:spcAft>
              <a:buClr>
                <a:srgbClr val="000000"/>
              </a:buClr>
              <a:buSzPct val="25000"/>
              <a:buFont typeface="Consolas"/>
              <a:buNone/>
            </a:pPr>
            <a:r>
              <a:rPr lang="en-US" sz="1300" dirty="0">
                <a:latin typeface="Consolas"/>
                <a:ea typeface="Consolas"/>
                <a:cs typeface="Consolas"/>
                <a:sym typeface="Consolas"/>
              </a:rPr>
              <a:t>   </a:t>
            </a:r>
            <a:r>
              <a:rPr lang="en-US" sz="1300" b="0" i="0" u="none" strike="noStrike" cap="none" dirty="0">
                <a:solidFill>
                  <a:schemeClr val="tx1"/>
                </a:solidFill>
                <a:latin typeface="Consolas"/>
                <a:ea typeface="Consolas"/>
                <a:cs typeface="Consolas"/>
                <a:sym typeface="Consolas"/>
              </a:rPr>
              <a:t> if (n </a:t>
            </a:r>
            <a:r>
              <a:rPr lang="en-US" sz="1300" dirty="0">
                <a:solidFill>
                  <a:schemeClr val="tx1"/>
                </a:solidFill>
                <a:latin typeface="Consolas"/>
                <a:ea typeface="Consolas"/>
                <a:cs typeface="Consolas"/>
                <a:sym typeface="Consolas"/>
              </a:rPr>
              <a:t>==</a:t>
            </a:r>
            <a:r>
              <a:rPr lang="en-US" sz="1300" b="0" i="0" u="none" strike="noStrike" cap="none" dirty="0">
                <a:solidFill>
                  <a:schemeClr val="tx1"/>
                </a:solidFill>
                <a:latin typeface="Consolas"/>
                <a:ea typeface="Consolas"/>
                <a:cs typeface="Consolas"/>
                <a:sym typeface="Consolas"/>
              </a:rPr>
              <a:t> </a:t>
            </a:r>
            <a:r>
              <a:rPr lang="en-US" sz="1300" dirty="0">
                <a:solidFill>
                  <a:schemeClr val="tx1"/>
                </a:solidFill>
                <a:latin typeface="Consolas"/>
                <a:ea typeface="Consolas"/>
                <a:cs typeface="Consolas"/>
                <a:sym typeface="Consolas"/>
              </a:rPr>
              <a:t>0 || </a:t>
            </a:r>
            <a:r>
              <a:rPr lang="en-US" sz="1300" b="1" dirty="0">
                <a:solidFill>
                  <a:srgbClr val="FF0000"/>
                </a:solidFill>
                <a:latin typeface="Consolas"/>
                <a:ea typeface="Consolas"/>
                <a:cs typeface="Consolas"/>
                <a:sym typeface="Consolas"/>
              </a:rPr>
              <a:t>n == 1</a:t>
            </a:r>
            <a:r>
              <a:rPr lang="en-US" sz="1300" b="0" i="0" u="none" strike="noStrike" cap="none" dirty="0">
                <a:solidFill>
                  <a:schemeClr val="tx1"/>
                </a:solidFill>
                <a:latin typeface="Consolas"/>
                <a:ea typeface="Consolas"/>
                <a:cs typeface="Consolas"/>
                <a:sym typeface="Consolas"/>
              </a:rPr>
              <a:t>) {</a:t>
            </a:r>
          </a:p>
          <a:p>
            <a:pPr marL="0" marR="0" lvl="0" indent="0" algn="l" rtl="0">
              <a:lnSpc>
                <a:spcPct val="100000"/>
              </a:lnSpc>
              <a:spcBef>
                <a:spcPts val="0"/>
              </a:spcBef>
              <a:spcAft>
                <a:spcPts val="0"/>
              </a:spcAft>
              <a:buClr>
                <a:srgbClr val="FF0000"/>
              </a:buClr>
              <a:buSzPct val="25000"/>
              <a:buFont typeface="Consolas"/>
              <a:buNone/>
            </a:pPr>
            <a:r>
              <a:rPr lang="en-US" sz="1300" b="0" i="0" u="none" strike="noStrike" cap="none" dirty="0">
                <a:solidFill>
                  <a:schemeClr val="tx1"/>
                </a:solidFill>
                <a:latin typeface="Consolas"/>
                <a:ea typeface="Consolas"/>
                <a:cs typeface="Consolas"/>
                <a:sym typeface="Consolas"/>
              </a:rPr>
              <a:t>        return 1;</a:t>
            </a:r>
          </a:p>
          <a:p>
            <a:pPr marL="0" marR="0" lvl="0" indent="0" algn="l" rtl="0">
              <a:lnSpc>
                <a:spcPct val="100000"/>
              </a:lnSpc>
              <a:spcBef>
                <a:spcPts val="0"/>
              </a:spcBef>
              <a:spcAft>
                <a:spcPts val="0"/>
              </a:spcAft>
              <a:buClr>
                <a:srgbClr val="FF0000"/>
              </a:buClr>
              <a:buSzPct val="25000"/>
              <a:buFont typeface="Consolas"/>
              <a:buNone/>
            </a:pPr>
            <a:r>
              <a:rPr lang="en-US" sz="1300" b="0" i="0" u="none" strike="noStrike" cap="none" dirty="0">
                <a:solidFill>
                  <a:schemeClr val="tx1"/>
                </a:solidFill>
                <a:latin typeface="Consolas"/>
                <a:ea typeface="Consolas"/>
                <a:cs typeface="Consolas"/>
                <a:sym typeface="Consolas"/>
              </a:rPr>
              <a:t>    } </a:t>
            </a:r>
          </a:p>
          <a:p>
            <a:pPr marL="0" marR="0" lvl="0" indent="0" algn="l" rtl="0">
              <a:lnSpc>
                <a:spcPct val="100000"/>
              </a:lnSpc>
              <a:spcBef>
                <a:spcPts val="0"/>
              </a:spcBef>
              <a:spcAft>
                <a:spcPts val="0"/>
              </a:spcAft>
              <a:buClr>
                <a:srgbClr val="FF0000"/>
              </a:buClr>
              <a:buSzPct val="25000"/>
              <a:buFont typeface="Consolas"/>
              <a:buNone/>
            </a:pPr>
            <a:r>
              <a:rPr lang="en-US" sz="1300" dirty="0">
                <a:solidFill>
                  <a:schemeClr val="tx1"/>
                </a:solidFill>
                <a:latin typeface="Consolas"/>
                <a:ea typeface="Consolas"/>
                <a:cs typeface="Consolas"/>
                <a:sym typeface="Consolas"/>
              </a:rPr>
              <a:t>    return fib(n-1) + fib(n-2);</a:t>
            </a:r>
            <a:endParaRPr lang="en-US" sz="1300" b="0" i="0" u="none" strike="noStrike" cap="none" dirty="0">
              <a:solidFill>
                <a:srgbClr val="999999"/>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300" b="0" i="0" u="none" strike="noStrike" cap="none" dirty="0">
                <a:solidFill>
                  <a:srgbClr val="000000"/>
                </a:solidFill>
                <a:latin typeface="Consolas"/>
                <a:ea typeface="Consolas"/>
                <a:cs typeface="Consolas"/>
                <a:sym typeface="Consolas"/>
              </a:rPr>
              <a:t>}</a:t>
            </a:r>
          </a:p>
        </p:txBody>
      </p:sp>
    </p:spTree>
    <p:extLst>
      <p:ext uri="{BB962C8B-B14F-4D97-AF65-F5344CB8AC3E}">
        <p14:creationId xmlns:p14="http://schemas.microsoft.com/office/powerpoint/2010/main" val="1115070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96">
                                            <p:txEl>
                                              <p:pRg st="0" end="0"/>
                                            </p:txEl>
                                          </p:spTgt>
                                        </p:tgtEl>
                                        <p:attrNameLst>
                                          <p:attrName>style.visibility</p:attrName>
                                        </p:attrNameLst>
                                      </p:cBhvr>
                                      <p:to>
                                        <p:strVal val="visible"/>
                                      </p:to>
                                    </p:set>
                                    <p:animEffect transition="in" filter="fade">
                                      <p:cBhvr>
                                        <p:cTn id="7" dur="500"/>
                                        <p:tgtEl>
                                          <p:spTgt spid="49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96">
                                            <p:txEl>
                                              <p:pRg st="2" end="2"/>
                                            </p:txEl>
                                          </p:spTgt>
                                        </p:tgtEl>
                                        <p:attrNameLst>
                                          <p:attrName>style.visibility</p:attrName>
                                        </p:attrNameLst>
                                      </p:cBhvr>
                                      <p:to>
                                        <p:strVal val="visible"/>
                                      </p:to>
                                    </p:set>
                                    <p:animEffect transition="in" filter="fade">
                                      <p:cBhvr>
                                        <p:cTn id="10" dur="500"/>
                                        <p:tgtEl>
                                          <p:spTgt spid="496">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96">
                                            <p:txEl>
                                              <p:pRg st="3" end="3"/>
                                            </p:txEl>
                                          </p:spTgt>
                                        </p:tgtEl>
                                        <p:attrNameLst>
                                          <p:attrName>style.visibility</p:attrName>
                                        </p:attrNameLst>
                                      </p:cBhvr>
                                      <p:to>
                                        <p:strVal val="visible"/>
                                      </p:to>
                                    </p:set>
                                    <p:animEffect transition="in" filter="fade">
                                      <p:cBhvr>
                                        <p:cTn id="13" dur="500"/>
                                        <p:tgtEl>
                                          <p:spTgt spid="496">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96">
                                            <p:txEl>
                                              <p:pRg st="4" end="4"/>
                                            </p:txEl>
                                          </p:spTgt>
                                        </p:tgtEl>
                                        <p:attrNameLst>
                                          <p:attrName>style.visibility</p:attrName>
                                        </p:attrNameLst>
                                      </p:cBhvr>
                                      <p:to>
                                        <p:strVal val="visible"/>
                                      </p:to>
                                    </p:set>
                                    <p:animEffect transition="in" filter="fade">
                                      <p:cBhvr>
                                        <p:cTn id="16" dur="500"/>
                                        <p:tgtEl>
                                          <p:spTgt spid="496">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96">
                                            <p:txEl>
                                              <p:pRg st="5" end="5"/>
                                            </p:txEl>
                                          </p:spTgt>
                                        </p:tgtEl>
                                        <p:attrNameLst>
                                          <p:attrName>style.visibility</p:attrName>
                                        </p:attrNameLst>
                                      </p:cBhvr>
                                      <p:to>
                                        <p:strVal val="visible"/>
                                      </p:to>
                                    </p:set>
                                    <p:animEffect transition="in" filter="fade">
                                      <p:cBhvr>
                                        <p:cTn id="19" dur="500"/>
                                        <p:tgtEl>
                                          <p:spTgt spid="49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Shape 374"/>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dirty="0">
                <a:solidFill>
                  <a:srgbClr val="000000"/>
                </a:solidFill>
                <a:latin typeface="Arial"/>
                <a:ea typeface="Arial"/>
                <a:cs typeface="Arial"/>
                <a:sym typeface="Arial"/>
              </a:rPr>
              <a:t>Loops vs. Recursion (1/2)</a:t>
            </a:r>
          </a:p>
        </p:txBody>
      </p:sp>
      <p:sp>
        <p:nvSpPr>
          <p:cNvPr id="375" name="Shape 375"/>
          <p:cNvSpPr txBox="1">
            <a:spLocks noGrp="1"/>
          </p:cNvSpPr>
          <p:nvPr>
            <p:ph type="body" idx="1"/>
          </p:nvPr>
        </p:nvSpPr>
        <p:spPr>
          <a:xfrm>
            <a:off x="457200" y="1295400"/>
            <a:ext cx="8229600" cy="3228975"/>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100000"/>
              <a:buFont typeface="Consolas"/>
              <a:buChar char="•"/>
            </a:pPr>
            <a:r>
              <a:rPr lang="en-US" sz="2400" b="0" i="0" u="none" strike="noStrike" cap="none" dirty="0">
                <a:solidFill>
                  <a:srgbClr val="0000FF"/>
                </a:solidFill>
                <a:latin typeface="Consolas"/>
                <a:ea typeface="Consolas"/>
                <a:cs typeface="Consolas"/>
                <a:sym typeface="Consolas"/>
              </a:rPr>
              <a:t>Spiral </a:t>
            </a:r>
            <a:r>
              <a:rPr lang="en-US" sz="2400" b="0" i="0" u="none" strike="noStrike" cap="none" dirty="0">
                <a:solidFill>
                  <a:srgbClr val="000000"/>
                </a:solidFill>
                <a:latin typeface="Arial"/>
                <a:ea typeface="Arial"/>
                <a:cs typeface="Arial"/>
                <a:sym typeface="Arial"/>
              </a:rPr>
              <a:t>uses simple form of recursion</a:t>
            </a:r>
          </a:p>
          <a:p>
            <a:pPr marL="889000" marR="0" lvl="1" indent="-342900" algn="l" rtl="0">
              <a:lnSpc>
                <a:spcPct val="100000"/>
              </a:lnSpc>
              <a:spcBef>
                <a:spcPts val="0"/>
              </a:spcBef>
              <a:spcAft>
                <a:spcPts val="0"/>
              </a:spcAft>
              <a:buClr>
                <a:srgbClr val="000000"/>
              </a:buClr>
              <a:buSzPct val="75000"/>
              <a:buFont typeface="Courier New"/>
              <a:buChar char="o"/>
            </a:pPr>
            <a:r>
              <a:rPr lang="en-US" sz="2200" dirty="0"/>
              <a:t>e</a:t>
            </a:r>
            <a:r>
              <a:rPr lang="en-US" sz="2200" b="0" i="0" u="none" strike="noStrike" cap="none" dirty="0">
                <a:solidFill>
                  <a:srgbClr val="000000"/>
                </a:solidFill>
                <a:latin typeface="Arial"/>
                <a:ea typeface="Arial"/>
                <a:cs typeface="Arial"/>
                <a:sym typeface="Arial"/>
              </a:rPr>
              <a:t>ach sub-task only calls on one other sub-task</a:t>
            </a:r>
          </a:p>
          <a:p>
            <a:pPr marL="889000" marR="0" lvl="1" indent="-342900" algn="l" rtl="0">
              <a:lnSpc>
                <a:spcPct val="100000"/>
              </a:lnSpc>
              <a:spcBef>
                <a:spcPts val="0"/>
              </a:spcBef>
              <a:spcAft>
                <a:spcPts val="0"/>
              </a:spcAft>
              <a:buClr>
                <a:srgbClr val="000000"/>
              </a:buClr>
              <a:buSzPct val="75000"/>
              <a:buFont typeface="Courier New"/>
              <a:buChar char="o"/>
            </a:pPr>
            <a:r>
              <a:rPr lang="en-US" sz="2200" dirty="0"/>
              <a:t>t</a:t>
            </a:r>
            <a:r>
              <a:rPr lang="en-US" sz="2200" b="0" i="0" u="none" strike="noStrike" cap="none" dirty="0">
                <a:solidFill>
                  <a:srgbClr val="000000"/>
                </a:solidFill>
                <a:latin typeface="Arial"/>
                <a:ea typeface="Arial"/>
                <a:cs typeface="Arial"/>
                <a:sym typeface="Arial"/>
              </a:rPr>
              <a:t>his form can be used for the same computational tasks as iteration</a:t>
            </a:r>
          </a:p>
          <a:p>
            <a:pPr marL="889000" marR="0" lvl="1" indent="-342900" algn="l" rtl="0">
              <a:lnSpc>
                <a:spcPct val="100000"/>
              </a:lnSpc>
              <a:spcBef>
                <a:spcPts val="0"/>
              </a:spcBef>
              <a:spcAft>
                <a:spcPts val="0"/>
              </a:spcAft>
              <a:buClr>
                <a:srgbClr val="000000"/>
              </a:buClr>
              <a:buSzPct val="75000"/>
              <a:buFont typeface="Courier New"/>
              <a:buChar char="o"/>
            </a:pPr>
            <a:r>
              <a:rPr lang="en-US" sz="2200" dirty="0"/>
              <a:t>l</a:t>
            </a:r>
            <a:r>
              <a:rPr lang="en-US" sz="2200" b="0" i="0" u="none" strike="noStrike" cap="none" dirty="0">
                <a:solidFill>
                  <a:srgbClr val="000000"/>
                </a:solidFill>
                <a:latin typeface="Arial"/>
                <a:ea typeface="Arial"/>
                <a:cs typeface="Arial"/>
                <a:sym typeface="Arial"/>
              </a:rPr>
              <a:t>oops </a:t>
            </a:r>
            <a:r>
              <a:rPr lang="en-US" sz="2200" dirty="0"/>
              <a:t>(iteration) </a:t>
            </a:r>
            <a:r>
              <a:rPr lang="en-US" sz="2200" b="0" i="0" u="none" strike="noStrike" cap="none" dirty="0">
                <a:solidFill>
                  <a:srgbClr val="000000"/>
                </a:solidFill>
                <a:latin typeface="Arial"/>
                <a:ea typeface="Arial"/>
                <a:cs typeface="Arial"/>
                <a:sym typeface="Arial"/>
              </a:rPr>
              <a:t>and simple recursion are computationally equivalent in the sense of producing the same result, if suitably coded (not necessarily the same performance, though -- looping is more efficient)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5">
                                            <p:txEl>
                                              <p:pRg st="0" end="0"/>
                                            </p:txEl>
                                          </p:spTgt>
                                        </p:tgtEl>
                                        <p:attrNameLst>
                                          <p:attrName>style.visibility</p:attrName>
                                        </p:attrNameLst>
                                      </p:cBhvr>
                                      <p:to>
                                        <p:strVal val="visible"/>
                                      </p:to>
                                    </p:set>
                                    <p:animEffect transition="in" filter="fade">
                                      <p:cBhvr>
                                        <p:cTn id="7" dur="500"/>
                                        <p:tgtEl>
                                          <p:spTgt spid="37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75">
                                            <p:txEl>
                                              <p:pRg st="1" end="1"/>
                                            </p:txEl>
                                          </p:spTgt>
                                        </p:tgtEl>
                                        <p:attrNameLst>
                                          <p:attrName>style.visibility</p:attrName>
                                        </p:attrNameLst>
                                      </p:cBhvr>
                                      <p:to>
                                        <p:strVal val="visible"/>
                                      </p:to>
                                    </p:set>
                                    <p:animEffect transition="in" filter="fade">
                                      <p:cBhvr>
                                        <p:cTn id="12" dur="500"/>
                                        <p:tgtEl>
                                          <p:spTgt spid="37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75">
                                            <p:txEl>
                                              <p:pRg st="2" end="2"/>
                                            </p:txEl>
                                          </p:spTgt>
                                        </p:tgtEl>
                                        <p:attrNameLst>
                                          <p:attrName>style.visibility</p:attrName>
                                        </p:attrNameLst>
                                      </p:cBhvr>
                                      <p:to>
                                        <p:strVal val="visible"/>
                                      </p:to>
                                    </p:set>
                                    <p:animEffect transition="in" filter="fade">
                                      <p:cBhvr>
                                        <p:cTn id="17" dur="500"/>
                                        <p:tgtEl>
                                          <p:spTgt spid="37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75">
                                            <p:txEl>
                                              <p:pRg st="3" end="3"/>
                                            </p:txEl>
                                          </p:spTgt>
                                        </p:tgtEl>
                                        <p:attrNameLst>
                                          <p:attrName>style.visibility</p:attrName>
                                        </p:attrNameLst>
                                      </p:cBhvr>
                                      <p:to>
                                        <p:strVal val="visible"/>
                                      </p:to>
                                    </p:set>
                                    <p:animEffect transition="in" filter="fade">
                                      <p:cBhvr>
                                        <p:cTn id="22" dur="500"/>
                                        <p:tgtEl>
                                          <p:spTgt spid="37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Shape 380"/>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dirty="0">
                <a:solidFill>
                  <a:srgbClr val="000000"/>
                </a:solidFill>
                <a:latin typeface="Arial"/>
                <a:ea typeface="Arial"/>
                <a:cs typeface="Arial"/>
                <a:sym typeface="Arial"/>
              </a:rPr>
              <a:t>Loops vs. Recursion (2/2)</a:t>
            </a:r>
            <a:endParaRPr lang="en-US" sz="3600" b="1" i="0" u="none" strike="noStrike" cap="none" dirty="0">
              <a:solidFill>
                <a:srgbClr val="0000FF"/>
              </a:solidFill>
              <a:latin typeface="Consolas"/>
              <a:ea typeface="Consolas"/>
              <a:cs typeface="Consolas"/>
              <a:sym typeface="Consolas"/>
            </a:endParaRPr>
          </a:p>
        </p:txBody>
      </p:sp>
      <p:sp>
        <p:nvSpPr>
          <p:cNvPr id="381" name="Shape 381"/>
          <p:cNvSpPr txBox="1">
            <a:spLocks noGrp="1"/>
          </p:cNvSpPr>
          <p:nvPr>
            <p:ph type="body" idx="1"/>
          </p:nvPr>
        </p:nvSpPr>
        <p:spPr>
          <a:xfrm>
            <a:off x="381000" y="1047750"/>
            <a:ext cx="3628292" cy="3725861"/>
          </a:xfrm>
          <a:prstGeom prst="rect">
            <a:avLst/>
          </a:prstGeom>
          <a:noFill/>
          <a:ln>
            <a:noFill/>
          </a:ln>
        </p:spPr>
        <p:txBody>
          <a:bodyPr lIns="91425" tIns="91425" rIns="91425" bIns="91425" anchor="t" anchorCtr="0">
            <a:noAutofit/>
          </a:bodyPr>
          <a:lstStyle/>
          <a:p>
            <a:pPr marL="4000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rgbClr val="000000"/>
                </a:solidFill>
                <a:latin typeface="Arial"/>
                <a:ea typeface="Arial"/>
                <a:cs typeface="Arial"/>
                <a:sym typeface="Arial"/>
              </a:rPr>
              <a:t>Iteration is often more efficient in Java because recursion takes more method calls (each activation record takes up some of the computer’s memory)</a:t>
            </a:r>
          </a:p>
          <a:p>
            <a:pPr marL="400050" marR="0" lvl="0" indent="-285750" algn="l" rtl="0">
              <a:lnSpc>
                <a:spcPct val="100000"/>
              </a:lnSpc>
              <a:spcBef>
                <a:spcPts val="600"/>
              </a:spcBef>
              <a:spcAft>
                <a:spcPts val="0"/>
              </a:spcAft>
              <a:buClr>
                <a:srgbClr val="000000"/>
              </a:buClr>
              <a:buSzPct val="100000"/>
              <a:buFont typeface="Arial"/>
              <a:buChar char="•"/>
            </a:pPr>
            <a:r>
              <a:rPr lang="en-US" sz="1800" b="0" i="0" u="none" strike="noStrike" cap="none" dirty="0">
                <a:solidFill>
                  <a:srgbClr val="000000"/>
                </a:solidFill>
                <a:latin typeface="Arial"/>
                <a:ea typeface="Arial"/>
                <a:cs typeface="Arial"/>
                <a:sym typeface="Arial"/>
              </a:rPr>
              <a:t>Recursion is more concise and more elegant for tasks that are “naturally” self-similar (Towers of Hanoi is very difficult to solve iteratively!)</a:t>
            </a:r>
          </a:p>
        </p:txBody>
      </p:sp>
      <p:sp>
        <p:nvSpPr>
          <p:cNvPr id="382" name="Shape 382"/>
          <p:cNvSpPr txBox="1">
            <a:spLocks noGrp="1"/>
          </p:cNvSpPr>
          <p:nvPr>
            <p:ph type="body" idx="1"/>
          </p:nvPr>
        </p:nvSpPr>
        <p:spPr>
          <a:xfrm>
            <a:off x="4168775" y="1200150"/>
            <a:ext cx="4975224" cy="3725861"/>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600" b="0" i="0" u="none" strike="noStrike" cap="none" dirty="0">
                <a:solidFill>
                  <a:srgbClr val="000000"/>
                </a:solidFill>
                <a:latin typeface="Consolas"/>
                <a:ea typeface="Consolas"/>
                <a:cs typeface="Consolas"/>
                <a:sym typeface="Consolas"/>
              </a:rPr>
              <a:t>public void </a:t>
            </a:r>
            <a:r>
              <a:rPr lang="en-US" sz="1600" b="0" i="0" u="none" strike="noStrike" cap="none" dirty="0" err="1">
                <a:solidFill>
                  <a:srgbClr val="000000"/>
                </a:solidFill>
                <a:latin typeface="Consolas"/>
                <a:ea typeface="Consolas"/>
                <a:cs typeface="Consolas"/>
                <a:sym typeface="Consolas"/>
              </a:rPr>
              <a:t>drawIteratively</a:t>
            </a:r>
            <a:r>
              <a:rPr lang="en-US" sz="1600" b="0" i="0" u="none" strike="noStrike" cap="none" dirty="0">
                <a:solidFill>
                  <a:srgbClr val="000000"/>
                </a:solidFill>
                <a:latin typeface="Consolas"/>
                <a:ea typeface="Consolas"/>
                <a:cs typeface="Consolas"/>
                <a:sym typeface="Consolas"/>
              </a:rPr>
              <a:t>(</a:t>
            </a:r>
            <a:r>
              <a:rPr lang="en-US" sz="1600" b="0" i="0" u="none" strike="noStrike" cap="none" dirty="0" err="1">
                <a:solidFill>
                  <a:srgbClr val="000000"/>
                </a:solidFill>
                <a:latin typeface="Consolas"/>
                <a:ea typeface="Consolas"/>
                <a:cs typeface="Consolas"/>
                <a:sym typeface="Consolas"/>
              </a:rPr>
              <a:t>int</a:t>
            </a:r>
            <a:r>
              <a:rPr lang="en-US" sz="1600" b="0" i="0" u="none" strike="noStrike" cap="none" dirty="0">
                <a:solidFill>
                  <a:srgbClr val="000000"/>
                </a:solidFill>
                <a:latin typeface="Consolas"/>
                <a:ea typeface="Consolas"/>
                <a:cs typeface="Consolas"/>
                <a:sym typeface="Consolas"/>
              </a:rPr>
              <a:t> </a:t>
            </a:r>
            <a:r>
              <a:rPr lang="en-US" sz="1600" b="0" i="0" u="none" strike="noStrike" cap="none" dirty="0" err="1">
                <a:solidFill>
                  <a:srgbClr val="000000"/>
                </a:solidFill>
                <a:latin typeface="Consolas"/>
                <a:ea typeface="Consolas"/>
                <a:cs typeface="Consolas"/>
                <a:sym typeface="Consolas"/>
              </a:rPr>
              <a:t>sideLen</a:t>
            </a:r>
            <a:r>
              <a:rPr lang="en-US" sz="16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6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600" b="0" i="0" u="none" strike="noStrike" cap="none" dirty="0">
                <a:solidFill>
                  <a:srgbClr val="000000"/>
                </a:solidFill>
                <a:latin typeface="Consolas"/>
                <a:ea typeface="Consolas"/>
                <a:cs typeface="Consolas"/>
                <a:sym typeface="Consolas"/>
              </a:rPr>
              <a:t>    while(</a:t>
            </a:r>
            <a:r>
              <a:rPr lang="en-US" sz="1600" b="0" i="0" u="none" strike="noStrike" cap="none" dirty="0" err="1">
                <a:solidFill>
                  <a:srgbClr val="000000"/>
                </a:solidFill>
                <a:latin typeface="Consolas"/>
                <a:ea typeface="Consolas"/>
                <a:cs typeface="Consolas"/>
                <a:sym typeface="Consolas"/>
              </a:rPr>
              <a:t>sideLen</a:t>
            </a:r>
            <a:r>
              <a:rPr lang="en-US" sz="1600" b="0" i="0" u="none" strike="noStrike" cap="none" dirty="0">
                <a:solidFill>
                  <a:srgbClr val="000000"/>
                </a:solidFill>
                <a:latin typeface="Consolas"/>
                <a:ea typeface="Consolas"/>
                <a:cs typeface="Consolas"/>
                <a:sym typeface="Consolas"/>
              </a:rPr>
              <a:t> &gt; 3){</a:t>
            </a:r>
          </a:p>
          <a:p>
            <a:pPr marL="0" marR="0" lvl="0" indent="0" algn="l" rtl="0">
              <a:lnSpc>
                <a:spcPct val="100000"/>
              </a:lnSpc>
              <a:spcBef>
                <a:spcPts val="0"/>
              </a:spcBef>
              <a:spcAft>
                <a:spcPts val="0"/>
              </a:spcAft>
              <a:buClr>
                <a:srgbClr val="000000"/>
              </a:buClr>
              <a:buSzPct val="25000"/>
              <a:buFont typeface="Consolas"/>
              <a:buNone/>
            </a:pPr>
            <a:r>
              <a:rPr lang="en-US" sz="1600" b="0" i="0" u="none" strike="noStrike" cap="none" dirty="0">
                <a:solidFill>
                  <a:srgbClr val="000000"/>
                </a:solidFill>
                <a:latin typeface="Consolas"/>
                <a:ea typeface="Consolas"/>
                <a:cs typeface="Consolas"/>
                <a:sym typeface="Consolas"/>
              </a:rPr>
              <a:t>	_</a:t>
            </a:r>
            <a:r>
              <a:rPr lang="en-US" sz="1600" b="0" i="0" u="none" strike="noStrike" cap="none" dirty="0" err="1">
                <a:solidFill>
                  <a:srgbClr val="000000"/>
                </a:solidFill>
                <a:latin typeface="Consolas"/>
                <a:ea typeface="Consolas"/>
                <a:cs typeface="Consolas"/>
                <a:sym typeface="Consolas"/>
              </a:rPr>
              <a:t>turtle.forward</a:t>
            </a:r>
            <a:r>
              <a:rPr lang="en-US" sz="1600" b="0" i="0" u="none" strike="noStrike" cap="none" dirty="0">
                <a:solidFill>
                  <a:srgbClr val="000000"/>
                </a:solidFill>
                <a:latin typeface="Consolas"/>
                <a:ea typeface="Consolas"/>
                <a:cs typeface="Consolas"/>
                <a:sym typeface="Consolas"/>
              </a:rPr>
              <a:t>(</a:t>
            </a:r>
            <a:r>
              <a:rPr lang="en-US" sz="1600" b="0" i="0" u="none" strike="noStrike" cap="none" dirty="0" err="1">
                <a:solidFill>
                  <a:srgbClr val="000000"/>
                </a:solidFill>
                <a:latin typeface="Consolas"/>
                <a:ea typeface="Consolas"/>
                <a:cs typeface="Consolas"/>
                <a:sym typeface="Consolas"/>
              </a:rPr>
              <a:t>sideLen</a:t>
            </a:r>
            <a:r>
              <a:rPr lang="en-US" sz="16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600" b="0" i="0" u="none" strike="noStrike" cap="none" dirty="0">
                <a:solidFill>
                  <a:srgbClr val="000000"/>
                </a:solidFill>
                <a:latin typeface="Consolas"/>
                <a:ea typeface="Consolas"/>
                <a:cs typeface="Consolas"/>
                <a:sym typeface="Consolas"/>
              </a:rPr>
              <a:t>	_</a:t>
            </a:r>
            <a:r>
              <a:rPr lang="en-US" sz="1600" b="0" i="0" u="none" strike="noStrike" cap="none" dirty="0" err="1">
                <a:solidFill>
                  <a:srgbClr val="000000"/>
                </a:solidFill>
                <a:latin typeface="Consolas"/>
                <a:ea typeface="Consolas"/>
                <a:cs typeface="Consolas"/>
                <a:sym typeface="Consolas"/>
              </a:rPr>
              <a:t>turtle.left</a:t>
            </a:r>
            <a:r>
              <a:rPr lang="en-US" sz="1600" b="0" i="0" u="none" strike="noStrike" cap="none" dirty="0">
                <a:solidFill>
                  <a:srgbClr val="000000"/>
                </a:solidFill>
                <a:latin typeface="Consolas"/>
                <a:ea typeface="Consolas"/>
                <a:cs typeface="Consolas"/>
                <a:sym typeface="Consolas"/>
              </a:rPr>
              <a:t>(_angle);</a:t>
            </a:r>
          </a:p>
          <a:p>
            <a:pPr marL="0" marR="0" lvl="0" indent="0" algn="l" rtl="0">
              <a:lnSpc>
                <a:spcPct val="100000"/>
              </a:lnSpc>
              <a:spcBef>
                <a:spcPts val="0"/>
              </a:spcBef>
              <a:spcAft>
                <a:spcPts val="0"/>
              </a:spcAft>
              <a:buClr>
                <a:srgbClr val="000000"/>
              </a:buClr>
              <a:buSzPct val="25000"/>
              <a:buFont typeface="Consolas"/>
              <a:buNone/>
            </a:pPr>
            <a:r>
              <a:rPr lang="en-US" sz="1600" b="0" i="0" u="none" strike="noStrike" cap="none" dirty="0">
                <a:solidFill>
                  <a:srgbClr val="000000"/>
                </a:solidFill>
                <a:latin typeface="Consolas"/>
                <a:ea typeface="Consolas"/>
                <a:cs typeface="Consolas"/>
                <a:sym typeface="Consolas"/>
              </a:rPr>
              <a:t>	</a:t>
            </a:r>
            <a:r>
              <a:rPr lang="en-US" sz="1600" b="0" i="0" u="none" strike="noStrike" cap="none" dirty="0" err="1">
                <a:solidFill>
                  <a:srgbClr val="000000"/>
                </a:solidFill>
                <a:latin typeface="Consolas"/>
                <a:ea typeface="Consolas"/>
                <a:cs typeface="Consolas"/>
                <a:sym typeface="Consolas"/>
              </a:rPr>
              <a:t>sideLen</a:t>
            </a:r>
            <a:r>
              <a:rPr lang="en-US" sz="1600" b="0" i="0" u="none" strike="noStrike" cap="none" dirty="0">
                <a:solidFill>
                  <a:srgbClr val="000000"/>
                </a:solidFill>
                <a:latin typeface="Consolas"/>
                <a:ea typeface="Consolas"/>
                <a:cs typeface="Consolas"/>
                <a:sym typeface="Consolas"/>
              </a:rPr>
              <a:t> -= _</a:t>
            </a:r>
            <a:r>
              <a:rPr lang="en-US" sz="1600" b="0" i="0" u="none" strike="noStrike" cap="none" dirty="0" err="1">
                <a:solidFill>
                  <a:srgbClr val="000000"/>
                </a:solidFill>
                <a:latin typeface="Consolas"/>
                <a:ea typeface="Consolas"/>
                <a:cs typeface="Consolas"/>
                <a:sym typeface="Consolas"/>
              </a:rPr>
              <a:t>lengthDecrement</a:t>
            </a:r>
            <a:r>
              <a:rPr lang="en-US" sz="16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Arial"/>
              <a:buNone/>
            </a:pPr>
            <a:endParaRPr sz="1600" b="0" i="0" u="none" strike="noStrike" cap="none" dirty="0">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6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600" b="0" i="0" u="none" strike="noStrike" cap="none" dirty="0">
                <a:solidFill>
                  <a:srgbClr val="000000"/>
                </a:solidFill>
                <a:latin typeface="Consolas"/>
                <a:ea typeface="Consolas"/>
                <a:cs typeface="Consolas"/>
                <a:sym typeface="Consolas"/>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2">
                                            <p:txEl>
                                              <p:pRg st="0" end="0"/>
                                            </p:txEl>
                                          </p:spTgt>
                                        </p:tgtEl>
                                        <p:attrNameLst>
                                          <p:attrName>style.visibility</p:attrName>
                                        </p:attrNameLst>
                                      </p:cBhvr>
                                      <p:to>
                                        <p:strVal val="visible"/>
                                      </p:to>
                                    </p:set>
                                    <p:animEffect transition="in" filter="fade">
                                      <p:cBhvr>
                                        <p:cTn id="7" dur="500"/>
                                        <p:tgtEl>
                                          <p:spTgt spid="38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82">
                                            <p:txEl>
                                              <p:pRg st="2" end="2"/>
                                            </p:txEl>
                                          </p:spTgt>
                                        </p:tgtEl>
                                        <p:attrNameLst>
                                          <p:attrName>style.visibility</p:attrName>
                                        </p:attrNameLst>
                                      </p:cBhvr>
                                      <p:to>
                                        <p:strVal val="visible"/>
                                      </p:to>
                                    </p:set>
                                    <p:animEffect transition="in" filter="fade">
                                      <p:cBhvr>
                                        <p:cTn id="10" dur="500"/>
                                        <p:tgtEl>
                                          <p:spTgt spid="382">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82">
                                            <p:txEl>
                                              <p:pRg st="3" end="3"/>
                                            </p:txEl>
                                          </p:spTgt>
                                        </p:tgtEl>
                                        <p:attrNameLst>
                                          <p:attrName>style.visibility</p:attrName>
                                        </p:attrNameLst>
                                      </p:cBhvr>
                                      <p:to>
                                        <p:strVal val="visible"/>
                                      </p:to>
                                    </p:set>
                                    <p:animEffect transition="in" filter="fade">
                                      <p:cBhvr>
                                        <p:cTn id="13" dur="500"/>
                                        <p:tgtEl>
                                          <p:spTgt spid="382">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82">
                                            <p:txEl>
                                              <p:pRg st="4" end="4"/>
                                            </p:txEl>
                                          </p:spTgt>
                                        </p:tgtEl>
                                        <p:attrNameLst>
                                          <p:attrName>style.visibility</p:attrName>
                                        </p:attrNameLst>
                                      </p:cBhvr>
                                      <p:to>
                                        <p:strVal val="visible"/>
                                      </p:to>
                                    </p:set>
                                    <p:animEffect transition="in" filter="fade">
                                      <p:cBhvr>
                                        <p:cTn id="16" dur="500"/>
                                        <p:tgtEl>
                                          <p:spTgt spid="382">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82">
                                            <p:txEl>
                                              <p:pRg st="5" end="5"/>
                                            </p:txEl>
                                          </p:spTgt>
                                        </p:tgtEl>
                                        <p:attrNameLst>
                                          <p:attrName>style.visibility</p:attrName>
                                        </p:attrNameLst>
                                      </p:cBhvr>
                                      <p:to>
                                        <p:strVal val="visible"/>
                                      </p:to>
                                    </p:set>
                                    <p:animEffect transition="in" filter="fade">
                                      <p:cBhvr>
                                        <p:cTn id="19" dur="500"/>
                                        <p:tgtEl>
                                          <p:spTgt spid="382">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82">
                                            <p:txEl>
                                              <p:pRg st="7" end="7"/>
                                            </p:txEl>
                                          </p:spTgt>
                                        </p:tgtEl>
                                        <p:attrNameLst>
                                          <p:attrName>style.visibility</p:attrName>
                                        </p:attrNameLst>
                                      </p:cBhvr>
                                      <p:to>
                                        <p:strVal val="visible"/>
                                      </p:to>
                                    </p:set>
                                    <p:animEffect transition="in" filter="fade">
                                      <p:cBhvr>
                                        <p:cTn id="22" dur="500"/>
                                        <p:tgtEl>
                                          <p:spTgt spid="382">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82">
                                            <p:txEl>
                                              <p:pRg st="8" end="8"/>
                                            </p:txEl>
                                          </p:spTgt>
                                        </p:tgtEl>
                                        <p:attrNameLst>
                                          <p:attrName>style.visibility</p:attrName>
                                        </p:attrNameLst>
                                      </p:cBhvr>
                                      <p:to>
                                        <p:strVal val="visible"/>
                                      </p:to>
                                    </p:set>
                                    <p:animEffect transition="in" filter="fade">
                                      <p:cBhvr>
                                        <p:cTn id="25" dur="500"/>
                                        <p:tgtEl>
                                          <p:spTgt spid="382">
                                            <p:txEl>
                                              <p:pRg st="8" end="8"/>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81">
                                            <p:txEl>
                                              <p:pRg st="0" end="0"/>
                                            </p:txEl>
                                          </p:spTgt>
                                        </p:tgtEl>
                                        <p:attrNameLst>
                                          <p:attrName>style.visibility</p:attrName>
                                        </p:attrNameLst>
                                      </p:cBhvr>
                                      <p:to>
                                        <p:strVal val="visible"/>
                                      </p:to>
                                    </p:set>
                                    <p:animEffect transition="in" filter="fade">
                                      <p:cBhvr>
                                        <p:cTn id="30" dur="500"/>
                                        <p:tgtEl>
                                          <p:spTgt spid="381">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81">
                                            <p:txEl>
                                              <p:pRg st="1" end="1"/>
                                            </p:txEl>
                                          </p:spTgt>
                                        </p:tgtEl>
                                        <p:attrNameLst>
                                          <p:attrName>style.visibility</p:attrName>
                                        </p:attrNameLst>
                                      </p:cBhvr>
                                      <p:to>
                                        <p:strVal val="visible"/>
                                      </p:to>
                                    </p:set>
                                    <p:animEffect transition="in" filter="fade">
                                      <p:cBhvr>
                                        <p:cTn id="35" dur="500"/>
                                        <p:tgtEl>
                                          <p:spTgt spid="38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Shape 582"/>
          <p:cNvSpPr txBox="1">
            <a:spLocks noGrp="1"/>
          </p:cNvSpPr>
          <p:nvPr>
            <p:ph type="title"/>
          </p:nvPr>
        </p:nvSpPr>
        <p:spPr>
          <a:xfrm>
            <a:off x="457200" y="23812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Indirect Recursion</a:t>
            </a:r>
          </a:p>
        </p:txBody>
      </p:sp>
      <p:sp>
        <p:nvSpPr>
          <p:cNvPr id="583" name="Shape 583"/>
          <p:cNvSpPr txBox="1">
            <a:spLocks noGrp="1"/>
          </p:cNvSpPr>
          <p:nvPr>
            <p:ph type="body" idx="1"/>
          </p:nvPr>
        </p:nvSpPr>
        <p:spPr>
          <a:xfrm>
            <a:off x="457200" y="1409700"/>
            <a:ext cx="8229600" cy="2660649"/>
          </a:xfrm>
          <a:prstGeom prst="rect">
            <a:avLst/>
          </a:prstGeom>
          <a:noFill/>
          <a:ln>
            <a:noFill/>
          </a:ln>
        </p:spPr>
        <p:txBody>
          <a:bodyPr lIns="91425" tIns="91425" rIns="91425" bIns="91425" anchor="t" anchorCtr="0">
            <a:noAutofit/>
          </a:bodyPr>
          <a:lstStyle/>
          <a:p>
            <a:pPr marL="419100" marR="0" lvl="0" indent="-342900" algn="l" rtl="0">
              <a:lnSpc>
                <a:spcPct val="150000"/>
              </a:lnSpc>
              <a:spcBef>
                <a:spcPts val="0"/>
              </a:spcBef>
              <a:spcAft>
                <a:spcPts val="0"/>
              </a:spcAft>
              <a:buClr>
                <a:srgbClr val="000000"/>
              </a:buClr>
              <a:buSzPct val="100000"/>
              <a:buFont typeface="Arial"/>
              <a:buChar char="•"/>
            </a:pPr>
            <a:r>
              <a:rPr lang="en-US" sz="2000" b="0" i="0" u="none" strike="noStrike" cap="none" dirty="0">
                <a:solidFill>
                  <a:srgbClr val="000000"/>
                </a:solidFill>
                <a:latin typeface="Arial"/>
                <a:ea typeface="Arial"/>
                <a:cs typeface="Arial"/>
                <a:sym typeface="Arial"/>
              </a:rPr>
              <a:t>Two or more methods act recursively instead of just one</a:t>
            </a:r>
          </a:p>
          <a:p>
            <a:pPr marL="419100" marR="0" lvl="0" indent="-342900" algn="l" rtl="0">
              <a:lnSpc>
                <a:spcPct val="150000"/>
              </a:lnSpc>
              <a:spcBef>
                <a:spcPts val="0"/>
              </a:spcBef>
              <a:spcAft>
                <a:spcPts val="0"/>
              </a:spcAft>
              <a:buClr>
                <a:srgbClr val="000000"/>
              </a:buClr>
              <a:buSzPct val="100000"/>
              <a:buFont typeface="Arial"/>
              <a:buChar char="•"/>
            </a:pPr>
            <a:r>
              <a:rPr lang="en-US" sz="2000" b="0" i="0" u="none" strike="noStrike" cap="none" dirty="0">
                <a:solidFill>
                  <a:srgbClr val="000000"/>
                </a:solidFill>
                <a:latin typeface="Arial"/>
                <a:ea typeface="Arial"/>
                <a:cs typeface="Arial"/>
                <a:sym typeface="Arial"/>
              </a:rPr>
              <a:t>For example, </a:t>
            </a:r>
            <a:r>
              <a:rPr lang="en-US" sz="2000" b="0" i="0" u="none" strike="noStrike" cap="none" dirty="0" err="1">
                <a:solidFill>
                  <a:srgbClr val="0000FF"/>
                </a:solidFill>
                <a:latin typeface="Consolas"/>
                <a:ea typeface="Consolas"/>
                <a:cs typeface="Consolas"/>
                <a:sym typeface="Consolas"/>
              </a:rPr>
              <a:t>methodA</a:t>
            </a:r>
            <a:r>
              <a:rPr lang="en-US" sz="2000" b="0" i="0" u="none" strike="noStrike" cap="none" dirty="0">
                <a:solidFill>
                  <a:srgbClr val="000000"/>
                </a:solidFill>
                <a:latin typeface="Arial"/>
                <a:ea typeface="Arial"/>
                <a:cs typeface="Arial"/>
                <a:sym typeface="Arial"/>
              </a:rPr>
              <a:t> calls </a:t>
            </a:r>
            <a:r>
              <a:rPr lang="en-US" sz="2000" b="0" i="0" u="none" strike="noStrike" cap="none" dirty="0" err="1">
                <a:solidFill>
                  <a:srgbClr val="0000FF"/>
                </a:solidFill>
                <a:latin typeface="Consolas"/>
                <a:ea typeface="Consolas"/>
                <a:cs typeface="Consolas"/>
                <a:sym typeface="Consolas"/>
              </a:rPr>
              <a:t>methodB</a:t>
            </a:r>
            <a:r>
              <a:rPr lang="en-US" sz="2000" b="0" i="0" u="none" strike="noStrike" cap="none" dirty="0">
                <a:solidFill>
                  <a:srgbClr val="000000"/>
                </a:solidFill>
                <a:latin typeface="Arial"/>
                <a:ea typeface="Arial"/>
                <a:cs typeface="Arial"/>
                <a:sym typeface="Arial"/>
              </a:rPr>
              <a:t> which calls </a:t>
            </a:r>
            <a:r>
              <a:rPr lang="en-US" sz="2000" b="0" i="0" u="none" strike="noStrike" cap="none" dirty="0" err="1">
                <a:solidFill>
                  <a:srgbClr val="0000FF"/>
                </a:solidFill>
                <a:latin typeface="Consolas"/>
                <a:ea typeface="Consolas"/>
                <a:cs typeface="Consolas"/>
                <a:sym typeface="Consolas"/>
              </a:rPr>
              <a:t>methodA</a:t>
            </a:r>
            <a:r>
              <a:rPr lang="en-US" sz="2000" b="0" i="0" u="none" strike="noStrike" cap="none" dirty="0">
                <a:solidFill>
                  <a:srgbClr val="000000"/>
                </a:solidFill>
                <a:latin typeface="Arial"/>
                <a:ea typeface="Arial"/>
                <a:cs typeface="Arial"/>
                <a:sym typeface="Arial"/>
              </a:rPr>
              <a:t> again </a:t>
            </a:r>
          </a:p>
          <a:p>
            <a:pPr marL="419100" marR="0" lvl="0" indent="-342900" algn="l" rtl="0">
              <a:lnSpc>
                <a:spcPct val="150000"/>
              </a:lnSpc>
              <a:spcBef>
                <a:spcPts val="0"/>
              </a:spcBef>
              <a:spcAft>
                <a:spcPts val="0"/>
              </a:spcAft>
              <a:buClr>
                <a:srgbClr val="000000"/>
              </a:buClr>
              <a:buSzPct val="100000"/>
              <a:buFont typeface="Arial"/>
              <a:buChar char="•"/>
            </a:pPr>
            <a:r>
              <a:rPr lang="en-US" sz="2000" b="0" i="0" u="none" strike="noStrike" cap="none" dirty="0">
                <a:solidFill>
                  <a:srgbClr val="000000"/>
                </a:solidFill>
                <a:latin typeface="Arial"/>
                <a:ea typeface="Arial"/>
                <a:cs typeface="Arial"/>
                <a:sym typeface="Arial"/>
              </a:rPr>
              <a:t>Methods may be implemented in same or different classes </a:t>
            </a:r>
          </a:p>
          <a:p>
            <a:pPr marL="419100" marR="0" lvl="0" indent="-342900" algn="l" rtl="0">
              <a:lnSpc>
                <a:spcPct val="150000"/>
              </a:lnSpc>
              <a:spcBef>
                <a:spcPts val="0"/>
              </a:spcBef>
              <a:spcAft>
                <a:spcPts val="0"/>
              </a:spcAft>
              <a:buClr>
                <a:srgbClr val="000000"/>
              </a:buClr>
              <a:buSzPct val="100000"/>
              <a:buFont typeface="Arial"/>
              <a:buChar char="•"/>
            </a:pPr>
            <a:r>
              <a:rPr lang="en-US" sz="2000" b="0" i="0" u="none" strike="noStrike" cap="none" dirty="0">
                <a:solidFill>
                  <a:srgbClr val="000000"/>
                </a:solidFill>
                <a:latin typeface="Arial"/>
                <a:ea typeface="Arial"/>
                <a:cs typeface="Arial"/>
                <a:sym typeface="Arial"/>
              </a:rPr>
              <a:t>Can be implemented with more than two methods too</a:t>
            </a:r>
          </a:p>
          <a:p>
            <a:pPr marL="419100" marR="0" lvl="0" indent="-342900" algn="l" rtl="0">
              <a:lnSpc>
                <a:spcPct val="150000"/>
              </a:lnSpc>
              <a:spcBef>
                <a:spcPts val="0"/>
              </a:spcBef>
              <a:spcAft>
                <a:spcPts val="0"/>
              </a:spcAft>
              <a:buClr>
                <a:srgbClr val="000000"/>
              </a:buClr>
              <a:buSzPct val="25000"/>
              <a:buFont typeface="Arial"/>
              <a:buNone/>
            </a:pPr>
            <a:endParaRPr sz="2000" b="0" i="0" u="none" strike="noStrike" cap="none" dirty="0">
              <a:solidFill>
                <a:srgbClr val="000000"/>
              </a:solidFill>
              <a:latin typeface="Arial"/>
              <a:ea typeface="Arial"/>
              <a:cs typeface="Arial"/>
              <a:sym typeface="Arial"/>
            </a:endParaRPr>
          </a:p>
          <a:p>
            <a:pPr marL="419100" marR="0" lvl="0" indent="-342900" algn="l" rtl="0">
              <a:lnSpc>
                <a:spcPct val="150000"/>
              </a:lnSpc>
              <a:spcBef>
                <a:spcPts val="0"/>
              </a:spcBef>
              <a:spcAft>
                <a:spcPts val="0"/>
              </a:spcAft>
              <a:buClr>
                <a:srgbClr val="000000"/>
              </a:buClr>
              <a:buSzPct val="100000"/>
              <a:buFont typeface="Arial"/>
              <a:buNone/>
            </a:pPr>
            <a:endParaRPr sz="2000" b="0" i="0" u="none" strike="noStrike" cap="none" dirty="0">
              <a:solidFill>
                <a:srgbClr val="000000"/>
              </a:solidFill>
              <a:latin typeface="Arial"/>
              <a:ea typeface="Arial"/>
              <a:cs typeface="Arial"/>
              <a:sym typeface="Arial"/>
            </a:endParaRPr>
          </a:p>
          <a:p>
            <a:pPr marL="419100" marR="0" lvl="0" indent="-342900" algn="l" rtl="0">
              <a:lnSpc>
                <a:spcPct val="150000"/>
              </a:lnSpc>
              <a:spcBef>
                <a:spcPts val="0"/>
              </a:spcBef>
              <a:spcAft>
                <a:spcPts val="0"/>
              </a:spcAft>
              <a:buClr>
                <a:srgbClr val="000000"/>
              </a:buClr>
              <a:buSzPct val="25000"/>
              <a:buFont typeface="Arial"/>
              <a:buNone/>
            </a:pPr>
            <a:endParaRPr sz="2000" b="0" i="0" u="none" strike="noStrike" cap="none" dirty="0">
              <a:solidFill>
                <a:srgbClr val="000000"/>
              </a:solidFill>
              <a:latin typeface="Arial"/>
              <a:ea typeface="Arial"/>
              <a:cs typeface="Arial"/>
              <a:sym typeface="Arial"/>
            </a:endParaRPr>
          </a:p>
          <a:p>
            <a:pPr marL="342900" marR="0" lvl="0" indent="-342900" algn="l" rtl="0">
              <a:lnSpc>
                <a:spcPct val="150000"/>
              </a:lnSpc>
              <a:spcBef>
                <a:spcPts val="0"/>
              </a:spcBef>
              <a:spcAft>
                <a:spcPts val="0"/>
              </a:spcAft>
              <a:buSzPct val="25000"/>
              <a:buNone/>
            </a:pPr>
            <a:endParaRPr sz="2000" b="0"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3">
                                            <p:txEl>
                                              <p:pRg st="0" end="0"/>
                                            </p:txEl>
                                          </p:spTgt>
                                        </p:tgtEl>
                                        <p:attrNameLst>
                                          <p:attrName>style.visibility</p:attrName>
                                        </p:attrNameLst>
                                      </p:cBhvr>
                                      <p:to>
                                        <p:strVal val="visible"/>
                                      </p:to>
                                    </p:set>
                                    <p:animEffect transition="in" filter="fade">
                                      <p:cBhvr>
                                        <p:cTn id="7" dur="500"/>
                                        <p:tgtEl>
                                          <p:spTgt spid="58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83">
                                            <p:txEl>
                                              <p:pRg st="1" end="1"/>
                                            </p:txEl>
                                          </p:spTgt>
                                        </p:tgtEl>
                                        <p:attrNameLst>
                                          <p:attrName>style.visibility</p:attrName>
                                        </p:attrNameLst>
                                      </p:cBhvr>
                                      <p:to>
                                        <p:strVal val="visible"/>
                                      </p:to>
                                    </p:set>
                                    <p:animEffect transition="in" filter="fade">
                                      <p:cBhvr>
                                        <p:cTn id="12" dur="500"/>
                                        <p:tgtEl>
                                          <p:spTgt spid="58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83">
                                            <p:txEl>
                                              <p:pRg st="2" end="2"/>
                                            </p:txEl>
                                          </p:spTgt>
                                        </p:tgtEl>
                                        <p:attrNameLst>
                                          <p:attrName>style.visibility</p:attrName>
                                        </p:attrNameLst>
                                      </p:cBhvr>
                                      <p:to>
                                        <p:strVal val="visible"/>
                                      </p:to>
                                    </p:set>
                                    <p:animEffect transition="in" filter="fade">
                                      <p:cBhvr>
                                        <p:cTn id="17" dur="500"/>
                                        <p:tgtEl>
                                          <p:spTgt spid="58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83">
                                            <p:txEl>
                                              <p:pRg st="3" end="3"/>
                                            </p:txEl>
                                          </p:spTgt>
                                        </p:tgtEl>
                                        <p:attrNameLst>
                                          <p:attrName>style.visibility</p:attrName>
                                        </p:attrNameLst>
                                      </p:cBhvr>
                                      <p:to>
                                        <p:strVal val="visible"/>
                                      </p:to>
                                    </p:set>
                                    <p:animEffect transition="in" filter="fade">
                                      <p:cBhvr>
                                        <p:cTn id="22" dur="500"/>
                                        <p:tgtEl>
                                          <p:spTgt spid="58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Shape 387"/>
          <p:cNvSpPr txBox="1">
            <a:spLocks noGrp="1"/>
          </p:cNvSpPr>
          <p:nvPr>
            <p:ph type="title"/>
          </p:nvPr>
        </p:nvSpPr>
        <p:spPr>
          <a:xfrm>
            <a:off x="457200" y="-9842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Recursive Binary Tree (1/2)</a:t>
            </a:r>
          </a:p>
        </p:txBody>
      </p:sp>
      <p:sp>
        <p:nvSpPr>
          <p:cNvPr id="388" name="Shape 388"/>
          <p:cNvSpPr txBox="1">
            <a:spLocks noGrp="1"/>
          </p:cNvSpPr>
          <p:nvPr>
            <p:ph type="body" idx="1"/>
          </p:nvPr>
        </p:nvSpPr>
        <p:spPr>
          <a:xfrm>
            <a:off x="520700" y="2955925"/>
            <a:ext cx="8229600" cy="1924049"/>
          </a:xfrm>
          <a:prstGeom prst="rect">
            <a:avLst/>
          </a:prstGeom>
          <a:noFill/>
          <a:ln>
            <a:noFill/>
          </a:ln>
        </p:spPr>
        <p:txBody>
          <a:bodyPr lIns="91425" tIns="91425" rIns="91425" bIns="91425" anchor="t" anchorCtr="0">
            <a:noAutofit/>
          </a:bodyPr>
          <a:lstStyle/>
          <a:p>
            <a:pPr marL="4000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chemeClr val="dk1"/>
                </a:solidFill>
                <a:latin typeface="Arial"/>
                <a:ea typeface="Arial"/>
                <a:cs typeface="Arial"/>
                <a:sym typeface="Arial"/>
              </a:rPr>
              <a:t>The tree is composed of a trunk that splits into two smaller branches that sprout in opposite directions at the same angle</a:t>
            </a:r>
          </a:p>
          <a:p>
            <a:pPr marL="4000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chemeClr val="dk1"/>
                </a:solidFill>
                <a:latin typeface="Arial"/>
                <a:ea typeface="Arial"/>
                <a:cs typeface="Arial"/>
                <a:sym typeface="Arial"/>
              </a:rPr>
              <a:t>Each branch then splits as the trunk did until sub-branch is deemed too small to be seen. Then it is drawn as a leaf</a:t>
            </a:r>
          </a:p>
          <a:p>
            <a:pPr marL="4000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chemeClr val="dk1"/>
                </a:solidFill>
                <a:latin typeface="Arial"/>
                <a:ea typeface="Arial"/>
                <a:cs typeface="Arial"/>
                <a:sym typeface="Arial"/>
              </a:rPr>
              <a:t>The user can specify the length of a tree’s main trunk, the angle at which branches sprout, and the amount by which to decrement each branch </a:t>
            </a:r>
          </a:p>
          <a:p>
            <a:pPr marL="342900" marR="0" lvl="0" indent="-342900" algn="l" rtl="0">
              <a:spcBef>
                <a:spcPts val="0"/>
              </a:spcBef>
              <a:spcAft>
                <a:spcPts val="0"/>
              </a:spcAft>
              <a:buSzPct val="25000"/>
              <a:buNone/>
            </a:pPr>
            <a:endParaRPr sz="1800" b="0" i="0" u="none" strike="noStrike" cap="none" dirty="0">
              <a:solidFill>
                <a:schemeClr val="dk1"/>
              </a:solidFill>
              <a:latin typeface="Arial"/>
              <a:ea typeface="Arial"/>
              <a:cs typeface="Arial"/>
              <a:sym typeface="Arial"/>
            </a:endParaRPr>
          </a:p>
        </p:txBody>
      </p:sp>
      <p:grpSp>
        <p:nvGrpSpPr>
          <p:cNvPr id="389" name="Shape 389"/>
          <p:cNvGrpSpPr/>
          <p:nvPr/>
        </p:nvGrpSpPr>
        <p:grpSpPr>
          <a:xfrm>
            <a:off x="1825625" y="924719"/>
            <a:ext cx="2063749" cy="1865312"/>
            <a:chOff x="0" y="0"/>
            <a:chExt cx="2147483647" cy="2147483646"/>
          </a:xfrm>
        </p:grpSpPr>
        <p:cxnSp>
          <p:nvCxnSpPr>
            <p:cNvPr id="390" name="Shape 390"/>
            <p:cNvCxnSpPr/>
            <p:nvPr/>
          </p:nvCxnSpPr>
          <p:spPr>
            <a:xfrm>
              <a:off x="1084027918" y="1129119417"/>
              <a:ext cx="0" cy="1018364229"/>
            </a:xfrm>
            <a:prstGeom prst="straightConnector1">
              <a:avLst/>
            </a:prstGeom>
            <a:noFill/>
            <a:ln w="28575" cap="flat" cmpd="sng">
              <a:solidFill>
                <a:schemeClr val="dk2"/>
              </a:solidFill>
              <a:prstDash val="solid"/>
              <a:miter/>
              <a:headEnd type="none" w="med" len="med"/>
              <a:tailEnd type="none" w="med" len="med"/>
            </a:ln>
          </p:spPr>
        </p:cxnSp>
        <p:cxnSp>
          <p:nvCxnSpPr>
            <p:cNvPr id="391" name="Shape 391"/>
            <p:cNvCxnSpPr/>
            <p:nvPr/>
          </p:nvCxnSpPr>
          <p:spPr>
            <a:xfrm rot="10800000">
              <a:off x="725138627" y="762071793"/>
              <a:ext cx="358881063" cy="365230099"/>
            </a:xfrm>
            <a:prstGeom prst="straightConnector1">
              <a:avLst/>
            </a:prstGeom>
            <a:noFill/>
            <a:ln w="28575" cap="flat" cmpd="sng">
              <a:solidFill>
                <a:schemeClr val="dk2"/>
              </a:solidFill>
              <a:prstDash val="solid"/>
              <a:miter/>
              <a:headEnd type="none" w="med" len="med"/>
              <a:tailEnd type="none" w="med" len="med"/>
            </a:ln>
          </p:spPr>
        </p:cxnSp>
        <p:cxnSp>
          <p:nvCxnSpPr>
            <p:cNvPr id="392" name="Shape 392"/>
            <p:cNvCxnSpPr/>
            <p:nvPr/>
          </p:nvCxnSpPr>
          <p:spPr>
            <a:xfrm rot="-5400000">
              <a:off x="542518673" y="557334571"/>
              <a:ext cx="390443991" cy="0"/>
            </a:xfrm>
            <a:prstGeom prst="straightConnector1">
              <a:avLst/>
            </a:prstGeom>
            <a:noFill/>
            <a:ln w="28575" cap="flat" cmpd="sng">
              <a:solidFill>
                <a:schemeClr val="dk2"/>
              </a:solidFill>
              <a:prstDash val="solid"/>
              <a:miter/>
              <a:headEnd type="none" w="med" len="med"/>
              <a:tailEnd type="none" w="med" len="med"/>
            </a:ln>
          </p:spPr>
        </p:cxnSp>
        <p:cxnSp>
          <p:nvCxnSpPr>
            <p:cNvPr id="393" name="Shape 393"/>
            <p:cNvCxnSpPr/>
            <p:nvPr/>
          </p:nvCxnSpPr>
          <p:spPr>
            <a:xfrm rot="-5400000">
              <a:off x="730384730" y="203104751"/>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394" name="Shape 394"/>
            <p:cNvCxnSpPr/>
            <p:nvPr/>
          </p:nvCxnSpPr>
          <p:spPr>
            <a:xfrm rot="5400000" flipH="1">
              <a:off x="925984030" y="148075776"/>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395" name="Shape 395"/>
            <p:cNvCxnSpPr/>
            <p:nvPr/>
          </p:nvCxnSpPr>
          <p:spPr>
            <a:xfrm flipH="1">
              <a:off x="877982112" y="91669161"/>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396" name="Shape 396"/>
            <p:cNvCxnSpPr/>
            <p:nvPr/>
          </p:nvCxnSpPr>
          <p:spPr>
            <a:xfrm rot="10800000">
              <a:off x="580454601" y="199943715"/>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397" name="Shape 397"/>
            <p:cNvCxnSpPr/>
            <p:nvPr/>
          </p:nvCxnSpPr>
          <p:spPr>
            <a:xfrm flipH="1">
              <a:off x="580629855" y="102534757"/>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398" name="Shape 398"/>
            <p:cNvCxnSpPr/>
            <p:nvPr/>
          </p:nvCxnSpPr>
          <p:spPr>
            <a:xfrm rot="-5400000" flipH="1">
              <a:off x="526843172" y="152873233"/>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399" name="Shape 399"/>
            <p:cNvCxnSpPr/>
            <p:nvPr/>
          </p:nvCxnSpPr>
          <p:spPr>
            <a:xfrm rot="10800000">
              <a:off x="336750522" y="769103426"/>
              <a:ext cx="390443991" cy="0"/>
            </a:xfrm>
            <a:prstGeom prst="straightConnector1">
              <a:avLst/>
            </a:prstGeom>
            <a:noFill/>
            <a:ln w="28575" cap="flat" cmpd="sng">
              <a:solidFill>
                <a:schemeClr val="dk2"/>
              </a:solidFill>
              <a:prstDash val="solid"/>
              <a:miter/>
              <a:headEnd type="none" w="med" len="med"/>
              <a:tailEnd type="none" w="med" len="med"/>
            </a:ln>
          </p:spPr>
        </p:cxnSp>
        <p:cxnSp>
          <p:nvCxnSpPr>
            <p:cNvPr id="400" name="Shape 400"/>
            <p:cNvCxnSpPr/>
            <p:nvPr/>
          </p:nvCxnSpPr>
          <p:spPr>
            <a:xfrm rot="10800000">
              <a:off x="186845513" y="619596702"/>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01" name="Shape 401"/>
            <p:cNvCxnSpPr/>
            <p:nvPr/>
          </p:nvCxnSpPr>
          <p:spPr>
            <a:xfrm flipH="1">
              <a:off x="187019624" y="522187743"/>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02" name="Shape 402"/>
            <p:cNvCxnSpPr/>
            <p:nvPr/>
          </p:nvCxnSpPr>
          <p:spPr>
            <a:xfrm rot="-5400000" flipH="1">
              <a:off x="133233169" y="572526459"/>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03" name="Shape 403"/>
            <p:cNvCxnSpPr/>
            <p:nvPr/>
          </p:nvCxnSpPr>
          <p:spPr>
            <a:xfrm rot="5400000">
              <a:off x="183831260" y="776826918"/>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04" name="Shape 404"/>
            <p:cNvCxnSpPr/>
            <p:nvPr/>
          </p:nvCxnSpPr>
          <p:spPr>
            <a:xfrm rot="-5400000" flipH="1">
              <a:off x="143594220" y="884357719"/>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05" name="Shape 405"/>
            <p:cNvCxnSpPr/>
            <p:nvPr/>
          </p:nvCxnSpPr>
          <p:spPr>
            <a:xfrm rot="10800000" flipH="1">
              <a:off x="191595224" y="940765293"/>
              <a:ext cx="1903697" cy="97014243"/>
            </a:xfrm>
            <a:prstGeom prst="straightConnector1">
              <a:avLst/>
            </a:prstGeom>
            <a:noFill/>
            <a:ln w="28575" cap="flat" cmpd="sng">
              <a:solidFill>
                <a:schemeClr val="dk2"/>
              </a:solidFill>
              <a:prstDash val="solid"/>
              <a:miter/>
              <a:headEnd type="none" w="med" len="med"/>
              <a:tailEnd type="none" w="med" len="med"/>
            </a:ln>
          </p:spPr>
        </p:cxnSp>
        <p:sp>
          <p:nvSpPr>
            <p:cNvPr id="406" name="Shape 406"/>
            <p:cNvSpPr/>
            <p:nvPr/>
          </p:nvSpPr>
          <p:spPr>
            <a:xfrm>
              <a:off x="0" y="875075277"/>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07" name="Shape 407"/>
            <p:cNvSpPr/>
            <p:nvPr/>
          </p:nvSpPr>
          <p:spPr>
            <a:xfrm>
              <a:off x="138220011" y="1020025855"/>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08" name="Shape 408"/>
            <p:cNvSpPr/>
            <p:nvPr/>
          </p:nvSpPr>
          <p:spPr>
            <a:xfrm>
              <a:off x="0" y="587385152"/>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09" name="Shape 409"/>
            <p:cNvSpPr/>
            <p:nvPr/>
          </p:nvSpPr>
          <p:spPr>
            <a:xfrm>
              <a:off x="138220011" y="433731840"/>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10" name="Shape 410"/>
            <p:cNvSpPr/>
            <p:nvPr/>
          </p:nvSpPr>
          <p:spPr>
            <a:xfrm>
              <a:off x="397200800" y="149525780"/>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11" name="Shape 411"/>
            <p:cNvSpPr/>
            <p:nvPr/>
          </p:nvSpPr>
          <p:spPr>
            <a:xfrm>
              <a:off x="829319386" y="12052593"/>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12" name="Shape 412"/>
            <p:cNvSpPr/>
            <p:nvPr/>
          </p:nvSpPr>
          <p:spPr>
            <a:xfrm>
              <a:off x="535807932" y="12052593"/>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13" name="Shape 413"/>
            <p:cNvSpPr/>
            <p:nvPr/>
          </p:nvSpPr>
          <p:spPr>
            <a:xfrm>
              <a:off x="965808785" y="149537044"/>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cxnSp>
          <p:nvCxnSpPr>
            <p:cNvPr id="414" name="Shape 414"/>
            <p:cNvCxnSpPr/>
            <p:nvPr/>
          </p:nvCxnSpPr>
          <p:spPr>
            <a:xfrm rot="-5400000">
              <a:off x="1078717202" y="754945444"/>
              <a:ext cx="358881063" cy="365230099"/>
            </a:xfrm>
            <a:prstGeom prst="straightConnector1">
              <a:avLst/>
            </a:prstGeom>
            <a:noFill/>
            <a:ln w="28575" cap="flat" cmpd="sng">
              <a:solidFill>
                <a:schemeClr val="dk2"/>
              </a:solidFill>
              <a:prstDash val="solid"/>
              <a:miter/>
              <a:headEnd type="none" w="med" len="med"/>
              <a:tailEnd type="none" w="med" len="med"/>
            </a:ln>
          </p:spPr>
        </p:cxnSp>
        <p:cxnSp>
          <p:nvCxnSpPr>
            <p:cNvPr id="415" name="Shape 415"/>
            <p:cNvCxnSpPr/>
            <p:nvPr/>
          </p:nvCxnSpPr>
          <p:spPr>
            <a:xfrm>
              <a:off x="1432300811" y="762597824"/>
              <a:ext cx="390443991" cy="0"/>
            </a:xfrm>
            <a:prstGeom prst="straightConnector1">
              <a:avLst/>
            </a:prstGeom>
            <a:noFill/>
            <a:ln w="28575" cap="flat" cmpd="sng">
              <a:solidFill>
                <a:schemeClr val="dk2"/>
              </a:solidFill>
              <a:prstDash val="solid"/>
              <a:miter/>
              <a:headEnd type="none" w="med" len="med"/>
              <a:tailEnd type="none" w="med" len="med"/>
            </a:ln>
          </p:spPr>
        </p:cxnSp>
        <p:cxnSp>
          <p:nvCxnSpPr>
            <p:cNvPr id="416" name="Shape 416"/>
            <p:cNvCxnSpPr/>
            <p:nvPr/>
          </p:nvCxnSpPr>
          <p:spPr>
            <a:xfrm>
              <a:off x="1815384312" y="762588238"/>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17" name="Shape 417"/>
            <p:cNvCxnSpPr/>
            <p:nvPr/>
          </p:nvCxnSpPr>
          <p:spPr>
            <a:xfrm rot="10800000" flipH="1">
              <a:off x="1970570404" y="912499023"/>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18" name="Shape 418"/>
            <p:cNvCxnSpPr/>
            <p:nvPr/>
          </p:nvCxnSpPr>
          <p:spPr>
            <a:xfrm rot="5400000" flipH="1">
              <a:off x="2024357772" y="862159588"/>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19" name="Shape 419"/>
            <p:cNvCxnSpPr/>
            <p:nvPr/>
          </p:nvCxnSpPr>
          <p:spPr>
            <a:xfrm rot="-5400000">
              <a:off x="1818399250" y="605356104"/>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20" name="Shape 420"/>
            <p:cNvCxnSpPr/>
            <p:nvPr/>
          </p:nvCxnSpPr>
          <p:spPr>
            <a:xfrm rot="5400000" flipH="1">
              <a:off x="2013997864" y="550327130"/>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21" name="Shape 421"/>
            <p:cNvCxnSpPr/>
            <p:nvPr/>
          </p:nvCxnSpPr>
          <p:spPr>
            <a:xfrm flipH="1">
              <a:off x="1965995718" y="493921474"/>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22" name="Shape 422"/>
            <p:cNvCxnSpPr/>
            <p:nvPr/>
          </p:nvCxnSpPr>
          <p:spPr>
            <a:xfrm rot="-5400000">
              <a:off x="1230365694" y="546809521"/>
              <a:ext cx="390443991" cy="0"/>
            </a:xfrm>
            <a:prstGeom prst="straightConnector1">
              <a:avLst/>
            </a:prstGeom>
            <a:noFill/>
            <a:ln w="28575" cap="flat" cmpd="sng">
              <a:solidFill>
                <a:schemeClr val="dk2"/>
              </a:solidFill>
              <a:prstDash val="solid"/>
              <a:miter/>
              <a:headEnd type="none" w="med" len="med"/>
              <a:tailEnd type="none" w="med" len="med"/>
            </a:ln>
          </p:spPr>
        </p:cxnSp>
        <p:cxnSp>
          <p:nvCxnSpPr>
            <p:cNvPr id="423" name="Shape 423"/>
            <p:cNvCxnSpPr/>
            <p:nvPr/>
          </p:nvCxnSpPr>
          <p:spPr>
            <a:xfrm rot="-5400000">
              <a:off x="1418232665" y="192578503"/>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24" name="Shape 424"/>
            <p:cNvCxnSpPr/>
            <p:nvPr/>
          </p:nvCxnSpPr>
          <p:spPr>
            <a:xfrm rot="5400000" flipH="1">
              <a:off x="1613831279" y="137549768"/>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25" name="Shape 425"/>
            <p:cNvCxnSpPr/>
            <p:nvPr/>
          </p:nvCxnSpPr>
          <p:spPr>
            <a:xfrm flipH="1">
              <a:off x="1565829133" y="81143872"/>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26" name="Shape 426"/>
            <p:cNvCxnSpPr/>
            <p:nvPr/>
          </p:nvCxnSpPr>
          <p:spPr>
            <a:xfrm rot="10800000">
              <a:off x="1268302536" y="189418426"/>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27" name="Shape 427"/>
            <p:cNvCxnSpPr/>
            <p:nvPr/>
          </p:nvCxnSpPr>
          <p:spPr>
            <a:xfrm flipH="1">
              <a:off x="1268477790" y="92009468"/>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28" name="Shape 428"/>
            <p:cNvCxnSpPr/>
            <p:nvPr/>
          </p:nvCxnSpPr>
          <p:spPr>
            <a:xfrm rot="-5400000" flipH="1">
              <a:off x="1214690421" y="142347944"/>
              <a:ext cx="1903697" cy="97014243"/>
            </a:xfrm>
            <a:prstGeom prst="straightConnector1">
              <a:avLst/>
            </a:prstGeom>
            <a:noFill/>
            <a:ln w="28575" cap="flat" cmpd="sng">
              <a:solidFill>
                <a:schemeClr val="dk2"/>
              </a:solidFill>
              <a:prstDash val="solid"/>
              <a:miter/>
              <a:headEnd type="none" w="med" len="med"/>
              <a:tailEnd type="none" w="med" len="med"/>
            </a:ln>
          </p:spPr>
        </p:cxnSp>
        <p:sp>
          <p:nvSpPr>
            <p:cNvPr id="429" name="Shape 429"/>
            <p:cNvSpPr/>
            <p:nvPr/>
          </p:nvSpPr>
          <p:spPr>
            <a:xfrm rot="5400000">
              <a:off x="1240189857" y="0"/>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30" name="Shape 430"/>
            <p:cNvSpPr/>
            <p:nvPr/>
          </p:nvSpPr>
          <p:spPr>
            <a:xfrm rot="5400000">
              <a:off x="1101969845" y="144950818"/>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31" name="Shape 431"/>
            <p:cNvSpPr/>
            <p:nvPr/>
          </p:nvSpPr>
          <p:spPr>
            <a:xfrm rot="5400000">
              <a:off x="1525076128" y="0"/>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32" name="Shape 432"/>
            <p:cNvSpPr/>
            <p:nvPr/>
          </p:nvSpPr>
          <p:spPr>
            <a:xfrm rot="5400000">
              <a:off x="1661039694" y="133882716"/>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33" name="Shape 433"/>
            <p:cNvSpPr/>
            <p:nvPr/>
          </p:nvSpPr>
          <p:spPr>
            <a:xfrm rot="5400000">
              <a:off x="1932048616" y="405474916"/>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34" name="Shape 434"/>
            <p:cNvSpPr/>
            <p:nvPr/>
          </p:nvSpPr>
          <p:spPr>
            <a:xfrm rot="5400000">
              <a:off x="2063137765" y="858636087"/>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35" name="Shape 435"/>
            <p:cNvSpPr/>
            <p:nvPr/>
          </p:nvSpPr>
          <p:spPr>
            <a:xfrm rot="5400000">
              <a:off x="2063137765" y="550831705"/>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36" name="Shape 436"/>
            <p:cNvSpPr/>
            <p:nvPr/>
          </p:nvSpPr>
          <p:spPr>
            <a:xfrm rot="5400000">
              <a:off x="1932037647" y="1001772019"/>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pic>
        <p:nvPicPr>
          <p:cNvPr id="3" name="Picture 2" descr="A person standing in front of a flower&#10;&#10;Description automatically generated">
            <a:extLst>
              <a:ext uri="{FF2B5EF4-FFF2-40B4-BE49-F238E27FC236}">
                <a16:creationId xmlns:a16="http://schemas.microsoft.com/office/drawing/2014/main" id="{ADBB21B3-981F-3840-A468-4D61CA49BAA7}"/>
              </a:ext>
            </a:extLst>
          </p:cNvPr>
          <p:cNvPicPr>
            <a:picLocks noChangeAspect="1"/>
          </p:cNvPicPr>
          <p:nvPr/>
        </p:nvPicPr>
        <p:blipFill rotWithShape="1">
          <a:blip r:embed="rId3"/>
          <a:srcRect l="19965" r="1"/>
          <a:stretch/>
        </p:blipFill>
        <p:spPr>
          <a:xfrm>
            <a:off x="4752754" y="880273"/>
            <a:ext cx="2761128" cy="1929135"/>
          </a:xfrm>
          <a:prstGeom prst="rect">
            <a:avLst/>
          </a:prstGeom>
        </p:spPr>
      </p:pic>
    </p:spTree>
    <p:extLst>
      <p:ext uri="{BB962C8B-B14F-4D97-AF65-F5344CB8AC3E}">
        <p14:creationId xmlns:p14="http://schemas.microsoft.com/office/powerpoint/2010/main" val="2098223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8">
                                            <p:txEl>
                                              <p:pRg st="0" end="0"/>
                                            </p:txEl>
                                          </p:spTgt>
                                        </p:tgtEl>
                                        <p:attrNameLst>
                                          <p:attrName>style.visibility</p:attrName>
                                        </p:attrNameLst>
                                      </p:cBhvr>
                                      <p:to>
                                        <p:strVal val="visible"/>
                                      </p:to>
                                    </p:set>
                                    <p:animEffect transition="in" filter="fade">
                                      <p:cBhvr>
                                        <p:cTn id="7" dur="500"/>
                                        <p:tgtEl>
                                          <p:spTgt spid="38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88">
                                            <p:txEl>
                                              <p:pRg st="1" end="1"/>
                                            </p:txEl>
                                          </p:spTgt>
                                        </p:tgtEl>
                                        <p:attrNameLst>
                                          <p:attrName>style.visibility</p:attrName>
                                        </p:attrNameLst>
                                      </p:cBhvr>
                                      <p:to>
                                        <p:strVal val="visible"/>
                                      </p:to>
                                    </p:set>
                                    <p:animEffect transition="in" filter="fade">
                                      <p:cBhvr>
                                        <p:cTn id="12" dur="500"/>
                                        <p:tgtEl>
                                          <p:spTgt spid="38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88">
                                            <p:txEl>
                                              <p:pRg st="2" end="2"/>
                                            </p:txEl>
                                          </p:spTgt>
                                        </p:tgtEl>
                                        <p:attrNameLst>
                                          <p:attrName>style.visibility</p:attrName>
                                        </p:attrNameLst>
                                      </p:cBhvr>
                                      <p:to>
                                        <p:strVal val="visible"/>
                                      </p:to>
                                    </p:set>
                                    <p:animEffect transition="in" filter="fade">
                                      <p:cBhvr>
                                        <p:cTn id="17" dur="500"/>
                                        <p:tgtEl>
                                          <p:spTgt spid="38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ctrTitle"/>
          </p:nvPr>
        </p:nvSpPr>
        <p:spPr>
          <a:xfrm>
            <a:off x="685800" y="384175"/>
            <a:ext cx="7772400" cy="1158874"/>
          </a:xfrm>
          <a:prstGeom prst="rect">
            <a:avLst/>
          </a:prstGeom>
          <a:noFill/>
          <a:ln>
            <a:noFill/>
          </a:ln>
        </p:spPr>
        <p:txBody>
          <a:bodyPr lIns="91425" tIns="91425" rIns="91425" bIns="91425" anchor="b"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4800" b="1" i="0" u="none" strike="noStrike" cap="none" dirty="0">
                <a:solidFill>
                  <a:srgbClr val="000000"/>
                </a:solidFill>
                <a:latin typeface="Arial"/>
                <a:ea typeface="Arial"/>
                <a:cs typeface="Arial"/>
                <a:sym typeface="Arial"/>
              </a:rPr>
              <a:t>Lecture 14</a:t>
            </a:r>
          </a:p>
        </p:txBody>
      </p:sp>
      <p:sp>
        <p:nvSpPr>
          <p:cNvPr id="162" name="Shape 162"/>
          <p:cNvSpPr txBox="1">
            <a:spLocks noGrp="1"/>
          </p:cNvSpPr>
          <p:nvPr>
            <p:ph type="subTitle" idx="1"/>
          </p:nvPr>
        </p:nvSpPr>
        <p:spPr>
          <a:xfrm>
            <a:off x="685800" y="1473200"/>
            <a:ext cx="7772400" cy="784224"/>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chemeClr val="dk2"/>
              </a:buClr>
              <a:buSzPct val="25000"/>
              <a:buFont typeface="Arial"/>
              <a:buNone/>
            </a:pPr>
            <a:r>
              <a:rPr lang="en-US" sz="3000" b="0" i="0" u="none" strike="noStrike" cap="none">
                <a:solidFill>
                  <a:srgbClr val="666666"/>
                </a:solidFill>
                <a:latin typeface="Arial"/>
                <a:ea typeface="Arial"/>
                <a:cs typeface="Arial"/>
                <a:sym typeface="Arial"/>
              </a:rPr>
              <a:t>Recursion</a:t>
            </a:r>
          </a:p>
        </p:txBody>
      </p:sp>
      <p:pic>
        <p:nvPicPr>
          <p:cNvPr id="4" name="Picture 3" descr="A person wearing a suit and tie&#10;&#10;Description automatically generated">
            <a:extLst>
              <a:ext uri="{FF2B5EF4-FFF2-40B4-BE49-F238E27FC236}">
                <a16:creationId xmlns:a16="http://schemas.microsoft.com/office/drawing/2014/main" id="{C65084E2-73A3-A742-AEF3-5E34ED5F7AD2}"/>
              </a:ext>
            </a:extLst>
          </p:cNvPr>
          <p:cNvPicPr>
            <a:picLocks noChangeAspect="1"/>
          </p:cNvPicPr>
          <p:nvPr/>
        </p:nvPicPr>
        <p:blipFill>
          <a:blip r:embed="rId3"/>
          <a:stretch>
            <a:fillRect/>
          </a:stretch>
        </p:blipFill>
        <p:spPr>
          <a:xfrm>
            <a:off x="2581835" y="2257424"/>
            <a:ext cx="3980329" cy="2046263"/>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Shape 441"/>
          <p:cNvSpPr txBox="1">
            <a:spLocks noGrp="1"/>
          </p:cNvSpPr>
          <p:nvPr>
            <p:ph type="title"/>
          </p:nvPr>
        </p:nvSpPr>
        <p:spPr>
          <a:xfrm>
            <a:off x="457200" y="20637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Recursive Binary Tree (2/2)  </a:t>
            </a:r>
          </a:p>
        </p:txBody>
      </p:sp>
      <p:sp>
        <p:nvSpPr>
          <p:cNvPr id="442" name="Shape 442"/>
          <p:cNvSpPr txBox="1">
            <a:spLocks noGrp="1"/>
          </p:cNvSpPr>
          <p:nvPr>
            <p:ph type="body" idx="1"/>
          </p:nvPr>
        </p:nvSpPr>
        <p:spPr>
          <a:xfrm>
            <a:off x="290512" y="1319212"/>
            <a:ext cx="4605582" cy="3725861"/>
          </a:xfrm>
          <a:prstGeom prst="rect">
            <a:avLst/>
          </a:prstGeom>
          <a:noFill/>
          <a:ln>
            <a:noFill/>
          </a:ln>
        </p:spPr>
        <p:txBody>
          <a:bodyPr lIns="91425" tIns="91425" rIns="91425" bIns="91425" anchor="t" anchorCtr="0">
            <a:noAutofit/>
          </a:bodyPr>
          <a:lstStyle/>
          <a:p>
            <a:pPr marL="4000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rgbClr val="000000"/>
                </a:solidFill>
                <a:latin typeface="Arial"/>
                <a:ea typeface="Arial"/>
                <a:cs typeface="Arial"/>
                <a:sym typeface="Arial"/>
              </a:rPr>
              <a:t>Compare each left branch to its corresponding right branch</a:t>
            </a:r>
          </a:p>
          <a:p>
            <a:pPr marL="914400" marR="0" lvl="1" indent="-342900" algn="l" rtl="0">
              <a:lnSpc>
                <a:spcPct val="100000"/>
              </a:lnSpc>
              <a:spcBef>
                <a:spcPts val="0"/>
              </a:spcBef>
              <a:spcAft>
                <a:spcPts val="0"/>
              </a:spcAft>
              <a:buClr>
                <a:srgbClr val="000000"/>
              </a:buClr>
              <a:buSzPct val="75000"/>
              <a:buFont typeface="Courier New"/>
              <a:buChar char="o"/>
            </a:pPr>
            <a:r>
              <a:rPr lang="en-US" sz="1800" b="0" i="0" u="none" strike="noStrike" cap="none" dirty="0">
                <a:solidFill>
                  <a:srgbClr val="000000"/>
                </a:solidFill>
                <a:latin typeface="Arial"/>
                <a:ea typeface="Arial"/>
                <a:cs typeface="Arial"/>
                <a:sym typeface="Arial"/>
              </a:rPr>
              <a:t>right branch is simply rotated copy</a:t>
            </a:r>
          </a:p>
          <a:p>
            <a:pPr marL="4000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rgbClr val="000000"/>
                </a:solidFill>
                <a:latin typeface="Arial"/>
                <a:ea typeface="Arial"/>
                <a:cs typeface="Arial"/>
                <a:sym typeface="Arial"/>
              </a:rPr>
              <a:t>Branches are themselves smaller trees!</a:t>
            </a:r>
          </a:p>
          <a:p>
            <a:pPr marL="914400" marR="0" lvl="1" indent="-342900" algn="l" rtl="0">
              <a:lnSpc>
                <a:spcPct val="100000"/>
              </a:lnSpc>
              <a:spcBef>
                <a:spcPts val="0"/>
              </a:spcBef>
              <a:spcAft>
                <a:spcPts val="0"/>
              </a:spcAft>
              <a:buClr>
                <a:srgbClr val="000000"/>
              </a:buClr>
              <a:buSzPct val="75000"/>
              <a:buFont typeface="Courier New"/>
              <a:buChar char="o"/>
            </a:pPr>
            <a:r>
              <a:rPr lang="en-US" sz="1400" b="0" i="0" u="none" strike="noStrike" cap="none" dirty="0">
                <a:solidFill>
                  <a:srgbClr val="000000"/>
                </a:solidFill>
                <a:latin typeface="Arial"/>
                <a:ea typeface="Arial"/>
                <a:cs typeface="Arial"/>
                <a:sym typeface="Arial"/>
              </a:rPr>
              <a:t>branches are themselves smaller trees!</a:t>
            </a:r>
          </a:p>
          <a:p>
            <a:pPr marL="1371600" marR="0" lvl="2" indent="-304800" algn="l" rtl="0">
              <a:lnSpc>
                <a:spcPct val="100000"/>
              </a:lnSpc>
              <a:spcBef>
                <a:spcPts val="0"/>
              </a:spcBef>
              <a:spcAft>
                <a:spcPts val="0"/>
              </a:spcAft>
              <a:buClr>
                <a:srgbClr val="000000"/>
              </a:buClr>
              <a:buSzPct val="100000"/>
              <a:buFont typeface="Noto Sans Symbols"/>
              <a:buChar char="▪"/>
            </a:pPr>
            <a:r>
              <a:rPr lang="en-US" sz="1200" b="0" i="0" u="none" strike="noStrike" cap="none" dirty="0">
                <a:solidFill>
                  <a:srgbClr val="000000"/>
                </a:solidFill>
                <a:latin typeface="Arial"/>
                <a:ea typeface="Arial"/>
                <a:cs typeface="Arial"/>
                <a:sym typeface="Arial"/>
              </a:rPr>
              <a:t>branches are themselves smaller trees!</a:t>
            </a:r>
          </a:p>
          <a:p>
            <a:pPr marL="1822450" marR="0" lvl="3" indent="-285750" algn="l" rtl="0">
              <a:lnSpc>
                <a:spcPct val="100000"/>
              </a:lnSpc>
              <a:spcBef>
                <a:spcPts val="0"/>
              </a:spcBef>
              <a:spcAft>
                <a:spcPts val="0"/>
              </a:spcAft>
              <a:buClr>
                <a:srgbClr val="000000"/>
              </a:buClr>
              <a:buSzPct val="100000"/>
              <a:buFont typeface="Arial"/>
              <a:buChar char="•"/>
            </a:pPr>
            <a:r>
              <a:rPr lang="en-US" sz="1400" b="0" i="0" u="none" strike="noStrike" cap="none" dirty="0">
                <a:solidFill>
                  <a:srgbClr val="000000"/>
                </a:solidFill>
                <a:latin typeface="Arial"/>
                <a:ea typeface="Arial"/>
                <a:cs typeface="Arial"/>
                <a:sym typeface="Arial"/>
              </a:rPr>
              <a:t>…</a:t>
            </a:r>
          </a:p>
          <a:p>
            <a:pPr marL="4000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rgbClr val="000000"/>
                </a:solidFill>
                <a:latin typeface="Arial"/>
                <a:ea typeface="Arial"/>
                <a:cs typeface="Arial"/>
                <a:sym typeface="Arial"/>
              </a:rPr>
              <a:t>Our tree is self-similar and can be programmed recursively!</a:t>
            </a:r>
          </a:p>
          <a:p>
            <a:pPr marL="914400" marR="0" lvl="1" indent="-342900" algn="l" rtl="0">
              <a:lnSpc>
                <a:spcPct val="100000"/>
              </a:lnSpc>
              <a:spcBef>
                <a:spcPts val="0"/>
              </a:spcBef>
              <a:spcAft>
                <a:spcPts val="0"/>
              </a:spcAft>
              <a:buClr>
                <a:srgbClr val="000000"/>
              </a:buClr>
              <a:buSzPct val="75000"/>
              <a:buFont typeface="Courier New"/>
              <a:buChar char="o"/>
            </a:pPr>
            <a:r>
              <a:rPr lang="en-US" sz="1800" b="0" i="0" u="none" strike="noStrike" cap="none" dirty="0">
                <a:solidFill>
                  <a:srgbClr val="000000"/>
                </a:solidFill>
                <a:latin typeface="Arial"/>
                <a:ea typeface="Arial"/>
                <a:cs typeface="Arial"/>
                <a:sym typeface="Arial"/>
              </a:rPr>
              <a:t>base case is leaf</a:t>
            </a:r>
          </a:p>
        </p:txBody>
      </p:sp>
      <p:grpSp>
        <p:nvGrpSpPr>
          <p:cNvPr id="443" name="Shape 443"/>
          <p:cNvGrpSpPr/>
          <p:nvPr/>
        </p:nvGrpSpPr>
        <p:grpSpPr>
          <a:xfrm>
            <a:off x="5413374" y="1671636"/>
            <a:ext cx="2836860" cy="2692401"/>
            <a:chOff x="0" y="0"/>
            <a:chExt cx="2147483647" cy="2147483646"/>
          </a:xfrm>
        </p:grpSpPr>
        <p:cxnSp>
          <p:nvCxnSpPr>
            <p:cNvPr id="444" name="Shape 444"/>
            <p:cNvCxnSpPr/>
            <p:nvPr/>
          </p:nvCxnSpPr>
          <p:spPr>
            <a:xfrm>
              <a:off x="1084027918" y="1129119417"/>
              <a:ext cx="0" cy="1018364229"/>
            </a:xfrm>
            <a:prstGeom prst="straightConnector1">
              <a:avLst/>
            </a:prstGeom>
            <a:noFill/>
            <a:ln w="28575" cap="flat" cmpd="sng">
              <a:solidFill>
                <a:schemeClr val="dk2"/>
              </a:solidFill>
              <a:prstDash val="solid"/>
              <a:miter/>
              <a:headEnd type="none" w="med" len="med"/>
              <a:tailEnd type="none" w="med" len="med"/>
            </a:ln>
          </p:spPr>
        </p:cxnSp>
        <p:cxnSp>
          <p:nvCxnSpPr>
            <p:cNvPr id="445" name="Shape 445"/>
            <p:cNvCxnSpPr/>
            <p:nvPr/>
          </p:nvCxnSpPr>
          <p:spPr>
            <a:xfrm rot="10800000">
              <a:off x="725138627" y="762071793"/>
              <a:ext cx="358881063" cy="365230099"/>
            </a:xfrm>
            <a:prstGeom prst="straightConnector1">
              <a:avLst/>
            </a:prstGeom>
            <a:noFill/>
            <a:ln w="28575" cap="flat" cmpd="sng">
              <a:solidFill>
                <a:schemeClr val="dk2"/>
              </a:solidFill>
              <a:prstDash val="solid"/>
              <a:miter/>
              <a:headEnd type="none" w="med" len="med"/>
              <a:tailEnd type="none" w="med" len="med"/>
            </a:ln>
          </p:spPr>
        </p:cxnSp>
        <p:cxnSp>
          <p:nvCxnSpPr>
            <p:cNvPr id="446" name="Shape 446"/>
            <p:cNvCxnSpPr/>
            <p:nvPr/>
          </p:nvCxnSpPr>
          <p:spPr>
            <a:xfrm rot="-5400000">
              <a:off x="542518673" y="557334571"/>
              <a:ext cx="390443991" cy="0"/>
            </a:xfrm>
            <a:prstGeom prst="straightConnector1">
              <a:avLst/>
            </a:prstGeom>
            <a:noFill/>
            <a:ln w="28575" cap="flat" cmpd="sng">
              <a:solidFill>
                <a:schemeClr val="dk2"/>
              </a:solidFill>
              <a:prstDash val="solid"/>
              <a:miter/>
              <a:headEnd type="none" w="med" len="med"/>
              <a:tailEnd type="none" w="med" len="med"/>
            </a:ln>
          </p:spPr>
        </p:cxnSp>
        <p:cxnSp>
          <p:nvCxnSpPr>
            <p:cNvPr id="447" name="Shape 447"/>
            <p:cNvCxnSpPr/>
            <p:nvPr/>
          </p:nvCxnSpPr>
          <p:spPr>
            <a:xfrm rot="-5400000">
              <a:off x="730384730" y="203104751"/>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48" name="Shape 448"/>
            <p:cNvCxnSpPr/>
            <p:nvPr/>
          </p:nvCxnSpPr>
          <p:spPr>
            <a:xfrm rot="5400000" flipH="1">
              <a:off x="925984030" y="148075776"/>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49" name="Shape 449"/>
            <p:cNvCxnSpPr/>
            <p:nvPr/>
          </p:nvCxnSpPr>
          <p:spPr>
            <a:xfrm flipH="1">
              <a:off x="877982112" y="91669161"/>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50" name="Shape 450"/>
            <p:cNvCxnSpPr/>
            <p:nvPr/>
          </p:nvCxnSpPr>
          <p:spPr>
            <a:xfrm rot="10800000">
              <a:off x="580454601" y="199943715"/>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51" name="Shape 451"/>
            <p:cNvCxnSpPr/>
            <p:nvPr/>
          </p:nvCxnSpPr>
          <p:spPr>
            <a:xfrm flipH="1">
              <a:off x="580629855" y="102534757"/>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52" name="Shape 452"/>
            <p:cNvCxnSpPr/>
            <p:nvPr/>
          </p:nvCxnSpPr>
          <p:spPr>
            <a:xfrm rot="-5400000" flipH="1">
              <a:off x="526843172" y="152873233"/>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53" name="Shape 453"/>
            <p:cNvCxnSpPr/>
            <p:nvPr/>
          </p:nvCxnSpPr>
          <p:spPr>
            <a:xfrm rot="10800000">
              <a:off x="336750522" y="769103426"/>
              <a:ext cx="390443991" cy="0"/>
            </a:xfrm>
            <a:prstGeom prst="straightConnector1">
              <a:avLst/>
            </a:prstGeom>
            <a:noFill/>
            <a:ln w="28575" cap="flat" cmpd="sng">
              <a:solidFill>
                <a:schemeClr val="dk2"/>
              </a:solidFill>
              <a:prstDash val="solid"/>
              <a:miter/>
              <a:headEnd type="none" w="med" len="med"/>
              <a:tailEnd type="none" w="med" len="med"/>
            </a:ln>
          </p:spPr>
        </p:cxnSp>
        <p:cxnSp>
          <p:nvCxnSpPr>
            <p:cNvPr id="454" name="Shape 454"/>
            <p:cNvCxnSpPr/>
            <p:nvPr/>
          </p:nvCxnSpPr>
          <p:spPr>
            <a:xfrm rot="10800000">
              <a:off x="186845513" y="619596702"/>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55" name="Shape 455"/>
            <p:cNvCxnSpPr/>
            <p:nvPr/>
          </p:nvCxnSpPr>
          <p:spPr>
            <a:xfrm flipH="1">
              <a:off x="187019624" y="522187743"/>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56" name="Shape 456"/>
            <p:cNvCxnSpPr/>
            <p:nvPr/>
          </p:nvCxnSpPr>
          <p:spPr>
            <a:xfrm rot="-5400000" flipH="1">
              <a:off x="133233169" y="572526459"/>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57" name="Shape 457"/>
            <p:cNvCxnSpPr/>
            <p:nvPr/>
          </p:nvCxnSpPr>
          <p:spPr>
            <a:xfrm rot="5400000">
              <a:off x="183831260" y="776826918"/>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58" name="Shape 458"/>
            <p:cNvCxnSpPr/>
            <p:nvPr/>
          </p:nvCxnSpPr>
          <p:spPr>
            <a:xfrm rot="-5400000" flipH="1">
              <a:off x="143594220" y="884357719"/>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59" name="Shape 459"/>
            <p:cNvCxnSpPr/>
            <p:nvPr/>
          </p:nvCxnSpPr>
          <p:spPr>
            <a:xfrm rot="10800000" flipH="1">
              <a:off x="191595224" y="940765293"/>
              <a:ext cx="1903697" cy="97014243"/>
            </a:xfrm>
            <a:prstGeom prst="straightConnector1">
              <a:avLst/>
            </a:prstGeom>
            <a:noFill/>
            <a:ln w="28575" cap="flat" cmpd="sng">
              <a:solidFill>
                <a:schemeClr val="dk2"/>
              </a:solidFill>
              <a:prstDash val="solid"/>
              <a:miter/>
              <a:headEnd type="none" w="med" len="med"/>
              <a:tailEnd type="none" w="med" len="med"/>
            </a:ln>
          </p:spPr>
        </p:cxnSp>
        <p:sp>
          <p:nvSpPr>
            <p:cNvPr id="460" name="Shape 460"/>
            <p:cNvSpPr/>
            <p:nvPr/>
          </p:nvSpPr>
          <p:spPr>
            <a:xfrm>
              <a:off x="0" y="875075277"/>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61" name="Shape 461"/>
            <p:cNvSpPr/>
            <p:nvPr/>
          </p:nvSpPr>
          <p:spPr>
            <a:xfrm>
              <a:off x="138220011" y="1020025855"/>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62" name="Shape 462"/>
            <p:cNvSpPr/>
            <p:nvPr/>
          </p:nvSpPr>
          <p:spPr>
            <a:xfrm>
              <a:off x="0" y="587385152"/>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63" name="Shape 463"/>
            <p:cNvSpPr/>
            <p:nvPr/>
          </p:nvSpPr>
          <p:spPr>
            <a:xfrm>
              <a:off x="138220011" y="433731840"/>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64" name="Shape 464"/>
            <p:cNvSpPr/>
            <p:nvPr/>
          </p:nvSpPr>
          <p:spPr>
            <a:xfrm>
              <a:off x="397200800" y="149525780"/>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65" name="Shape 465"/>
            <p:cNvSpPr/>
            <p:nvPr/>
          </p:nvSpPr>
          <p:spPr>
            <a:xfrm>
              <a:off x="829319386" y="12052593"/>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66" name="Shape 466"/>
            <p:cNvSpPr/>
            <p:nvPr/>
          </p:nvSpPr>
          <p:spPr>
            <a:xfrm>
              <a:off x="535807932" y="12052593"/>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67" name="Shape 467"/>
            <p:cNvSpPr/>
            <p:nvPr/>
          </p:nvSpPr>
          <p:spPr>
            <a:xfrm>
              <a:off x="965808785" y="149537044"/>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cxnSp>
          <p:nvCxnSpPr>
            <p:cNvPr id="468" name="Shape 468"/>
            <p:cNvCxnSpPr/>
            <p:nvPr/>
          </p:nvCxnSpPr>
          <p:spPr>
            <a:xfrm rot="-5400000">
              <a:off x="1078717202" y="754945444"/>
              <a:ext cx="358881063" cy="365230099"/>
            </a:xfrm>
            <a:prstGeom prst="straightConnector1">
              <a:avLst/>
            </a:prstGeom>
            <a:noFill/>
            <a:ln w="28575" cap="flat" cmpd="sng">
              <a:solidFill>
                <a:schemeClr val="dk2"/>
              </a:solidFill>
              <a:prstDash val="solid"/>
              <a:miter/>
              <a:headEnd type="none" w="med" len="med"/>
              <a:tailEnd type="none" w="med" len="med"/>
            </a:ln>
          </p:spPr>
        </p:cxnSp>
        <p:cxnSp>
          <p:nvCxnSpPr>
            <p:cNvPr id="469" name="Shape 469"/>
            <p:cNvCxnSpPr/>
            <p:nvPr/>
          </p:nvCxnSpPr>
          <p:spPr>
            <a:xfrm>
              <a:off x="1432300811" y="762597824"/>
              <a:ext cx="390443991" cy="0"/>
            </a:xfrm>
            <a:prstGeom prst="straightConnector1">
              <a:avLst/>
            </a:prstGeom>
            <a:noFill/>
            <a:ln w="28575" cap="flat" cmpd="sng">
              <a:solidFill>
                <a:schemeClr val="dk2"/>
              </a:solidFill>
              <a:prstDash val="solid"/>
              <a:miter/>
              <a:headEnd type="none" w="med" len="med"/>
              <a:tailEnd type="none" w="med" len="med"/>
            </a:ln>
          </p:spPr>
        </p:cxnSp>
        <p:cxnSp>
          <p:nvCxnSpPr>
            <p:cNvPr id="470" name="Shape 470"/>
            <p:cNvCxnSpPr/>
            <p:nvPr/>
          </p:nvCxnSpPr>
          <p:spPr>
            <a:xfrm>
              <a:off x="1815384312" y="762588238"/>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71" name="Shape 471"/>
            <p:cNvCxnSpPr/>
            <p:nvPr/>
          </p:nvCxnSpPr>
          <p:spPr>
            <a:xfrm rot="10800000" flipH="1">
              <a:off x="1970570404" y="912499023"/>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72" name="Shape 472"/>
            <p:cNvCxnSpPr/>
            <p:nvPr/>
          </p:nvCxnSpPr>
          <p:spPr>
            <a:xfrm rot="5400000" flipH="1">
              <a:off x="2024357772" y="862159588"/>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73" name="Shape 473"/>
            <p:cNvCxnSpPr/>
            <p:nvPr/>
          </p:nvCxnSpPr>
          <p:spPr>
            <a:xfrm rot="-5400000">
              <a:off x="1818399250" y="605356104"/>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74" name="Shape 474"/>
            <p:cNvCxnSpPr/>
            <p:nvPr/>
          </p:nvCxnSpPr>
          <p:spPr>
            <a:xfrm rot="5400000" flipH="1">
              <a:off x="2013997864" y="550327130"/>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75" name="Shape 475"/>
            <p:cNvCxnSpPr/>
            <p:nvPr/>
          </p:nvCxnSpPr>
          <p:spPr>
            <a:xfrm flipH="1">
              <a:off x="1965995718" y="493921474"/>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76" name="Shape 476"/>
            <p:cNvCxnSpPr/>
            <p:nvPr/>
          </p:nvCxnSpPr>
          <p:spPr>
            <a:xfrm rot="-5400000">
              <a:off x="1230365694" y="546809521"/>
              <a:ext cx="390443991" cy="0"/>
            </a:xfrm>
            <a:prstGeom prst="straightConnector1">
              <a:avLst/>
            </a:prstGeom>
            <a:noFill/>
            <a:ln w="28575" cap="flat" cmpd="sng">
              <a:solidFill>
                <a:schemeClr val="dk2"/>
              </a:solidFill>
              <a:prstDash val="solid"/>
              <a:miter/>
              <a:headEnd type="none" w="med" len="med"/>
              <a:tailEnd type="none" w="med" len="med"/>
            </a:ln>
          </p:spPr>
        </p:cxnSp>
        <p:cxnSp>
          <p:nvCxnSpPr>
            <p:cNvPr id="477" name="Shape 477"/>
            <p:cNvCxnSpPr/>
            <p:nvPr/>
          </p:nvCxnSpPr>
          <p:spPr>
            <a:xfrm rot="-5400000">
              <a:off x="1418232665" y="192578503"/>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78" name="Shape 478"/>
            <p:cNvCxnSpPr/>
            <p:nvPr/>
          </p:nvCxnSpPr>
          <p:spPr>
            <a:xfrm rot="5400000" flipH="1">
              <a:off x="1613831279" y="137549768"/>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79" name="Shape 479"/>
            <p:cNvCxnSpPr/>
            <p:nvPr/>
          </p:nvCxnSpPr>
          <p:spPr>
            <a:xfrm flipH="1">
              <a:off x="1565829133" y="81143872"/>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80" name="Shape 480"/>
            <p:cNvCxnSpPr/>
            <p:nvPr/>
          </p:nvCxnSpPr>
          <p:spPr>
            <a:xfrm rot="10800000">
              <a:off x="1268302536" y="189418426"/>
              <a:ext cx="157265043" cy="149516069"/>
            </a:xfrm>
            <a:prstGeom prst="straightConnector1">
              <a:avLst/>
            </a:prstGeom>
            <a:noFill/>
            <a:ln w="28575" cap="flat" cmpd="sng">
              <a:solidFill>
                <a:schemeClr val="dk2"/>
              </a:solidFill>
              <a:prstDash val="solid"/>
              <a:miter/>
              <a:headEnd type="none" w="med" len="med"/>
              <a:tailEnd type="none" w="med" len="med"/>
            </a:ln>
          </p:spPr>
        </p:cxnSp>
        <p:cxnSp>
          <p:nvCxnSpPr>
            <p:cNvPr id="481" name="Shape 481"/>
            <p:cNvCxnSpPr/>
            <p:nvPr/>
          </p:nvCxnSpPr>
          <p:spPr>
            <a:xfrm flipH="1">
              <a:off x="1268477790" y="92009468"/>
              <a:ext cx="1903697" cy="97014243"/>
            </a:xfrm>
            <a:prstGeom prst="straightConnector1">
              <a:avLst/>
            </a:prstGeom>
            <a:noFill/>
            <a:ln w="28575" cap="flat" cmpd="sng">
              <a:solidFill>
                <a:schemeClr val="dk2"/>
              </a:solidFill>
              <a:prstDash val="solid"/>
              <a:miter/>
              <a:headEnd type="none" w="med" len="med"/>
              <a:tailEnd type="none" w="med" len="med"/>
            </a:ln>
          </p:spPr>
        </p:cxnSp>
        <p:cxnSp>
          <p:nvCxnSpPr>
            <p:cNvPr id="482" name="Shape 482"/>
            <p:cNvCxnSpPr/>
            <p:nvPr/>
          </p:nvCxnSpPr>
          <p:spPr>
            <a:xfrm rot="-5400000" flipH="1">
              <a:off x="1214690421" y="142347944"/>
              <a:ext cx="1903697" cy="97014243"/>
            </a:xfrm>
            <a:prstGeom prst="straightConnector1">
              <a:avLst/>
            </a:prstGeom>
            <a:noFill/>
            <a:ln w="28575" cap="flat" cmpd="sng">
              <a:solidFill>
                <a:schemeClr val="dk2"/>
              </a:solidFill>
              <a:prstDash val="solid"/>
              <a:miter/>
              <a:headEnd type="none" w="med" len="med"/>
              <a:tailEnd type="none" w="med" len="med"/>
            </a:ln>
          </p:spPr>
        </p:cxnSp>
        <p:sp>
          <p:nvSpPr>
            <p:cNvPr id="483" name="Shape 483"/>
            <p:cNvSpPr/>
            <p:nvPr/>
          </p:nvSpPr>
          <p:spPr>
            <a:xfrm rot="5400000">
              <a:off x="1240189857" y="0"/>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84" name="Shape 484"/>
            <p:cNvSpPr/>
            <p:nvPr/>
          </p:nvSpPr>
          <p:spPr>
            <a:xfrm rot="5400000">
              <a:off x="1101969845" y="144950818"/>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85" name="Shape 485"/>
            <p:cNvSpPr/>
            <p:nvPr/>
          </p:nvSpPr>
          <p:spPr>
            <a:xfrm rot="5400000">
              <a:off x="1525076128" y="0"/>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86" name="Shape 486"/>
            <p:cNvSpPr/>
            <p:nvPr/>
          </p:nvSpPr>
          <p:spPr>
            <a:xfrm rot="5400000">
              <a:off x="1661039694" y="133882716"/>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87" name="Shape 487"/>
            <p:cNvSpPr/>
            <p:nvPr/>
          </p:nvSpPr>
          <p:spPr>
            <a:xfrm rot="5400000">
              <a:off x="1932048616" y="405474916"/>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88" name="Shape 488"/>
            <p:cNvSpPr/>
            <p:nvPr/>
          </p:nvSpPr>
          <p:spPr>
            <a:xfrm rot="5400000">
              <a:off x="2063137765" y="858636087"/>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89" name="Shape 489"/>
            <p:cNvSpPr/>
            <p:nvPr/>
          </p:nvSpPr>
          <p:spPr>
            <a:xfrm rot="5400000">
              <a:off x="2063137765" y="550831705"/>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90" name="Shape 490"/>
            <p:cNvSpPr/>
            <p:nvPr/>
          </p:nvSpPr>
          <p:spPr>
            <a:xfrm rot="5400000">
              <a:off x="1932037647" y="1001772019"/>
              <a:ext cx="84345881" cy="88453215"/>
            </a:xfrm>
            <a:prstGeom prst="ellipse">
              <a:avLst/>
            </a:prstGeom>
            <a:solidFill>
              <a:srgbClr val="38761D"/>
            </a:solidFill>
            <a:ln w="19050" cap="flat" cmpd="sng">
              <a:solidFill>
                <a:srgbClr val="38761D"/>
              </a:solidFill>
              <a:prstDash val="solid"/>
              <a:miter/>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400460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2">
                                            <p:txEl>
                                              <p:pRg st="0" end="0"/>
                                            </p:txEl>
                                          </p:spTgt>
                                        </p:tgtEl>
                                        <p:attrNameLst>
                                          <p:attrName>style.visibility</p:attrName>
                                        </p:attrNameLst>
                                      </p:cBhvr>
                                      <p:to>
                                        <p:strVal val="visible"/>
                                      </p:to>
                                    </p:set>
                                    <p:animEffect transition="in" filter="fade">
                                      <p:cBhvr>
                                        <p:cTn id="7" dur="500"/>
                                        <p:tgtEl>
                                          <p:spTgt spid="44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42">
                                            <p:txEl>
                                              <p:pRg st="1" end="1"/>
                                            </p:txEl>
                                          </p:spTgt>
                                        </p:tgtEl>
                                        <p:attrNameLst>
                                          <p:attrName>style.visibility</p:attrName>
                                        </p:attrNameLst>
                                      </p:cBhvr>
                                      <p:to>
                                        <p:strVal val="visible"/>
                                      </p:to>
                                    </p:set>
                                    <p:animEffect transition="in" filter="fade">
                                      <p:cBhvr>
                                        <p:cTn id="12" dur="500"/>
                                        <p:tgtEl>
                                          <p:spTgt spid="44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42">
                                            <p:txEl>
                                              <p:pRg st="2" end="2"/>
                                            </p:txEl>
                                          </p:spTgt>
                                        </p:tgtEl>
                                        <p:attrNameLst>
                                          <p:attrName>style.visibility</p:attrName>
                                        </p:attrNameLst>
                                      </p:cBhvr>
                                      <p:to>
                                        <p:strVal val="visible"/>
                                      </p:to>
                                    </p:set>
                                    <p:animEffect transition="in" filter="fade">
                                      <p:cBhvr>
                                        <p:cTn id="17" dur="500"/>
                                        <p:tgtEl>
                                          <p:spTgt spid="44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42">
                                            <p:txEl>
                                              <p:pRg st="3" end="3"/>
                                            </p:txEl>
                                          </p:spTgt>
                                        </p:tgtEl>
                                        <p:attrNameLst>
                                          <p:attrName>style.visibility</p:attrName>
                                        </p:attrNameLst>
                                      </p:cBhvr>
                                      <p:to>
                                        <p:strVal val="visible"/>
                                      </p:to>
                                    </p:set>
                                    <p:animEffect transition="in" filter="fade">
                                      <p:cBhvr>
                                        <p:cTn id="22" dur="500"/>
                                        <p:tgtEl>
                                          <p:spTgt spid="44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42">
                                            <p:txEl>
                                              <p:pRg st="4" end="4"/>
                                            </p:txEl>
                                          </p:spTgt>
                                        </p:tgtEl>
                                        <p:attrNameLst>
                                          <p:attrName>style.visibility</p:attrName>
                                        </p:attrNameLst>
                                      </p:cBhvr>
                                      <p:to>
                                        <p:strVal val="visible"/>
                                      </p:to>
                                    </p:set>
                                    <p:animEffect transition="in" filter="fade">
                                      <p:cBhvr>
                                        <p:cTn id="27" dur="500"/>
                                        <p:tgtEl>
                                          <p:spTgt spid="44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42">
                                            <p:txEl>
                                              <p:pRg st="5" end="5"/>
                                            </p:txEl>
                                          </p:spTgt>
                                        </p:tgtEl>
                                        <p:attrNameLst>
                                          <p:attrName>style.visibility</p:attrName>
                                        </p:attrNameLst>
                                      </p:cBhvr>
                                      <p:to>
                                        <p:strVal val="visible"/>
                                      </p:to>
                                    </p:set>
                                    <p:animEffect transition="in" filter="fade">
                                      <p:cBhvr>
                                        <p:cTn id="32" dur="500"/>
                                        <p:tgtEl>
                                          <p:spTgt spid="44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42">
                                            <p:txEl>
                                              <p:pRg st="6" end="6"/>
                                            </p:txEl>
                                          </p:spTgt>
                                        </p:tgtEl>
                                        <p:attrNameLst>
                                          <p:attrName>style.visibility</p:attrName>
                                        </p:attrNameLst>
                                      </p:cBhvr>
                                      <p:to>
                                        <p:strVal val="visible"/>
                                      </p:to>
                                    </p:set>
                                    <p:animEffect transition="in" filter="fade">
                                      <p:cBhvr>
                                        <p:cTn id="37" dur="500"/>
                                        <p:tgtEl>
                                          <p:spTgt spid="44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42">
                                            <p:txEl>
                                              <p:pRg st="7" end="7"/>
                                            </p:txEl>
                                          </p:spTgt>
                                        </p:tgtEl>
                                        <p:attrNameLst>
                                          <p:attrName>style.visibility</p:attrName>
                                        </p:attrNameLst>
                                      </p:cBhvr>
                                      <p:to>
                                        <p:strVal val="visible"/>
                                      </p:to>
                                    </p:set>
                                    <p:animEffect transition="in" filter="fade">
                                      <p:cBhvr>
                                        <p:cTn id="42" dur="500"/>
                                        <p:tgtEl>
                                          <p:spTgt spid="44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Shape 511"/>
          <p:cNvSpPr txBox="1">
            <a:spLocks noGrp="1"/>
          </p:cNvSpPr>
          <p:nvPr>
            <p:ph type="title"/>
          </p:nvPr>
        </p:nvSpPr>
        <p:spPr>
          <a:xfrm>
            <a:off x="457200" y="20637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Designing the </a:t>
            </a:r>
            <a:r>
              <a:rPr lang="en-US" sz="3600" b="1" i="0" u="none" strike="noStrike" cap="none">
                <a:solidFill>
                  <a:srgbClr val="0000FF"/>
                </a:solidFill>
                <a:latin typeface="Consolas"/>
                <a:ea typeface="Consolas"/>
                <a:cs typeface="Consolas"/>
                <a:sym typeface="Consolas"/>
              </a:rPr>
              <a:t>Tree</a:t>
            </a:r>
            <a:r>
              <a:rPr lang="en-US" sz="3600" b="1" i="0" u="none" strike="noStrike" cap="none">
                <a:solidFill>
                  <a:srgbClr val="000000"/>
                </a:solidFill>
                <a:latin typeface="Arial"/>
                <a:ea typeface="Arial"/>
                <a:cs typeface="Arial"/>
                <a:sym typeface="Arial"/>
              </a:rPr>
              <a:t> Class</a:t>
            </a:r>
          </a:p>
        </p:txBody>
      </p:sp>
      <p:sp>
        <p:nvSpPr>
          <p:cNvPr id="512" name="Shape 512"/>
          <p:cNvSpPr txBox="1">
            <a:spLocks noGrp="1"/>
          </p:cNvSpPr>
          <p:nvPr>
            <p:ph type="body" idx="1"/>
          </p:nvPr>
        </p:nvSpPr>
        <p:spPr>
          <a:xfrm>
            <a:off x="285750" y="1063625"/>
            <a:ext cx="3846511" cy="3725861"/>
          </a:xfrm>
          <a:prstGeom prst="rect">
            <a:avLst/>
          </a:prstGeom>
          <a:noFill/>
          <a:ln>
            <a:noFill/>
          </a:ln>
        </p:spPr>
        <p:txBody>
          <a:bodyPr lIns="91425" tIns="91425" rIns="91425" bIns="91425" anchor="t" anchorCtr="0">
            <a:noAutofit/>
          </a:bodyPr>
          <a:lstStyle/>
          <a:p>
            <a:pPr marL="285750" marR="0" lvl="0" indent="-285750" algn="l" rtl="0">
              <a:lnSpc>
                <a:spcPct val="100000"/>
              </a:lnSpc>
              <a:spcBef>
                <a:spcPts val="0"/>
              </a:spcBef>
              <a:spcAft>
                <a:spcPts val="0"/>
              </a:spcAft>
              <a:buClr>
                <a:srgbClr val="000000"/>
              </a:buClr>
              <a:buSzPct val="100000"/>
              <a:buFont typeface="Arial"/>
              <a:buNone/>
            </a:pPr>
            <a:endParaRPr sz="18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ct val="100000"/>
              <a:buFont typeface="Consolas"/>
              <a:buChar char="•"/>
            </a:pPr>
            <a:r>
              <a:rPr lang="en-US" sz="1800" b="0" i="0" u="none" strike="noStrike" cap="none" dirty="0">
                <a:solidFill>
                  <a:srgbClr val="0000FF"/>
                </a:solidFill>
                <a:latin typeface="Consolas"/>
                <a:ea typeface="Consolas"/>
                <a:cs typeface="Consolas"/>
                <a:sym typeface="Consolas"/>
              </a:rPr>
              <a:t>Tree</a:t>
            </a:r>
            <a:r>
              <a:rPr lang="en-US" sz="1800" b="0" i="0" u="none" strike="noStrike" cap="none" dirty="0">
                <a:solidFill>
                  <a:srgbClr val="000000"/>
                </a:solidFill>
                <a:latin typeface="Arial"/>
                <a:ea typeface="Arial"/>
                <a:cs typeface="Arial"/>
                <a:sym typeface="Arial"/>
              </a:rPr>
              <a:t> has properties that user can set:</a:t>
            </a:r>
          </a:p>
          <a:p>
            <a:pPr marL="869950" marR="0" lvl="1" indent="-285750" algn="l" rtl="0">
              <a:lnSpc>
                <a:spcPct val="100000"/>
              </a:lnSpc>
              <a:spcBef>
                <a:spcPts val="0"/>
              </a:spcBef>
              <a:spcAft>
                <a:spcPts val="0"/>
              </a:spcAft>
              <a:buClr>
                <a:srgbClr val="000000"/>
              </a:buClr>
              <a:buSzPct val="75000"/>
              <a:buFont typeface="Courier New"/>
              <a:buChar char="o"/>
            </a:pPr>
            <a:r>
              <a:rPr lang="en-US" sz="1600" dirty="0"/>
              <a:t>s</a:t>
            </a:r>
            <a:r>
              <a:rPr lang="en-US" sz="1600" b="0" i="0" u="none" strike="noStrike" cap="none" dirty="0">
                <a:solidFill>
                  <a:srgbClr val="000000"/>
                </a:solidFill>
                <a:latin typeface="Arial"/>
                <a:ea typeface="Arial"/>
                <a:cs typeface="Arial"/>
                <a:sym typeface="Arial"/>
              </a:rPr>
              <a:t>tart position (</a:t>
            </a:r>
            <a:r>
              <a:rPr lang="en-US" sz="1600" b="0" i="0" u="none" strike="noStrike" cap="none" dirty="0" err="1">
                <a:solidFill>
                  <a:srgbClr val="0000FF"/>
                </a:solidFill>
                <a:latin typeface="Consolas"/>
                <a:ea typeface="Consolas"/>
                <a:cs typeface="Consolas"/>
                <a:sym typeface="Consolas"/>
              </a:rPr>
              <a:t>myTurtle</a:t>
            </a:r>
            <a:r>
              <a:rPr lang="en-US" sz="1600" b="0" i="0" u="none" strike="noStrike" cap="none" dirty="0" err="1">
                <a:solidFill>
                  <a:srgbClr val="000000"/>
                </a:solidFill>
                <a:latin typeface="Arial"/>
                <a:ea typeface="Arial"/>
                <a:cs typeface="Arial"/>
                <a:sym typeface="Arial"/>
              </a:rPr>
              <a:t>’s</a:t>
            </a:r>
            <a:r>
              <a:rPr lang="en-US" sz="1600" b="0" i="0" u="none" strike="noStrike" cap="none" dirty="0">
                <a:solidFill>
                  <a:srgbClr val="000000"/>
                </a:solidFill>
                <a:latin typeface="Arial"/>
                <a:ea typeface="Arial"/>
                <a:cs typeface="Arial"/>
                <a:sym typeface="Arial"/>
              </a:rPr>
              <a:t> built in position)</a:t>
            </a:r>
          </a:p>
          <a:p>
            <a:pPr marL="869950" marR="0" lvl="1" indent="-285750" algn="l" rtl="0">
              <a:lnSpc>
                <a:spcPct val="100000"/>
              </a:lnSpc>
              <a:spcBef>
                <a:spcPts val="0"/>
              </a:spcBef>
              <a:spcAft>
                <a:spcPts val="0"/>
              </a:spcAft>
              <a:buClr>
                <a:srgbClr val="000000"/>
              </a:buClr>
              <a:buSzPct val="75000"/>
              <a:buFont typeface="Courier New"/>
              <a:buChar char="o"/>
            </a:pPr>
            <a:r>
              <a:rPr lang="en-US" sz="1600" dirty="0"/>
              <a:t>a</a:t>
            </a:r>
            <a:r>
              <a:rPr lang="en-US" sz="1600" b="0" i="0" u="none" strike="noStrike" cap="none" dirty="0">
                <a:solidFill>
                  <a:srgbClr val="000000"/>
                </a:solidFill>
                <a:latin typeface="Arial"/>
                <a:ea typeface="Arial"/>
                <a:cs typeface="Arial"/>
                <a:sym typeface="Arial"/>
              </a:rPr>
              <a:t>ngle between branches (</a:t>
            </a:r>
            <a:r>
              <a:rPr lang="en-US" sz="1600" b="0" i="0" u="none" strike="noStrike" cap="none" dirty="0" err="1">
                <a:solidFill>
                  <a:srgbClr val="0000FF"/>
                </a:solidFill>
                <a:latin typeface="Consolas"/>
                <a:ea typeface="Consolas"/>
                <a:cs typeface="Consolas"/>
                <a:sym typeface="Consolas"/>
              </a:rPr>
              <a:t>myBranchAngle</a:t>
            </a:r>
            <a:r>
              <a:rPr lang="en-US" sz="1600" b="0" i="0" u="none" strike="noStrike" cap="none" dirty="0">
                <a:solidFill>
                  <a:srgbClr val="000000"/>
                </a:solidFill>
                <a:latin typeface="Arial"/>
                <a:ea typeface="Arial"/>
                <a:cs typeface="Arial"/>
                <a:sym typeface="Arial"/>
              </a:rPr>
              <a:t>)</a:t>
            </a:r>
          </a:p>
          <a:p>
            <a:pPr marL="869950" marR="0" lvl="1" indent="-285750" algn="l" rtl="0">
              <a:lnSpc>
                <a:spcPct val="100000"/>
              </a:lnSpc>
              <a:spcBef>
                <a:spcPts val="0"/>
              </a:spcBef>
              <a:spcAft>
                <a:spcPts val="0"/>
              </a:spcAft>
              <a:buClr>
                <a:srgbClr val="000000"/>
              </a:buClr>
              <a:buSzPct val="75000"/>
              <a:buFont typeface="Courier New"/>
              <a:buChar char="o"/>
            </a:pPr>
            <a:r>
              <a:rPr lang="en-US" sz="1600" dirty="0"/>
              <a:t>a</a:t>
            </a:r>
            <a:r>
              <a:rPr lang="en-US" sz="1600" b="0" i="0" u="none" strike="noStrike" cap="none" dirty="0">
                <a:solidFill>
                  <a:srgbClr val="000000"/>
                </a:solidFill>
                <a:latin typeface="Arial"/>
                <a:ea typeface="Arial"/>
                <a:cs typeface="Arial"/>
                <a:sym typeface="Arial"/>
              </a:rPr>
              <a:t>mount to change branch length (</a:t>
            </a:r>
            <a:r>
              <a:rPr lang="en-US" sz="1600" b="0" i="0" u="none" strike="noStrike" cap="none" dirty="0" err="1">
                <a:solidFill>
                  <a:srgbClr val="0000FF"/>
                </a:solidFill>
                <a:latin typeface="Consolas"/>
                <a:ea typeface="Consolas"/>
                <a:cs typeface="Consolas"/>
                <a:sym typeface="Consolas"/>
              </a:rPr>
              <a:t>myTrunkDecrement</a:t>
            </a:r>
            <a:r>
              <a:rPr lang="en-US" sz="1600" b="0" i="0" u="none" strike="noStrike" cap="none" dirty="0">
                <a:solidFill>
                  <a:srgbClr val="000000"/>
                </a:solidFill>
                <a:latin typeface="Arial"/>
                <a:ea typeface="Arial"/>
                <a:cs typeface="Arial"/>
                <a:sym typeface="Arial"/>
              </a:rPr>
              <a:t>)</a:t>
            </a:r>
          </a:p>
          <a:p>
            <a:pPr marL="285750" marR="0" lvl="0" indent="-285750" algn="l" rtl="0">
              <a:lnSpc>
                <a:spcPct val="100000"/>
              </a:lnSpc>
              <a:spcBef>
                <a:spcPts val="0"/>
              </a:spcBef>
              <a:spcAft>
                <a:spcPts val="0"/>
              </a:spcAft>
              <a:buClr>
                <a:srgbClr val="000000"/>
              </a:buClr>
              <a:buSzPct val="100000"/>
              <a:buFont typeface="Arial"/>
              <a:buNone/>
            </a:pPr>
            <a:endParaRPr sz="16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ct val="100000"/>
              <a:buFont typeface="Consolas"/>
              <a:buChar char="•"/>
            </a:pPr>
            <a:r>
              <a:rPr lang="en-US" sz="1800" b="0" i="0" u="none" strike="noStrike" cap="none" dirty="0">
                <a:solidFill>
                  <a:srgbClr val="0000FF"/>
                </a:solidFill>
                <a:latin typeface="Consolas"/>
                <a:ea typeface="Consolas"/>
                <a:cs typeface="Consolas"/>
                <a:sym typeface="Consolas"/>
              </a:rPr>
              <a:t>Tree</a:t>
            </a:r>
            <a:r>
              <a:rPr lang="en-US" sz="1800" b="0" i="0" u="none" strike="noStrike" cap="none" dirty="0">
                <a:solidFill>
                  <a:srgbClr val="000000"/>
                </a:solidFill>
                <a:latin typeface="Arial"/>
                <a:ea typeface="Arial"/>
                <a:cs typeface="Arial"/>
                <a:sym typeface="Arial"/>
              </a:rPr>
              <a:t> class will define a single </a:t>
            </a:r>
            <a:r>
              <a:rPr lang="en-US" sz="1800" b="0" i="0" u="none" strike="noStrike" cap="none" dirty="0">
                <a:solidFill>
                  <a:srgbClr val="0000FF"/>
                </a:solidFill>
                <a:latin typeface="Consolas"/>
                <a:ea typeface="Consolas"/>
                <a:cs typeface="Consolas"/>
                <a:sym typeface="Consolas"/>
              </a:rPr>
              <a:t>draw </a:t>
            </a:r>
            <a:r>
              <a:rPr lang="en-US" sz="1800" b="0" i="0" u="none" strike="noStrike" cap="none" dirty="0">
                <a:solidFill>
                  <a:srgbClr val="000000"/>
                </a:solidFill>
                <a:latin typeface="Arial"/>
                <a:ea typeface="Arial"/>
                <a:cs typeface="Arial"/>
                <a:sym typeface="Arial"/>
              </a:rPr>
              <a:t>method</a:t>
            </a:r>
          </a:p>
          <a:p>
            <a:pPr marL="869950" marR="0" lvl="1" indent="-285750" algn="l" rtl="0">
              <a:lnSpc>
                <a:spcPct val="100000"/>
              </a:lnSpc>
              <a:spcBef>
                <a:spcPts val="0"/>
              </a:spcBef>
              <a:spcAft>
                <a:spcPts val="0"/>
              </a:spcAft>
              <a:buClr>
                <a:srgbClr val="000000"/>
              </a:buClr>
              <a:buSzPct val="75000"/>
              <a:buFont typeface="Courier New"/>
              <a:buChar char="o"/>
            </a:pPr>
            <a:r>
              <a:rPr lang="en-US" sz="1600" dirty="0"/>
              <a:t>l</a:t>
            </a:r>
            <a:r>
              <a:rPr lang="en-US" sz="1600" b="0" i="0" u="none" strike="noStrike" cap="none" dirty="0">
                <a:solidFill>
                  <a:srgbClr val="000000"/>
                </a:solidFill>
                <a:latin typeface="Arial"/>
                <a:ea typeface="Arial"/>
                <a:cs typeface="Arial"/>
                <a:sym typeface="Arial"/>
              </a:rPr>
              <a:t>ike </a:t>
            </a:r>
            <a:r>
              <a:rPr lang="en-US" sz="1600" b="0" i="0" u="none" strike="noStrike" cap="none" dirty="0">
                <a:solidFill>
                  <a:srgbClr val="0000FF"/>
                </a:solidFill>
                <a:latin typeface="Consolas"/>
                <a:ea typeface="Consolas"/>
                <a:cs typeface="Consolas"/>
                <a:sym typeface="Consolas"/>
              </a:rPr>
              <a:t>Spiral</a:t>
            </a:r>
            <a:r>
              <a:rPr lang="en-US" sz="1600" b="0" i="0" u="none" strike="noStrike" cap="none" dirty="0">
                <a:solidFill>
                  <a:srgbClr val="000000"/>
                </a:solidFill>
                <a:latin typeface="Arial"/>
                <a:ea typeface="Arial"/>
                <a:cs typeface="Arial"/>
                <a:sym typeface="Arial"/>
              </a:rPr>
              <a:t>, also uses a </a:t>
            </a:r>
            <a:r>
              <a:rPr lang="en-US" sz="1600" b="0" i="0" u="none" strike="noStrike" cap="none" dirty="0">
                <a:solidFill>
                  <a:srgbClr val="0000FF"/>
                </a:solidFill>
                <a:latin typeface="Consolas"/>
                <a:ea typeface="Consolas"/>
                <a:cs typeface="Consolas"/>
                <a:sym typeface="Consolas"/>
              </a:rPr>
              <a:t>Turtle</a:t>
            </a:r>
            <a:r>
              <a:rPr lang="en-US" sz="1600" b="0" i="0" u="none" strike="noStrike" cap="none" dirty="0">
                <a:solidFill>
                  <a:srgbClr val="000000"/>
                </a:solidFill>
                <a:latin typeface="Arial"/>
                <a:ea typeface="Arial"/>
                <a:cs typeface="Arial"/>
                <a:sym typeface="Arial"/>
              </a:rPr>
              <a:t> to draw</a:t>
            </a:r>
          </a:p>
        </p:txBody>
      </p:sp>
      <p:sp>
        <p:nvSpPr>
          <p:cNvPr id="513" name="Shape 513"/>
          <p:cNvSpPr txBox="1">
            <a:spLocks noGrp="1"/>
          </p:cNvSpPr>
          <p:nvPr>
            <p:ph type="body" idx="1"/>
          </p:nvPr>
        </p:nvSpPr>
        <p:spPr>
          <a:xfrm>
            <a:off x="4324350" y="1063625"/>
            <a:ext cx="5137150" cy="3725861"/>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public class Tree{</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private Turtle _turtle;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private double _</a:t>
            </a:r>
            <a:r>
              <a:rPr lang="en-US" sz="1200" b="0" i="0" u="none" strike="noStrike" cap="none" dirty="0" err="1">
                <a:solidFill>
                  <a:srgbClr val="000000"/>
                </a:solidFill>
                <a:latin typeface="Consolas"/>
                <a:ea typeface="Consolas"/>
                <a:cs typeface="Consolas"/>
                <a:sym typeface="Consolas"/>
              </a:rPr>
              <a:t>branchAngle</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private </a:t>
            </a:r>
            <a:r>
              <a:rPr lang="en-US" sz="1200" b="0" i="0" u="none" strike="noStrike" cap="none" dirty="0" err="1">
                <a:solidFill>
                  <a:srgbClr val="000000"/>
                </a:solidFill>
                <a:latin typeface="Consolas"/>
                <a:ea typeface="Consolas"/>
                <a:cs typeface="Consolas"/>
                <a:sym typeface="Consolas"/>
              </a:rPr>
              <a:t>int</a:t>
            </a:r>
            <a:r>
              <a:rPr lang="en-US" sz="1200" b="0" i="0" u="none" strike="noStrike" cap="none" dirty="0">
                <a:solidFill>
                  <a:srgbClr val="000000"/>
                </a:solidFill>
                <a:latin typeface="Consolas"/>
                <a:ea typeface="Consolas"/>
                <a:cs typeface="Consolas"/>
                <a:sym typeface="Consolas"/>
              </a:rPr>
              <a:t> _</a:t>
            </a:r>
            <a:r>
              <a:rPr lang="en-US" sz="1200" b="0" i="0" u="none" strike="noStrike" cap="none" dirty="0" err="1">
                <a:solidFill>
                  <a:srgbClr val="000000"/>
                </a:solidFill>
                <a:latin typeface="Consolas"/>
                <a:ea typeface="Consolas"/>
                <a:cs typeface="Consolas"/>
                <a:sym typeface="Consolas"/>
              </a:rPr>
              <a:t>trunkDecrement</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public Tree(Turtle </a:t>
            </a:r>
            <a:r>
              <a:rPr lang="en-US" sz="1200" b="0" i="0" u="none" strike="noStrike" cap="none" dirty="0" err="1">
                <a:solidFill>
                  <a:srgbClr val="000000"/>
                </a:solidFill>
                <a:latin typeface="Consolas"/>
                <a:ea typeface="Consolas"/>
                <a:cs typeface="Consolas"/>
                <a:sym typeface="Consolas"/>
              </a:rPr>
              <a:t>myTurtle</a:t>
            </a:r>
            <a:r>
              <a:rPr lang="en-US" sz="1200" b="0" i="0" u="none" strike="noStrike" cap="none" dirty="0">
                <a:solidFill>
                  <a:srgbClr val="000000"/>
                </a:solidFill>
                <a:latin typeface="Consolas"/>
                <a:ea typeface="Consolas"/>
                <a:cs typeface="Consolas"/>
                <a:sym typeface="Consolas"/>
              </a:rPr>
              <a:t>, double </a:t>
            </a:r>
            <a:r>
              <a:rPr lang="en-US" sz="1200" b="0" i="0" u="none" strike="noStrike" cap="none" dirty="0" err="1">
                <a:solidFill>
                  <a:srgbClr val="000000"/>
                </a:solidFill>
                <a:latin typeface="Consolas"/>
                <a:ea typeface="Consolas"/>
                <a:cs typeface="Consolas"/>
                <a:sym typeface="Consolas"/>
              </a:rPr>
              <a:t>myBranchAngle</a:t>
            </a: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int</a:t>
            </a: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myTrunkDecrement</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Arial"/>
              <a:buNone/>
            </a:pPr>
            <a:endParaRPr sz="1200" b="0" i="0" u="none" strike="noStrike" cap="none" dirty="0">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200" dirty="0">
                <a:latin typeface="Consolas"/>
                <a:ea typeface="Consolas"/>
                <a:cs typeface="Consolas"/>
                <a:sym typeface="Consolas"/>
              </a:rPr>
              <a:t>        </a:t>
            </a:r>
            <a:r>
              <a:rPr lang="en-US" sz="1200" b="0" i="0" u="none" strike="noStrike" cap="none" dirty="0">
                <a:solidFill>
                  <a:srgbClr val="FF0000"/>
                </a:solidFill>
                <a:latin typeface="Consolas"/>
                <a:ea typeface="Consolas"/>
                <a:cs typeface="Consolas"/>
                <a:sym typeface="Consolas"/>
              </a:rPr>
              <a:t>_turtle = </a:t>
            </a:r>
            <a:r>
              <a:rPr lang="en-US" sz="1200" b="0" i="0" u="none" strike="noStrike" cap="none" dirty="0" err="1">
                <a:solidFill>
                  <a:srgbClr val="FF0000"/>
                </a:solidFill>
                <a:latin typeface="Consolas"/>
                <a:ea typeface="Consolas"/>
                <a:cs typeface="Consolas"/>
                <a:sym typeface="Consolas"/>
              </a:rPr>
              <a:t>myTurtle</a:t>
            </a:r>
            <a:r>
              <a:rPr lang="en-US" sz="12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200" dirty="0">
                <a:solidFill>
                  <a:srgbClr val="FF0000"/>
                </a:solidFill>
                <a:latin typeface="Consolas"/>
                <a:ea typeface="Consolas"/>
                <a:cs typeface="Consolas"/>
                <a:sym typeface="Consolas"/>
              </a:rPr>
              <a:t>        </a:t>
            </a:r>
            <a:r>
              <a:rPr lang="en-US" sz="1200" b="0" i="0" u="none" strike="noStrike" cap="none" dirty="0">
                <a:solidFill>
                  <a:srgbClr val="FF0000"/>
                </a:solidFill>
                <a:latin typeface="Consolas"/>
                <a:ea typeface="Consolas"/>
                <a:cs typeface="Consolas"/>
                <a:sym typeface="Consolas"/>
              </a:rPr>
              <a:t>_</a:t>
            </a:r>
            <a:r>
              <a:rPr lang="en-US" sz="1200" b="0" i="0" u="none" strike="noStrike" cap="none" dirty="0" err="1">
                <a:solidFill>
                  <a:srgbClr val="FF0000"/>
                </a:solidFill>
                <a:latin typeface="Consolas"/>
                <a:ea typeface="Consolas"/>
                <a:cs typeface="Consolas"/>
                <a:sym typeface="Consolas"/>
              </a:rPr>
              <a:t>trunkDecrement</a:t>
            </a:r>
            <a:r>
              <a:rPr lang="en-US" sz="1200" b="0" i="0" u="none" strike="noStrike" cap="none" dirty="0">
                <a:solidFill>
                  <a:srgbClr val="FF0000"/>
                </a:solidFill>
                <a:latin typeface="Consolas"/>
                <a:ea typeface="Consolas"/>
                <a:cs typeface="Consolas"/>
                <a:sym typeface="Consolas"/>
              </a:rPr>
              <a:t> = 1;</a:t>
            </a:r>
          </a:p>
          <a:p>
            <a:pPr marL="0" marR="0" lvl="0" indent="0" algn="l" rtl="0">
              <a:lnSpc>
                <a:spcPct val="100000"/>
              </a:lnSpc>
              <a:spcBef>
                <a:spcPts val="0"/>
              </a:spcBef>
              <a:spcAft>
                <a:spcPts val="0"/>
              </a:spcAft>
              <a:buClr>
                <a:srgbClr val="000000"/>
              </a:buClr>
              <a:buSzPct val="25000"/>
              <a:buFont typeface="Arial"/>
              <a:buNone/>
            </a:pPr>
            <a:endParaRPr sz="1200" b="0" i="0" u="none" strike="noStrike" cap="none" dirty="0">
              <a:solidFill>
                <a:srgbClr val="FF0000"/>
              </a:solidFill>
              <a:latin typeface="Consolas"/>
              <a:ea typeface="Consolas"/>
              <a:cs typeface="Consolas"/>
              <a:sym typeface="Consolas"/>
            </a:endParaRPr>
          </a:p>
          <a:p>
            <a:pPr marL="0" marR="0" lvl="0" indent="0" algn="l" rtl="0">
              <a:lnSpc>
                <a:spcPct val="100000"/>
              </a:lnSpc>
              <a:spcBef>
                <a:spcPts val="0"/>
              </a:spcBef>
              <a:spcAft>
                <a:spcPts val="0"/>
              </a:spcAft>
              <a:buClr>
                <a:srgbClr val="FF0000"/>
              </a:buClr>
              <a:buSzPct val="25000"/>
              <a:buFont typeface="Consolas"/>
              <a:buNone/>
            </a:pPr>
            <a:r>
              <a:rPr lang="en-US" sz="1200" b="0" i="0" u="none" strike="noStrike" cap="none" dirty="0">
                <a:solidFill>
                  <a:srgbClr val="FF0000"/>
                </a:solidFill>
                <a:latin typeface="Consolas"/>
                <a:ea typeface="Consolas"/>
                <a:cs typeface="Consolas"/>
                <a:sym typeface="Consolas"/>
              </a:rPr>
              <a:t>        if(</a:t>
            </a:r>
            <a:r>
              <a:rPr lang="en-US" sz="1200" b="0" i="0" u="none" strike="noStrike" cap="none" dirty="0" err="1">
                <a:solidFill>
                  <a:srgbClr val="FF0000"/>
                </a:solidFill>
                <a:latin typeface="Consolas"/>
                <a:ea typeface="Consolas"/>
                <a:cs typeface="Consolas"/>
                <a:sym typeface="Consolas"/>
              </a:rPr>
              <a:t>myTrunkDecrement</a:t>
            </a:r>
            <a:r>
              <a:rPr lang="en-US" sz="1200" b="0" i="0" u="none" strike="noStrike" cap="none" dirty="0">
                <a:solidFill>
                  <a:srgbClr val="FF0000"/>
                </a:solidFill>
                <a:latin typeface="Consolas"/>
                <a:ea typeface="Consolas"/>
                <a:cs typeface="Consolas"/>
                <a:sym typeface="Consolas"/>
              </a:rPr>
              <a:t> &gt; 0){</a:t>
            </a:r>
          </a:p>
          <a:p>
            <a:pPr marL="0" marR="0" lvl="0" indent="0" algn="l" rtl="0">
              <a:lnSpc>
                <a:spcPct val="100000"/>
              </a:lnSpc>
              <a:spcBef>
                <a:spcPts val="0"/>
              </a:spcBef>
              <a:spcAft>
                <a:spcPts val="0"/>
              </a:spcAft>
              <a:buClr>
                <a:srgbClr val="FF0000"/>
              </a:buClr>
              <a:buSzPct val="25000"/>
              <a:buFont typeface="Consolas"/>
              <a:buNone/>
            </a:pPr>
            <a:r>
              <a:rPr lang="en-US" sz="1200" b="0" i="0" u="none" strike="noStrike" cap="none" dirty="0">
                <a:solidFill>
                  <a:srgbClr val="FF0000"/>
                </a:solidFill>
                <a:latin typeface="Consolas"/>
                <a:ea typeface="Consolas"/>
                <a:cs typeface="Consolas"/>
                <a:sym typeface="Consolas"/>
              </a:rPr>
              <a:t>            _</a:t>
            </a:r>
            <a:r>
              <a:rPr lang="en-US" sz="1200" b="0" i="0" u="none" strike="noStrike" cap="none" dirty="0" err="1">
                <a:solidFill>
                  <a:srgbClr val="FF0000"/>
                </a:solidFill>
                <a:latin typeface="Consolas"/>
                <a:ea typeface="Consolas"/>
                <a:cs typeface="Consolas"/>
                <a:sym typeface="Consolas"/>
              </a:rPr>
              <a:t>trunkDecrement</a:t>
            </a:r>
            <a:r>
              <a:rPr lang="en-US" sz="1200" b="0" i="0" u="none" strike="noStrike" cap="none" dirty="0">
                <a:solidFill>
                  <a:srgbClr val="FF0000"/>
                </a:solidFill>
                <a:latin typeface="Consolas"/>
                <a:ea typeface="Consolas"/>
                <a:cs typeface="Consolas"/>
                <a:sym typeface="Consolas"/>
              </a:rPr>
              <a:t> = </a:t>
            </a:r>
            <a:r>
              <a:rPr lang="en-US" sz="1200" b="0" i="0" u="none" strike="noStrike" cap="none" dirty="0" err="1">
                <a:solidFill>
                  <a:srgbClr val="FF0000"/>
                </a:solidFill>
                <a:latin typeface="Consolas"/>
                <a:ea typeface="Consolas"/>
                <a:cs typeface="Consolas"/>
                <a:sym typeface="Consolas"/>
              </a:rPr>
              <a:t>myTrunkDecrement</a:t>
            </a:r>
            <a:r>
              <a:rPr lang="en-US" sz="12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200" b="0" i="0" u="none" strike="noStrike" cap="none" dirty="0">
                <a:solidFill>
                  <a:srgbClr val="FF0000"/>
                </a:solidFill>
                <a:latin typeface="Consolas"/>
                <a:ea typeface="Consolas"/>
                <a:cs typeface="Consolas"/>
                <a:sym typeface="Consolas"/>
              </a:rPr>
              <a:t>        }</a:t>
            </a:r>
          </a:p>
          <a:p>
            <a:pPr marL="0" marR="0" lvl="0" indent="0" algn="l" rtl="0">
              <a:lnSpc>
                <a:spcPct val="100000"/>
              </a:lnSpc>
              <a:spcBef>
                <a:spcPts val="0"/>
              </a:spcBef>
              <a:spcAft>
                <a:spcPts val="0"/>
              </a:spcAft>
              <a:buClr>
                <a:srgbClr val="FF0000"/>
              </a:buClr>
              <a:buSzPct val="25000"/>
              <a:buFont typeface="Consolas"/>
              <a:buNone/>
            </a:pPr>
            <a:endParaRPr lang="en-US" sz="1200" b="0" i="0" u="none" strike="noStrike" cap="none" dirty="0">
              <a:solidFill>
                <a:srgbClr val="FF0000"/>
              </a:solidFill>
              <a:latin typeface="Consolas"/>
              <a:ea typeface="Consolas"/>
              <a:cs typeface="Consolas"/>
              <a:sym typeface="Consolas"/>
            </a:endParaRPr>
          </a:p>
          <a:p>
            <a:pPr marL="0" lvl="0" indent="0">
              <a:buClr>
                <a:srgbClr val="FF0000"/>
              </a:buClr>
              <a:buSzPct val="25000"/>
            </a:pPr>
            <a:r>
              <a:rPr lang="en-US" sz="1200" dirty="0">
                <a:solidFill>
                  <a:srgbClr val="FF0000"/>
                </a:solidFill>
                <a:latin typeface="Consolas"/>
                <a:ea typeface="Consolas"/>
                <a:cs typeface="Consolas"/>
                <a:sym typeface="Consolas"/>
              </a:rPr>
              <a:t>        if(</a:t>
            </a:r>
            <a:r>
              <a:rPr lang="en-US" sz="1200" dirty="0" err="1">
                <a:solidFill>
                  <a:srgbClr val="FF0000"/>
                </a:solidFill>
                <a:latin typeface="Consolas"/>
                <a:ea typeface="Consolas"/>
                <a:cs typeface="Consolas"/>
                <a:sym typeface="Consolas"/>
              </a:rPr>
              <a:t>myBranchAngle</a:t>
            </a:r>
            <a:r>
              <a:rPr lang="en-US" sz="1200" dirty="0">
                <a:solidFill>
                  <a:srgbClr val="FF0000"/>
                </a:solidFill>
                <a:latin typeface="Consolas"/>
                <a:ea typeface="Consolas"/>
                <a:cs typeface="Consolas"/>
                <a:sym typeface="Consolas"/>
              </a:rPr>
              <a:t> &gt; 0){</a:t>
            </a:r>
          </a:p>
          <a:p>
            <a:pPr marL="0" lvl="0" indent="0">
              <a:buClr>
                <a:srgbClr val="FF0000"/>
              </a:buClr>
              <a:buSzPct val="25000"/>
            </a:pPr>
            <a:r>
              <a:rPr lang="en-US" sz="1200" dirty="0">
                <a:solidFill>
                  <a:srgbClr val="FF0000"/>
                </a:solidFill>
                <a:latin typeface="Consolas"/>
                <a:ea typeface="Consolas"/>
                <a:cs typeface="Consolas"/>
                <a:sym typeface="Consolas"/>
              </a:rPr>
              <a:t>            _</a:t>
            </a:r>
            <a:r>
              <a:rPr lang="en-US" sz="1200" dirty="0" err="1">
                <a:solidFill>
                  <a:srgbClr val="FF0000"/>
                </a:solidFill>
                <a:latin typeface="Consolas"/>
                <a:ea typeface="Consolas"/>
                <a:cs typeface="Consolas"/>
                <a:sym typeface="Consolas"/>
              </a:rPr>
              <a:t>branchAngle</a:t>
            </a:r>
            <a:r>
              <a:rPr lang="en-US" sz="1200" dirty="0">
                <a:solidFill>
                  <a:srgbClr val="FF0000"/>
                </a:solidFill>
                <a:latin typeface="Consolas"/>
                <a:ea typeface="Consolas"/>
                <a:cs typeface="Consolas"/>
                <a:sym typeface="Consolas"/>
              </a:rPr>
              <a:t> = </a:t>
            </a:r>
            <a:r>
              <a:rPr lang="en-US" sz="1200" dirty="0" err="1">
                <a:solidFill>
                  <a:srgbClr val="FF0000"/>
                </a:solidFill>
                <a:latin typeface="Consolas"/>
                <a:ea typeface="Consolas"/>
                <a:cs typeface="Consolas"/>
                <a:sym typeface="Consolas"/>
              </a:rPr>
              <a:t>myBranchAngle</a:t>
            </a:r>
            <a:r>
              <a:rPr lang="en-US" sz="1200" dirty="0">
                <a:solidFill>
                  <a:srgbClr val="FF0000"/>
                </a:solidFill>
                <a:latin typeface="Consolas"/>
                <a:ea typeface="Consolas"/>
                <a:cs typeface="Consolas"/>
                <a:sym typeface="Consolas"/>
              </a:rPr>
              <a:t>;</a:t>
            </a:r>
          </a:p>
          <a:p>
            <a:pPr marL="0" lvl="0" indent="0">
              <a:buClr>
                <a:srgbClr val="FF0000"/>
              </a:buClr>
              <a:buSzPct val="25000"/>
            </a:pPr>
            <a:r>
              <a:rPr lang="en-US" sz="1200" dirty="0">
                <a:solidFill>
                  <a:srgbClr val="FF0000"/>
                </a:solidFill>
                <a:latin typeface="Consolas"/>
                <a:ea typeface="Consolas"/>
                <a:cs typeface="Consolas"/>
                <a:sym typeface="Consolas"/>
              </a:rPr>
              <a:t>        }</a:t>
            </a:r>
            <a:endParaRPr sz="1200" b="0" i="0" u="none" strike="noStrike" cap="none" dirty="0">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999999"/>
              </a:buClr>
              <a:buSzPct val="25000"/>
              <a:buFont typeface="Consolas"/>
              <a:buNone/>
            </a:pPr>
            <a:r>
              <a:rPr lang="en-US" sz="1200" b="0" i="0" u="none" strike="noStrike" cap="none" dirty="0">
                <a:solidFill>
                  <a:srgbClr val="999999"/>
                </a:solidFill>
                <a:latin typeface="Consolas"/>
                <a:ea typeface="Consolas"/>
                <a:cs typeface="Consolas"/>
                <a:sym typeface="Consolas"/>
              </a:rPr>
              <a:t>	</a:t>
            </a:r>
          </a:p>
          <a:p>
            <a:pPr marL="0" marR="0" lvl="0" indent="0" algn="l" rtl="0">
              <a:lnSpc>
                <a:spcPct val="100000"/>
              </a:lnSpc>
              <a:spcBef>
                <a:spcPts val="0"/>
              </a:spcBef>
              <a:spcAft>
                <a:spcPts val="0"/>
              </a:spcAft>
              <a:buClr>
                <a:srgbClr val="999999"/>
              </a:buClr>
              <a:buSzPct val="25000"/>
              <a:buFont typeface="Consolas"/>
              <a:buNone/>
            </a:pPr>
            <a:r>
              <a:rPr lang="en-US" sz="1200" b="0" i="0" u="none" strike="noStrike" cap="none" dirty="0">
                <a:solidFill>
                  <a:srgbClr val="999999"/>
                </a:solidFill>
                <a:latin typeface="Consolas"/>
                <a:ea typeface="Consolas"/>
                <a:cs typeface="Consolas"/>
                <a:sym typeface="Consolas"/>
              </a:rPr>
              <a:t>      // draw method coming up…</a:t>
            </a:r>
          </a:p>
          <a:p>
            <a:pPr marL="0" marR="0" lvl="0" indent="0" algn="l" rtl="0">
              <a:lnSpc>
                <a:spcPct val="100000"/>
              </a:lnSpc>
              <a:spcBef>
                <a:spcPts val="0"/>
              </a:spcBef>
              <a:spcAft>
                <a:spcPts val="0"/>
              </a:spcAft>
              <a:buClr>
                <a:schemeClr val="dk1"/>
              </a:buClr>
              <a:buSzPct val="25000"/>
              <a:buFont typeface="Consolas"/>
              <a:buNone/>
            </a:pPr>
            <a:r>
              <a:rPr lang="en-US" sz="1200" b="0" i="0" u="none" strike="noStrike" cap="none" dirty="0">
                <a:solidFill>
                  <a:schemeClr val="dk1"/>
                </a:solidFill>
                <a:latin typeface="Consolas"/>
                <a:ea typeface="Consolas"/>
                <a:cs typeface="Consolas"/>
                <a:sym typeface="Consolas"/>
              </a:rPr>
              <a:t>}</a:t>
            </a:r>
          </a:p>
        </p:txBody>
      </p:sp>
    </p:spTree>
    <p:extLst>
      <p:ext uri="{BB962C8B-B14F-4D97-AF65-F5344CB8AC3E}">
        <p14:creationId xmlns:p14="http://schemas.microsoft.com/office/powerpoint/2010/main" val="1822344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2">
                                            <p:txEl>
                                              <p:pRg st="1" end="1"/>
                                            </p:txEl>
                                          </p:spTgt>
                                        </p:tgtEl>
                                        <p:attrNameLst>
                                          <p:attrName>style.visibility</p:attrName>
                                        </p:attrNameLst>
                                      </p:cBhvr>
                                      <p:to>
                                        <p:strVal val="visible"/>
                                      </p:to>
                                    </p:set>
                                    <p:animEffect transition="in" filter="fade">
                                      <p:cBhvr>
                                        <p:cTn id="7" dur="500"/>
                                        <p:tgtEl>
                                          <p:spTgt spid="51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13">
                                            <p:txEl>
                                              <p:pRg st="7" end="7"/>
                                            </p:txEl>
                                          </p:spTgt>
                                        </p:tgtEl>
                                        <p:attrNameLst>
                                          <p:attrName>style.visibility</p:attrName>
                                        </p:attrNameLst>
                                      </p:cBhvr>
                                      <p:to>
                                        <p:strVal val="visible"/>
                                      </p:to>
                                    </p:set>
                                    <p:animEffect transition="in" filter="fade">
                                      <p:cBhvr>
                                        <p:cTn id="12" dur="500"/>
                                        <p:tgtEl>
                                          <p:spTgt spid="513">
                                            <p:txEl>
                                              <p:pRg st="7" end="7"/>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13">
                                            <p:txEl>
                                              <p:pRg st="8" end="8"/>
                                            </p:txEl>
                                          </p:spTgt>
                                        </p:tgtEl>
                                        <p:attrNameLst>
                                          <p:attrName>style.visibility</p:attrName>
                                        </p:attrNameLst>
                                      </p:cBhvr>
                                      <p:to>
                                        <p:strVal val="visible"/>
                                      </p:to>
                                    </p:set>
                                    <p:animEffect transition="in" filter="fade">
                                      <p:cBhvr>
                                        <p:cTn id="15" dur="500"/>
                                        <p:tgtEl>
                                          <p:spTgt spid="513">
                                            <p:txEl>
                                              <p:pRg st="8" end="8"/>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13">
                                            <p:txEl>
                                              <p:pRg st="10" end="10"/>
                                            </p:txEl>
                                          </p:spTgt>
                                        </p:tgtEl>
                                        <p:attrNameLst>
                                          <p:attrName>style.visibility</p:attrName>
                                        </p:attrNameLst>
                                      </p:cBhvr>
                                      <p:to>
                                        <p:strVal val="visible"/>
                                      </p:to>
                                    </p:set>
                                    <p:animEffect transition="in" filter="fade">
                                      <p:cBhvr>
                                        <p:cTn id="18" dur="500"/>
                                        <p:tgtEl>
                                          <p:spTgt spid="513">
                                            <p:txEl>
                                              <p:pRg st="10" end="10"/>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13">
                                            <p:txEl>
                                              <p:pRg st="11" end="11"/>
                                            </p:txEl>
                                          </p:spTgt>
                                        </p:tgtEl>
                                        <p:attrNameLst>
                                          <p:attrName>style.visibility</p:attrName>
                                        </p:attrNameLst>
                                      </p:cBhvr>
                                      <p:to>
                                        <p:strVal val="visible"/>
                                      </p:to>
                                    </p:set>
                                    <p:animEffect transition="in" filter="fade">
                                      <p:cBhvr>
                                        <p:cTn id="21" dur="500"/>
                                        <p:tgtEl>
                                          <p:spTgt spid="513">
                                            <p:txEl>
                                              <p:pRg st="11" end="11"/>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13">
                                            <p:txEl>
                                              <p:pRg st="12" end="12"/>
                                            </p:txEl>
                                          </p:spTgt>
                                        </p:tgtEl>
                                        <p:attrNameLst>
                                          <p:attrName>style.visibility</p:attrName>
                                        </p:attrNameLst>
                                      </p:cBhvr>
                                      <p:to>
                                        <p:strVal val="visible"/>
                                      </p:to>
                                    </p:set>
                                    <p:animEffect transition="in" filter="fade">
                                      <p:cBhvr>
                                        <p:cTn id="24" dur="500"/>
                                        <p:tgtEl>
                                          <p:spTgt spid="513">
                                            <p:txEl>
                                              <p:pRg st="12" end="12"/>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13">
                                            <p:txEl>
                                              <p:pRg st="16" end="16"/>
                                            </p:txEl>
                                          </p:spTgt>
                                        </p:tgtEl>
                                        <p:attrNameLst>
                                          <p:attrName>style.visibility</p:attrName>
                                        </p:attrNameLst>
                                      </p:cBhvr>
                                      <p:to>
                                        <p:strVal val="visible"/>
                                      </p:to>
                                    </p:set>
                                    <p:animEffect transition="in" filter="fade">
                                      <p:cBhvr>
                                        <p:cTn id="27" dur="500"/>
                                        <p:tgtEl>
                                          <p:spTgt spid="513">
                                            <p:txEl>
                                              <p:pRg st="16" end="1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513">
                                            <p:txEl>
                                              <p:pRg st="14" end="14"/>
                                            </p:txEl>
                                          </p:spTgt>
                                        </p:tgtEl>
                                        <p:attrNameLst>
                                          <p:attrName>style.visibility</p:attrName>
                                        </p:attrNameLst>
                                      </p:cBhvr>
                                      <p:to>
                                        <p:strVal val="visible"/>
                                      </p:to>
                                    </p:set>
                                    <p:animEffect transition="in" filter="fade">
                                      <p:cBhvr>
                                        <p:cTn id="30" dur="500"/>
                                        <p:tgtEl>
                                          <p:spTgt spid="513">
                                            <p:txEl>
                                              <p:pRg st="14" end="14"/>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513">
                                            <p:txEl>
                                              <p:pRg st="15" end="15"/>
                                            </p:txEl>
                                          </p:spTgt>
                                        </p:tgtEl>
                                        <p:attrNameLst>
                                          <p:attrName>style.visibility</p:attrName>
                                        </p:attrNameLst>
                                      </p:cBhvr>
                                      <p:to>
                                        <p:strVal val="visible"/>
                                      </p:to>
                                    </p:set>
                                    <p:animEffect transition="in" filter="fade">
                                      <p:cBhvr>
                                        <p:cTn id="33" dur="500"/>
                                        <p:tgtEl>
                                          <p:spTgt spid="513">
                                            <p:txEl>
                                              <p:pRg st="15" end="15"/>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512">
                                            <p:txEl>
                                              <p:pRg st="2" end="2"/>
                                            </p:txEl>
                                          </p:spTgt>
                                        </p:tgtEl>
                                        <p:attrNameLst>
                                          <p:attrName>style.visibility</p:attrName>
                                        </p:attrNameLst>
                                      </p:cBhvr>
                                      <p:to>
                                        <p:strVal val="visible"/>
                                      </p:to>
                                    </p:set>
                                    <p:animEffect transition="in" filter="fade">
                                      <p:cBhvr>
                                        <p:cTn id="36" dur="500"/>
                                        <p:tgtEl>
                                          <p:spTgt spid="512">
                                            <p:txEl>
                                              <p:pRg st="2" end="2"/>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512">
                                            <p:txEl>
                                              <p:pRg st="3" end="3"/>
                                            </p:txEl>
                                          </p:spTgt>
                                        </p:tgtEl>
                                        <p:attrNameLst>
                                          <p:attrName>style.visibility</p:attrName>
                                        </p:attrNameLst>
                                      </p:cBhvr>
                                      <p:to>
                                        <p:strVal val="visible"/>
                                      </p:to>
                                    </p:set>
                                    <p:animEffect transition="in" filter="fade">
                                      <p:cBhvr>
                                        <p:cTn id="39" dur="500"/>
                                        <p:tgtEl>
                                          <p:spTgt spid="512">
                                            <p:txEl>
                                              <p:pRg st="3" end="3"/>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12">
                                            <p:txEl>
                                              <p:pRg st="4" end="4"/>
                                            </p:txEl>
                                          </p:spTgt>
                                        </p:tgtEl>
                                        <p:attrNameLst>
                                          <p:attrName>style.visibility</p:attrName>
                                        </p:attrNameLst>
                                      </p:cBhvr>
                                      <p:to>
                                        <p:strVal val="visible"/>
                                      </p:to>
                                    </p:set>
                                    <p:animEffect transition="in" filter="fade">
                                      <p:cBhvr>
                                        <p:cTn id="42" dur="500"/>
                                        <p:tgtEl>
                                          <p:spTgt spid="512">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12">
                                            <p:txEl>
                                              <p:pRg st="6" end="6"/>
                                            </p:txEl>
                                          </p:spTgt>
                                        </p:tgtEl>
                                        <p:attrNameLst>
                                          <p:attrName>style.visibility</p:attrName>
                                        </p:attrNameLst>
                                      </p:cBhvr>
                                      <p:to>
                                        <p:strVal val="visible"/>
                                      </p:to>
                                    </p:set>
                                    <p:animEffect transition="in" filter="fade">
                                      <p:cBhvr>
                                        <p:cTn id="47" dur="500"/>
                                        <p:tgtEl>
                                          <p:spTgt spid="512">
                                            <p:txEl>
                                              <p:pRg st="6" end="6"/>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512">
                                            <p:txEl>
                                              <p:pRg st="7" end="7"/>
                                            </p:txEl>
                                          </p:spTgt>
                                        </p:tgtEl>
                                        <p:attrNameLst>
                                          <p:attrName>style.visibility</p:attrName>
                                        </p:attrNameLst>
                                      </p:cBhvr>
                                      <p:to>
                                        <p:strVal val="visible"/>
                                      </p:to>
                                    </p:set>
                                    <p:animEffect transition="in" filter="fade">
                                      <p:cBhvr>
                                        <p:cTn id="50" dur="500"/>
                                        <p:tgtEl>
                                          <p:spTgt spid="51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Shape 518"/>
          <p:cNvSpPr txBox="1">
            <a:spLocks noGrp="1"/>
          </p:cNvSpPr>
          <p:nvPr>
            <p:ph type="title"/>
          </p:nvPr>
        </p:nvSpPr>
        <p:spPr>
          <a:xfrm>
            <a:off x="457200" y="20637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FF"/>
              </a:buClr>
              <a:buSzPct val="25000"/>
              <a:buFont typeface="Consolas"/>
              <a:buNone/>
            </a:pPr>
            <a:r>
              <a:rPr lang="en-US" sz="3600" b="1" i="0" u="none" strike="noStrike" cap="none">
                <a:solidFill>
                  <a:srgbClr val="0000FF"/>
                </a:solidFill>
                <a:latin typeface="Consolas"/>
                <a:ea typeface="Consolas"/>
                <a:cs typeface="Consolas"/>
                <a:sym typeface="Consolas"/>
              </a:rPr>
              <a:t>Tree</a:t>
            </a:r>
            <a:r>
              <a:rPr lang="en-US" sz="3600" b="1" i="0" u="none" strike="noStrike" cap="none">
                <a:solidFill>
                  <a:srgbClr val="000000"/>
                </a:solidFill>
                <a:latin typeface="Arial"/>
                <a:ea typeface="Arial"/>
                <a:cs typeface="Arial"/>
                <a:sym typeface="Arial"/>
              </a:rPr>
              <a:t>’s </a:t>
            </a:r>
            <a:r>
              <a:rPr lang="en-US" sz="3600" b="1" i="0" u="none" strike="noStrike" cap="none">
                <a:solidFill>
                  <a:srgbClr val="0000FF"/>
                </a:solidFill>
                <a:latin typeface="Consolas"/>
                <a:ea typeface="Consolas"/>
                <a:cs typeface="Consolas"/>
                <a:sym typeface="Consolas"/>
              </a:rPr>
              <a:t>draw</a:t>
            </a:r>
            <a:r>
              <a:rPr lang="en-US" sz="3600" b="1" i="0" u="none" strike="noStrike" cap="none">
                <a:solidFill>
                  <a:srgbClr val="000000"/>
                </a:solidFill>
                <a:latin typeface="Arial"/>
                <a:ea typeface="Arial"/>
                <a:cs typeface="Arial"/>
                <a:sym typeface="Arial"/>
              </a:rPr>
              <a:t> Method</a:t>
            </a:r>
          </a:p>
        </p:txBody>
      </p:sp>
      <p:sp>
        <p:nvSpPr>
          <p:cNvPr id="519" name="Shape 519"/>
          <p:cNvSpPr txBox="1">
            <a:spLocks noGrp="1"/>
          </p:cNvSpPr>
          <p:nvPr>
            <p:ph type="body" idx="1"/>
          </p:nvPr>
        </p:nvSpPr>
        <p:spPr>
          <a:xfrm>
            <a:off x="83572" y="1121511"/>
            <a:ext cx="3925902" cy="3365499"/>
          </a:xfrm>
          <a:prstGeom prst="rect">
            <a:avLst/>
          </a:prstGeom>
          <a:noFill/>
          <a:ln>
            <a:noFill/>
          </a:ln>
        </p:spPr>
        <p:txBody>
          <a:bodyPr lIns="91425" tIns="91425" rIns="91425" bIns="91425" anchor="t" anchorCtr="0">
            <a:noAutofit/>
          </a:bodyPr>
          <a:lstStyle/>
          <a:p>
            <a:pPr marL="412750" marR="0" lvl="0" indent="-285750" algn="l" rtl="0">
              <a:lnSpc>
                <a:spcPct val="100000"/>
              </a:lnSpc>
              <a:spcBef>
                <a:spcPts val="0"/>
              </a:spcBef>
              <a:spcAft>
                <a:spcPts val="0"/>
              </a:spcAft>
              <a:buClr>
                <a:srgbClr val="000000"/>
              </a:buClr>
              <a:buSzPct val="100000"/>
              <a:buFont typeface="Arial"/>
              <a:buChar char="•"/>
            </a:pPr>
            <a:r>
              <a:rPr lang="en-US" sz="1600" b="1" i="0" u="none" strike="noStrike" cap="none" dirty="0">
                <a:solidFill>
                  <a:srgbClr val="000000"/>
                </a:solidFill>
                <a:latin typeface="Arial"/>
                <a:ea typeface="Arial"/>
                <a:cs typeface="Arial"/>
                <a:sym typeface="Arial"/>
              </a:rPr>
              <a:t>Base case</a:t>
            </a:r>
            <a:r>
              <a:rPr lang="en-US" sz="1600" b="0" i="0" u="none" strike="noStrike" cap="none" dirty="0">
                <a:solidFill>
                  <a:srgbClr val="000000"/>
                </a:solidFill>
                <a:latin typeface="Arial"/>
                <a:ea typeface="Arial"/>
                <a:cs typeface="Arial"/>
                <a:sym typeface="Arial"/>
              </a:rPr>
              <a:t>: if </a:t>
            </a:r>
            <a:r>
              <a:rPr lang="en-US" sz="1600" b="0" i="0" u="none" strike="noStrike" cap="none" dirty="0">
                <a:solidFill>
                  <a:schemeClr val="dk1"/>
                </a:solidFill>
                <a:latin typeface="Arial"/>
                <a:ea typeface="Arial"/>
                <a:cs typeface="Arial"/>
                <a:sym typeface="Arial"/>
              </a:rPr>
              <a:t>branch size </a:t>
            </a:r>
            <a:r>
              <a:rPr lang="en-US" sz="1600" b="0" i="0" u="none" strike="noStrike" cap="none" dirty="0">
                <a:solidFill>
                  <a:srgbClr val="000000"/>
                </a:solidFill>
                <a:latin typeface="Arial"/>
                <a:ea typeface="Arial"/>
                <a:cs typeface="Arial"/>
                <a:sym typeface="Arial"/>
              </a:rPr>
              <a:t>too small, add </a:t>
            </a:r>
            <a:r>
              <a:rPr lang="en-US" sz="1600" b="0" i="0" u="none" strike="noStrike" cap="none" dirty="0">
                <a:solidFill>
                  <a:schemeClr val="dk1"/>
                </a:solidFill>
                <a:latin typeface="Arial"/>
                <a:ea typeface="Arial"/>
                <a:cs typeface="Arial"/>
                <a:sym typeface="Arial"/>
              </a:rPr>
              <a:t>a leaf</a:t>
            </a:r>
          </a:p>
          <a:p>
            <a:pPr marL="412750" marR="0" lvl="0" indent="-285750" algn="l" rtl="0">
              <a:lnSpc>
                <a:spcPct val="100000"/>
              </a:lnSpc>
              <a:spcBef>
                <a:spcPts val="0"/>
              </a:spcBef>
              <a:spcAft>
                <a:spcPts val="0"/>
              </a:spcAft>
              <a:buClr>
                <a:srgbClr val="000000"/>
              </a:buClr>
              <a:buSzPct val="100000"/>
              <a:buFont typeface="Arial"/>
              <a:buChar char="•"/>
            </a:pPr>
            <a:r>
              <a:rPr lang="en-US" sz="1600" b="1" i="0" u="none" strike="noStrike" cap="none" dirty="0">
                <a:solidFill>
                  <a:srgbClr val="000000"/>
                </a:solidFill>
                <a:latin typeface="Arial"/>
                <a:ea typeface="Arial"/>
                <a:cs typeface="Arial"/>
                <a:sym typeface="Arial"/>
              </a:rPr>
              <a:t>General case</a:t>
            </a:r>
            <a:r>
              <a:rPr lang="en-US" sz="1600" b="0" i="0" u="none" strike="noStrike" cap="none" dirty="0">
                <a:solidFill>
                  <a:srgbClr val="000000"/>
                </a:solidFill>
                <a:latin typeface="Arial"/>
                <a:ea typeface="Arial"/>
                <a:cs typeface="Arial"/>
                <a:sym typeface="Arial"/>
              </a:rPr>
              <a:t>:</a:t>
            </a:r>
          </a:p>
          <a:p>
            <a:pPr marL="914400" marR="0" lvl="1" indent="-330200" algn="l" rtl="0">
              <a:lnSpc>
                <a:spcPct val="100000"/>
              </a:lnSpc>
              <a:spcBef>
                <a:spcPts val="0"/>
              </a:spcBef>
              <a:spcAft>
                <a:spcPts val="0"/>
              </a:spcAft>
              <a:buClr>
                <a:srgbClr val="000000"/>
              </a:buClr>
              <a:buSzPct val="75000"/>
              <a:buFont typeface="Courier New"/>
              <a:buChar char="o"/>
            </a:pPr>
            <a:r>
              <a:rPr lang="en-US" sz="1600" dirty="0"/>
              <a:t>m</a:t>
            </a:r>
            <a:r>
              <a:rPr lang="en-US" sz="1600" b="0" i="0" u="none" strike="noStrike" cap="none" dirty="0">
                <a:solidFill>
                  <a:srgbClr val="000000"/>
                </a:solidFill>
                <a:latin typeface="Arial"/>
                <a:ea typeface="Arial"/>
                <a:cs typeface="Arial"/>
                <a:sym typeface="Arial"/>
              </a:rPr>
              <a:t>ove </a:t>
            </a:r>
            <a:r>
              <a:rPr lang="en-US" sz="1600" b="0" i="0" u="none" strike="noStrike" cap="none" dirty="0">
                <a:solidFill>
                  <a:srgbClr val="0000FF"/>
                </a:solidFill>
                <a:latin typeface="Consolas"/>
                <a:ea typeface="Consolas"/>
                <a:cs typeface="Consolas"/>
                <a:sym typeface="Consolas"/>
              </a:rPr>
              <a:t>_turtle</a:t>
            </a:r>
            <a:r>
              <a:rPr lang="en-US" sz="1600" b="0" i="0" u="none" strike="noStrike" cap="none" dirty="0">
                <a:solidFill>
                  <a:srgbClr val="000000"/>
                </a:solidFill>
                <a:latin typeface="Arial"/>
                <a:ea typeface="Arial"/>
                <a:cs typeface="Arial"/>
                <a:sym typeface="Arial"/>
              </a:rPr>
              <a:t> forward</a:t>
            </a:r>
          </a:p>
          <a:p>
            <a:pPr marL="914400" marR="0" lvl="1" indent="-330200" algn="l" rtl="0">
              <a:lnSpc>
                <a:spcPct val="100000"/>
              </a:lnSpc>
              <a:spcBef>
                <a:spcPts val="0"/>
              </a:spcBef>
              <a:spcAft>
                <a:spcPts val="0"/>
              </a:spcAft>
              <a:buClr>
                <a:srgbClr val="000000"/>
              </a:buClr>
              <a:buSzPct val="75000"/>
              <a:buFont typeface="Courier New"/>
              <a:buChar char="o"/>
            </a:pPr>
            <a:r>
              <a:rPr lang="en-US" sz="1600" dirty="0"/>
              <a:t>o</a:t>
            </a:r>
            <a:r>
              <a:rPr lang="en-US" sz="1600" b="0" i="0" u="none" strike="noStrike" cap="none" dirty="0">
                <a:solidFill>
                  <a:srgbClr val="000000"/>
                </a:solidFill>
                <a:latin typeface="Arial"/>
                <a:ea typeface="Arial"/>
                <a:cs typeface="Arial"/>
                <a:sym typeface="Arial"/>
              </a:rPr>
              <a:t>rient </a:t>
            </a:r>
            <a:r>
              <a:rPr lang="en-US" sz="1600" b="0" i="0" u="none" strike="noStrike" cap="none" dirty="0">
                <a:solidFill>
                  <a:srgbClr val="0000FF"/>
                </a:solidFill>
                <a:latin typeface="Consolas"/>
                <a:ea typeface="Consolas"/>
                <a:cs typeface="Consolas"/>
                <a:sym typeface="Consolas"/>
              </a:rPr>
              <a:t>_turtle </a:t>
            </a:r>
            <a:r>
              <a:rPr lang="en-US" sz="1600" b="0" i="0" u="none" strike="noStrike" cap="none" dirty="0">
                <a:solidFill>
                  <a:srgbClr val="000000"/>
                </a:solidFill>
                <a:latin typeface="Arial"/>
                <a:ea typeface="Arial"/>
                <a:cs typeface="Arial"/>
                <a:sym typeface="Arial"/>
              </a:rPr>
              <a:t>left</a:t>
            </a:r>
          </a:p>
          <a:p>
            <a:pPr marL="914400" marR="0" lvl="1" indent="-330200" algn="l" rtl="0">
              <a:lnSpc>
                <a:spcPct val="100000"/>
              </a:lnSpc>
              <a:spcBef>
                <a:spcPts val="0"/>
              </a:spcBef>
              <a:spcAft>
                <a:spcPts val="0"/>
              </a:spcAft>
              <a:buClr>
                <a:srgbClr val="000000"/>
              </a:buClr>
              <a:buSzPct val="75000"/>
              <a:buFont typeface="Courier New"/>
              <a:buChar char="o"/>
            </a:pPr>
            <a:r>
              <a:rPr lang="en-US" sz="1600" dirty="0"/>
              <a:t>r</a:t>
            </a:r>
            <a:r>
              <a:rPr lang="en-US" sz="1600" b="0" i="0" u="none" strike="noStrike" cap="none" dirty="0">
                <a:solidFill>
                  <a:srgbClr val="000000"/>
                </a:solidFill>
                <a:latin typeface="Arial"/>
                <a:ea typeface="Arial"/>
                <a:cs typeface="Arial"/>
                <a:sym typeface="Arial"/>
              </a:rPr>
              <a:t>ecursively draw left branch</a:t>
            </a:r>
          </a:p>
          <a:p>
            <a:pPr marL="914400" marR="0" lvl="1" indent="-330200" algn="l" rtl="0">
              <a:lnSpc>
                <a:spcPct val="100000"/>
              </a:lnSpc>
              <a:spcBef>
                <a:spcPts val="0"/>
              </a:spcBef>
              <a:spcAft>
                <a:spcPts val="0"/>
              </a:spcAft>
              <a:buClr>
                <a:srgbClr val="000000"/>
              </a:buClr>
              <a:buSzPct val="75000"/>
              <a:buFont typeface="Courier New"/>
              <a:buChar char="o"/>
            </a:pPr>
            <a:r>
              <a:rPr lang="en-US" sz="1600" dirty="0"/>
              <a:t>o</a:t>
            </a:r>
            <a:r>
              <a:rPr lang="en-US" sz="1600" b="0" i="0" u="none" strike="noStrike" cap="none" dirty="0">
                <a:solidFill>
                  <a:srgbClr val="000000"/>
                </a:solidFill>
                <a:latin typeface="Arial"/>
                <a:ea typeface="Arial"/>
                <a:cs typeface="Arial"/>
                <a:sym typeface="Arial"/>
              </a:rPr>
              <a:t>rient </a:t>
            </a:r>
            <a:r>
              <a:rPr lang="en-US" sz="1600" b="0" i="0" u="none" strike="noStrike" cap="none" dirty="0">
                <a:solidFill>
                  <a:srgbClr val="0000FF"/>
                </a:solidFill>
                <a:latin typeface="Consolas"/>
                <a:ea typeface="Consolas"/>
                <a:cs typeface="Consolas"/>
                <a:sym typeface="Consolas"/>
              </a:rPr>
              <a:t>_turtle </a:t>
            </a:r>
            <a:r>
              <a:rPr lang="en-US" sz="1600" b="0" i="0" u="none" strike="noStrike" cap="none" dirty="0">
                <a:solidFill>
                  <a:srgbClr val="000000"/>
                </a:solidFill>
                <a:latin typeface="Arial"/>
                <a:ea typeface="Arial"/>
                <a:cs typeface="Arial"/>
                <a:sym typeface="Arial"/>
              </a:rPr>
              <a:t>right</a:t>
            </a:r>
          </a:p>
          <a:p>
            <a:pPr marL="914400" marR="0" lvl="1" indent="-330200" algn="l" rtl="0">
              <a:lnSpc>
                <a:spcPct val="100000"/>
              </a:lnSpc>
              <a:spcBef>
                <a:spcPts val="0"/>
              </a:spcBef>
              <a:spcAft>
                <a:spcPts val="0"/>
              </a:spcAft>
              <a:buClr>
                <a:srgbClr val="000000"/>
              </a:buClr>
              <a:buSzPct val="75000"/>
              <a:buFont typeface="Courier New"/>
              <a:buChar char="o"/>
            </a:pPr>
            <a:r>
              <a:rPr lang="en-US" sz="1600" dirty="0"/>
              <a:t>r</a:t>
            </a:r>
            <a:r>
              <a:rPr lang="en-US" sz="1600" b="0" i="0" u="none" strike="noStrike" cap="none" dirty="0">
                <a:solidFill>
                  <a:srgbClr val="000000"/>
                </a:solidFill>
                <a:latin typeface="Arial"/>
                <a:ea typeface="Arial"/>
                <a:cs typeface="Arial"/>
                <a:sym typeface="Arial"/>
              </a:rPr>
              <a:t>ecursively draw right branch</a:t>
            </a:r>
          </a:p>
          <a:p>
            <a:pPr marL="914400" marR="0" lvl="1" indent="-330200" algn="l" rtl="0">
              <a:lnSpc>
                <a:spcPct val="100000"/>
              </a:lnSpc>
              <a:spcBef>
                <a:spcPts val="0"/>
              </a:spcBef>
              <a:spcAft>
                <a:spcPts val="0"/>
              </a:spcAft>
              <a:buClr>
                <a:srgbClr val="000000"/>
              </a:buClr>
              <a:buSzPct val="75000"/>
              <a:buFont typeface="Courier New"/>
              <a:buChar char="o"/>
            </a:pPr>
            <a:r>
              <a:rPr lang="en-US" sz="1600" dirty="0"/>
              <a:t>re</a:t>
            </a:r>
            <a:r>
              <a:rPr lang="en-US" sz="1600" b="0" i="0" u="none" strike="noStrike" cap="none" dirty="0">
                <a:solidFill>
                  <a:srgbClr val="000000"/>
                </a:solidFill>
                <a:latin typeface="Arial"/>
                <a:ea typeface="Arial"/>
                <a:cs typeface="Arial"/>
                <a:sym typeface="Arial"/>
              </a:rPr>
              <a:t>set </a:t>
            </a:r>
            <a:r>
              <a:rPr lang="en-US" sz="1600" b="0" i="0" u="none" strike="noStrike" cap="none" dirty="0">
                <a:solidFill>
                  <a:srgbClr val="0000FF"/>
                </a:solidFill>
                <a:latin typeface="Consolas"/>
                <a:ea typeface="Consolas"/>
                <a:cs typeface="Consolas"/>
                <a:sym typeface="Consolas"/>
              </a:rPr>
              <a:t>_turtle</a:t>
            </a:r>
            <a:r>
              <a:rPr lang="en-US" sz="1600" b="0" i="0" u="none" strike="noStrike" cap="none" dirty="0">
                <a:solidFill>
                  <a:srgbClr val="000000"/>
                </a:solidFill>
                <a:latin typeface="Arial"/>
                <a:ea typeface="Arial"/>
                <a:cs typeface="Arial"/>
                <a:sym typeface="Arial"/>
              </a:rPr>
              <a:t> to starting orientation</a:t>
            </a:r>
          </a:p>
          <a:p>
            <a:pPr marL="914400" marR="0" lvl="1" indent="-330200" algn="l" rtl="0">
              <a:lnSpc>
                <a:spcPct val="100000"/>
              </a:lnSpc>
              <a:spcBef>
                <a:spcPts val="0"/>
              </a:spcBef>
              <a:spcAft>
                <a:spcPts val="0"/>
              </a:spcAft>
              <a:buClr>
                <a:srgbClr val="000000"/>
              </a:buClr>
              <a:buSzPct val="75000"/>
              <a:buFont typeface="Courier New"/>
              <a:buChar char="o"/>
            </a:pPr>
            <a:r>
              <a:rPr lang="en-US" sz="1600" dirty="0"/>
              <a:t>b</a:t>
            </a:r>
            <a:r>
              <a:rPr lang="en-US" sz="1600" b="0" i="0" u="none" strike="noStrike" cap="none" dirty="0">
                <a:solidFill>
                  <a:srgbClr val="000000"/>
                </a:solidFill>
                <a:latin typeface="Arial"/>
                <a:ea typeface="Arial"/>
                <a:cs typeface="Arial"/>
                <a:sym typeface="Arial"/>
              </a:rPr>
              <a:t>ack up to prepare for next branch</a:t>
            </a:r>
          </a:p>
        </p:txBody>
      </p:sp>
      <p:sp>
        <p:nvSpPr>
          <p:cNvPr id="520" name="Shape 520"/>
          <p:cNvSpPr txBox="1">
            <a:spLocks noGrp="1"/>
          </p:cNvSpPr>
          <p:nvPr>
            <p:ph type="body" idx="1"/>
          </p:nvPr>
        </p:nvSpPr>
        <p:spPr>
          <a:xfrm>
            <a:off x="4064000" y="987425"/>
            <a:ext cx="4846084" cy="3862387"/>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private void draw(int </a:t>
            </a:r>
            <a:r>
              <a:rPr lang="en-US" sz="1400" b="0" i="0" u="none" strike="noStrike" cap="none" dirty="0" err="1">
                <a:solidFill>
                  <a:srgbClr val="000000"/>
                </a:solidFill>
                <a:latin typeface="Consolas"/>
                <a:ea typeface="Consolas"/>
                <a:cs typeface="Consolas"/>
                <a:sym typeface="Consolas"/>
              </a:rPr>
              <a:t>trunkLen</a:t>
            </a:r>
            <a:r>
              <a:rPr lang="en-US" sz="14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     </a:t>
            </a:r>
            <a:r>
              <a:rPr lang="en-US" sz="1400" b="0" i="0" u="none" strike="noStrike" cap="none" dirty="0">
                <a:solidFill>
                  <a:srgbClr val="FF0000"/>
                </a:solidFill>
                <a:latin typeface="Consolas"/>
                <a:ea typeface="Consolas"/>
                <a:cs typeface="Consolas"/>
                <a:sym typeface="Consolas"/>
              </a:rPr>
              <a:t>if (</a:t>
            </a:r>
            <a:r>
              <a:rPr lang="en-US" sz="1400" b="0" i="0" u="none" strike="noStrike" cap="none" dirty="0" err="1">
                <a:solidFill>
                  <a:srgbClr val="FF0000"/>
                </a:solidFill>
                <a:latin typeface="Consolas"/>
                <a:ea typeface="Consolas"/>
                <a:cs typeface="Consolas"/>
                <a:sym typeface="Consolas"/>
              </a:rPr>
              <a:t>trunkLen</a:t>
            </a:r>
            <a:r>
              <a:rPr lang="en-US" sz="1400" b="0" i="0" u="none" strike="noStrike" cap="none" dirty="0">
                <a:solidFill>
                  <a:srgbClr val="FF0000"/>
                </a:solidFill>
                <a:latin typeface="Consolas"/>
                <a:ea typeface="Consolas"/>
                <a:cs typeface="Consolas"/>
                <a:sym typeface="Consolas"/>
              </a:rPr>
              <a:t> &lt;= 0) {</a:t>
            </a:r>
            <a:endParaRPr sz="1400" b="0" i="0" u="none" strike="noStrike" cap="none" dirty="0">
              <a:solidFill>
                <a:srgbClr val="FF0000"/>
              </a:solidFill>
              <a:latin typeface="Consolas"/>
              <a:ea typeface="Consolas"/>
              <a:cs typeface="Consolas"/>
              <a:sym typeface="Consolas"/>
            </a:endParaRP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r>
              <a:rPr lang="en-US" sz="1400" b="0" i="0" u="none" strike="noStrike" cap="none" dirty="0" err="1">
                <a:solidFill>
                  <a:srgbClr val="FF0000"/>
                </a:solidFill>
                <a:latin typeface="Consolas"/>
                <a:ea typeface="Consolas"/>
                <a:cs typeface="Consolas"/>
                <a:sym typeface="Consolas"/>
              </a:rPr>
              <a:t>this.addLeaf</a:t>
            </a:r>
            <a:r>
              <a:rPr lang="en-US" sz="14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 else {</a:t>
            </a:r>
            <a:endParaRPr sz="1400" b="0" i="0" u="none" strike="noStrike" cap="none" dirty="0">
              <a:solidFill>
                <a:srgbClr val="FF0000"/>
              </a:solidFill>
              <a:latin typeface="Consolas"/>
              <a:ea typeface="Consolas"/>
              <a:cs typeface="Consolas"/>
              <a:sym typeface="Consolas"/>
            </a:endParaRP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_</a:t>
            </a:r>
            <a:r>
              <a:rPr lang="en-US" sz="1400" b="0" i="0" u="none" strike="noStrike" cap="none" dirty="0" err="1">
                <a:solidFill>
                  <a:srgbClr val="FF0000"/>
                </a:solidFill>
                <a:latin typeface="Consolas"/>
                <a:ea typeface="Consolas"/>
                <a:cs typeface="Consolas"/>
                <a:sym typeface="Consolas"/>
              </a:rPr>
              <a:t>turtle.forward</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trunkLen</a:t>
            </a:r>
            <a:r>
              <a:rPr lang="en-US" sz="14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_</a:t>
            </a:r>
            <a:r>
              <a:rPr lang="en-US" sz="1400" b="0" i="0" u="none" strike="noStrike" cap="none" dirty="0" err="1">
                <a:solidFill>
                  <a:srgbClr val="FF0000"/>
                </a:solidFill>
                <a:latin typeface="Consolas"/>
                <a:ea typeface="Consolas"/>
                <a:cs typeface="Consolas"/>
                <a:sym typeface="Consolas"/>
              </a:rPr>
              <a:t>turtle.left</a:t>
            </a:r>
            <a:r>
              <a:rPr lang="en-US" sz="1400" b="0" i="0" u="none" strike="noStrike" cap="none" dirty="0">
                <a:solidFill>
                  <a:srgbClr val="FF0000"/>
                </a:solidFill>
                <a:latin typeface="Consolas"/>
                <a:ea typeface="Consolas"/>
                <a:cs typeface="Consolas"/>
                <a:sym typeface="Consolas"/>
              </a:rPr>
              <a:t>(_</a:t>
            </a:r>
            <a:r>
              <a:rPr lang="en-US" sz="1400" b="0" i="0" u="none" strike="noStrike" cap="none" dirty="0" err="1">
                <a:solidFill>
                  <a:srgbClr val="FF0000"/>
                </a:solidFill>
                <a:latin typeface="Consolas"/>
                <a:ea typeface="Consolas"/>
                <a:cs typeface="Consolas"/>
                <a:sym typeface="Consolas"/>
              </a:rPr>
              <a:t>branchAngle</a:t>
            </a:r>
            <a:r>
              <a:rPr lang="en-US" sz="14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r>
              <a:rPr lang="en-US" sz="1400" b="0" i="0" u="none" strike="noStrike" cap="none" dirty="0" err="1">
                <a:solidFill>
                  <a:srgbClr val="FF0000"/>
                </a:solidFill>
                <a:latin typeface="Consolas"/>
                <a:ea typeface="Consolas"/>
                <a:cs typeface="Consolas"/>
                <a:sym typeface="Consolas"/>
              </a:rPr>
              <a:t>this.draw</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trunkLen</a:t>
            </a:r>
            <a:r>
              <a:rPr lang="en-US" sz="1400" b="0" i="0" u="none" strike="noStrike" cap="none" dirty="0">
                <a:solidFill>
                  <a:srgbClr val="FF0000"/>
                </a:solidFill>
                <a:latin typeface="Consolas"/>
                <a:ea typeface="Consolas"/>
                <a:cs typeface="Consolas"/>
                <a:sym typeface="Consolas"/>
              </a:rPr>
              <a:t> - _</a:t>
            </a:r>
            <a:r>
              <a:rPr lang="en-US" sz="1400" b="0" i="0" u="none" strike="noStrike" cap="none" dirty="0" err="1">
                <a:solidFill>
                  <a:srgbClr val="FF0000"/>
                </a:solidFill>
                <a:latin typeface="Consolas"/>
                <a:ea typeface="Consolas"/>
                <a:cs typeface="Consolas"/>
                <a:sym typeface="Consolas"/>
              </a:rPr>
              <a:t>trunkDecrement</a:t>
            </a:r>
            <a:r>
              <a:rPr lang="en-US" sz="14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_</a:t>
            </a:r>
            <a:r>
              <a:rPr lang="en-US" sz="1400" b="0" i="0" u="none" strike="noStrike" cap="none" dirty="0" err="1">
                <a:solidFill>
                  <a:srgbClr val="FF0000"/>
                </a:solidFill>
                <a:latin typeface="Consolas"/>
                <a:ea typeface="Consolas"/>
                <a:cs typeface="Consolas"/>
                <a:sym typeface="Consolas"/>
              </a:rPr>
              <a:t>turtle.right</a:t>
            </a:r>
            <a:r>
              <a:rPr lang="en-US" sz="1400" b="0" i="0" u="none" strike="noStrike" cap="none" dirty="0">
                <a:solidFill>
                  <a:srgbClr val="FF0000"/>
                </a:solidFill>
                <a:latin typeface="Consolas"/>
                <a:ea typeface="Consolas"/>
                <a:cs typeface="Consolas"/>
                <a:sym typeface="Consolas"/>
              </a:rPr>
              <a:t>(2 * _</a:t>
            </a:r>
            <a:r>
              <a:rPr lang="en-US" sz="1400" b="0" i="0" u="none" strike="noStrike" cap="none" dirty="0" err="1">
                <a:solidFill>
                  <a:srgbClr val="FF0000"/>
                </a:solidFill>
                <a:latin typeface="Consolas"/>
                <a:ea typeface="Consolas"/>
                <a:cs typeface="Consolas"/>
                <a:sym typeface="Consolas"/>
              </a:rPr>
              <a:t>branchAngle</a:t>
            </a:r>
            <a:r>
              <a:rPr lang="en-US" sz="14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r>
              <a:rPr lang="en-US" sz="1400" b="0" i="0" u="none" strike="noStrike" cap="none" dirty="0" err="1">
                <a:solidFill>
                  <a:srgbClr val="FF0000"/>
                </a:solidFill>
                <a:latin typeface="Consolas"/>
                <a:ea typeface="Consolas"/>
                <a:cs typeface="Consolas"/>
                <a:sym typeface="Consolas"/>
              </a:rPr>
              <a:t>this.draw</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trunkLen</a:t>
            </a:r>
            <a:r>
              <a:rPr lang="en-US" sz="1400" b="0" i="0" u="none" strike="noStrike" cap="none" dirty="0">
                <a:solidFill>
                  <a:srgbClr val="FF0000"/>
                </a:solidFill>
                <a:latin typeface="Consolas"/>
                <a:ea typeface="Consolas"/>
                <a:cs typeface="Consolas"/>
                <a:sym typeface="Consolas"/>
              </a:rPr>
              <a:t> - _</a:t>
            </a:r>
            <a:r>
              <a:rPr lang="en-US" sz="1400" b="0" i="0" u="none" strike="noStrike" cap="none" dirty="0" err="1">
                <a:solidFill>
                  <a:srgbClr val="FF0000"/>
                </a:solidFill>
                <a:latin typeface="Consolas"/>
                <a:ea typeface="Consolas"/>
                <a:cs typeface="Consolas"/>
                <a:sym typeface="Consolas"/>
              </a:rPr>
              <a:t>trunkDecrement</a:t>
            </a:r>
            <a:r>
              <a:rPr lang="en-US" sz="14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_</a:t>
            </a:r>
            <a:r>
              <a:rPr lang="en-US" sz="1400" b="0" i="0" u="none" strike="noStrike" cap="none" dirty="0" err="1">
                <a:solidFill>
                  <a:srgbClr val="FF0000"/>
                </a:solidFill>
                <a:latin typeface="Consolas"/>
                <a:ea typeface="Consolas"/>
                <a:cs typeface="Consolas"/>
                <a:sym typeface="Consolas"/>
              </a:rPr>
              <a:t>turtle.left</a:t>
            </a:r>
            <a:r>
              <a:rPr lang="en-US" sz="1400" b="0" i="0" u="none" strike="noStrike" cap="none" dirty="0">
                <a:solidFill>
                  <a:srgbClr val="FF0000"/>
                </a:solidFill>
                <a:latin typeface="Consolas"/>
                <a:ea typeface="Consolas"/>
                <a:cs typeface="Consolas"/>
                <a:sym typeface="Consolas"/>
              </a:rPr>
              <a:t>(_</a:t>
            </a:r>
            <a:r>
              <a:rPr lang="en-US" sz="1400" b="0" i="0" u="none" strike="noStrike" cap="none" dirty="0" err="1">
                <a:solidFill>
                  <a:srgbClr val="FF0000"/>
                </a:solidFill>
                <a:latin typeface="Consolas"/>
                <a:ea typeface="Consolas"/>
                <a:cs typeface="Consolas"/>
                <a:sym typeface="Consolas"/>
              </a:rPr>
              <a:t>branchAngle</a:t>
            </a:r>
            <a:r>
              <a:rPr lang="en-US" sz="14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_</a:t>
            </a:r>
            <a:r>
              <a:rPr lang="en-US" sz="1400" b="0" i="0" u="none" strike="noStrike" cap="none" dirty="0" err="1">
                <a:solidFill>
                  <a:srgbClr val="FF0000"/>
                </a:solidFill>
                <a:latin typeface="Consolas"/>
                <a:ea typeface="Consolas"/>
                <a:cs typeface="Consolas"/>
                <a:sym typeface="Consolas"/>
              </a:rPr>
              <a:t>turtle.back</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trunkLen</a:t>
            </a:r>
            <a:r>
              <a:rPr lang="en-US" sz="14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a:t>
            </a:r>
          </a:p>
        </p:txBody>
      </p:sp>
    </p:spTree>
    <p:extLst>
      <p:ext uri="{BB962C8B-B14F-4D97-AF65-F5344CB8AC3E}">
        <p14:creationId xmlns:p14="http://schemas.microsoft.com/office/powerpoint/2010/main" val="710126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9">
                                            <p:txEl>
                                              <p:pRg st="0" end="0"/>
                                            </p:txEl>
                                          </p:spTgt>
                                        </p:tgtEl>
                                        <p:attrNameLst>
                                          <p:attrName>style.visibility</p:attrName>
                                        </p:attrNameLst>
                                      </p:cBhvr>
                                      <p:to>
                                        <p:strVal val="visible"/>
                                      </p:to>
                                    </p:set>
                                    <p:animEffect transition="in" filter="fade">
                                      <p:cBhvr>
                                        <p:cTn id="7" dur="500"/>
                                        <p:tgtEl>
                                          <p:spTgt spid="519">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20">
                                            <p:txEl>
                                              <p:pRg st="1" end="1"/>
                                            </p:txEl>
                                          </p:spTgt>
                                        </p:tgtEl>
                                        <p:attrNameLst>
                                          <p:attrName>style.visibility</p:attrName>
                                        </p:attrNameLst>
                                      </p:cBhvr>
                                      <p:to>
                                        <p:strVal val="visible"/>
                                      </p:to>
                                    </p:set>
                                    <p:animEffect transition="in" filter="fade">
                                      <p:cBhvr>
                                        <p:cTn id="10" dur="500"/>
                                        <p:tgtEl>
                                          <p:spTgt spid="520">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20">
                                            <p:txEl>
                                              <p:pRg st="2" end="2"/>
                                            </p:txEl>
                                          </p:spTgt>
                                        </p:tgtEl>
                                        <p:attrNameLst>
                                          <p:attrName>style.visibility</p:attrName>
                                        </p:attrNameLst>
                                      </p:cBhvr>
                                      <p:to>
                                        <p:strVal val="visible"/>
                                      </p:to>
                                    </p:set>
                                    <p:animEffect transition="in" filter="fade">
                                      <p:cBhvr>
                                        <p:cTn id="13" dur="500"/>
                                        <p:tgtEl>
                                          <p:spTgt spid="520">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19">
                                            <p:txEl>
                                              <p:pRg st="1" end="1"/>
                                            </p:txEl>
                                          </p:spTgt>
                                        </p:tgtEl>
                                        <p:attrNameLst>
                                          <p:attrName>style.visibility</p:attrName>
                                        </p:attrNameLst>
                                      </p:cBhvr>
                                      <p:to>
                                        <p:strVal val="visible"/>
                                      </p:to>
                                    </p:set>
                                    <p:animEffect transition="in" filter="fade">
                                      <p:cBhvr>
                                        <p:cTn id="18" dur="500"/>
                                        <p:tgtEl>
                                          <p:spTgt spid="519">
                                            <p:txEl>
                                              <p:pRg st="1" end="1"/>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20">
                                            <p:txEl>
                                              <p:pRg st="3" end="3"/>
                                            </p:txEl>
                                          </p:spTgt>
                                        </p:tgtEl>
                                        <p:attrNameLst>
                                          <p:attrName>style.visibility</p:attrName>
                                        </p:attrNameLst>
                                      </p:cBhvr>
                                      <p:to>
                                        <p:strVal val="visible"/>
                                      </p:to>
                                    </p:set>
                                    <p:animEffect transition="in" filter="fade">
                                      <p:cBhvr>
                                        <p:cTn id="21" dur="500"/>
                                        <p:tgtEl>
                                          <p:spTgt spid="520">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20">
                                            <p:txEl>
                                              <p:pRg st="11" end="11"/>
                                            </p:txEl>
                                          </p:spTgt>
                                        </p:tgtEl>
                                        <p:attrNameLst>
                                          <p:attrName>style.visibility</p:attrName>
                                        </p:attrNameLst>
                                      </p:cBhvr>
                                      <p:to>
                                        <p:strVal val="visible"/>
                                      </p:to>
                                    </p:set>
                                    <p:animEffect transition="in" filter="fade">
                                      <p:cBhvr>
                                        <p:cTn id="24" dur="500"/>
                                        <p:tgtEl>
                                          <p:spTgt spid="520">
                                            <p:txEl>
                                              <p:pRg st="11" end="1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19">
                                            <p:txEl>
                                              <p:pRg st="2" end="2"/>
                                            </p:txEl>
                                          </p:spTgt>
                                        </p:tgtEl>
                                        <p:attrNameLst>
                                          <p:attrName>style.visibility</p:attrName>
                                        </p:attrNameLst>
                                      </p:cBhvr>
                                      <p:to>
                                        <p:strVal val="visible"/>
                                      </p:to>
                                    </p:set>
                                    <p:animEffect transition="in" filter="fade">
                                      <p:cBhvr>
                                        <p:cTn id="29" dur="500"/>
                                        <p:tgtEl>
                                          <p:spTgt spid="519">
                                            <p:txEl>
                                              <p:pRg st="2" end="2"/>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20">
                                            <p:txEl>
                                              <p:pRg st="4" end="4"/>
                                            </p:txEl>
                                          </p:spTgt>
                                        </p:tgtEl>
                                        <p:attrNameLst>
                                          <p:attrName>style.visibility</p:attrName>
                                        </p:attrNameLst>
                                      </p:cBhvr>
                                      <p:to>
                                        <p:strVal val="visible"/>
                                      </p:to>
                                    </p:set>
                                    <p:animEffect transition="in" filter="fade">
                                      <p:cBhvr>
                                        <p:cTn id="32" dur="500"/>
                                        <p:tgtEl>
                                          <p:spTgt spid="520">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19">
                                            <p:txEl>
                                              <p:pRg st="3" end="3"/>
                                            </p:txEl>
                                          </p:spTgt>
                                        </p:tgtEl>
                                        <p:attrNameLst>
                                          <p:attrName>style.visibility</p:attrName>
                                        </p:attrNameLst>
                                      </p:cBhvr>
                                      <p:to>
                                        <p:strVal val="visible"/>
                                      </p:to>
                                    </p:set>
                                    <p:animEffect transition="in" filter="fade">
                                      <p:cBhvr>
                                        <p:cTn id="37" dur="500"/>
                                        <p:tgtEl>
                                          <p:spTgt spid="519">
                                            <p:txEl>
                                              <p:pRg st="3" end="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520">
                                            <p:txEl>
                                              <p:pRg st="5" end="5"/>
                                            </p:txEl>
                                          </p:spTgt>
                                        </p:tgtEl>
                                        <p:attrNameLst>
                                          <p:attrName>style.visibility</p:attrName>
                                        </p:attrNameLst>
                                      </p:cBhvr>
                                      <p:to>
                                        <p:strVal val="visible"/>
                                      </p:to>
                                    </p:set>
                                    <p:animEffect transition="in" filter="fade">
                                      <p:cBhvr>
                                        <p:cTn id="40" dur="500"/>
                                        <p:tgtEl>
                                          <p:spTgt spid="520">
                                            <p:txEl>
                                              <p:pRg st="5" end="5"/>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519">
                                            <p:txEl>
                                              <p:pRg st="4" end="4"/>
                                            </p:txEl>
                                          </p:spTgt>
                                        </p:tgtEl>
                                        <p:attrNameLst>
                                          <p:attrName>style.visibility</p:attrName>
                                        </p:attrNameLst>
                                      </p:cBhvr>
                                      <p:to>
                                        <p:strVal val="visible"/>
                                      </p:to>
                                    </p:set>
                                    <p:animEffect transition="in" filter="fade">
                                      <p:cBhvr>
                                        <p:cTn id="45" dur="500"/>
                                        <p:tgtEl>
                                          <p:spTgt spid="519">
                                            <p:txEl>
                                              <p:pRg st="4" end="4"/>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520">
                                            <p:txEl>
                                              <p:pRg st="6" end="6"/>
                                            </p:txEl>
                                          </p:spTgt>
                                        </p:tgtEl>
                                        <p:attrNameLst>
                                          <p:attrName>style.visibility</p:attrName>
                                        </p:attrNameLst>
                                      </p:cBhvr>
                                      <p:to>
                                        <p:strVal val="visible"/>
                                      </p:to>
                                    </p:set>
                                    <p:animEffect transition="in" filter="fade">
                                      <p:cBhvr>
                                        <p:cTn id="48" dur="500"/>
                                        <p:tgtEl>
                                          <p:spTgt spid="520">
                                            <p:txEl>
                                              <p:pRg st="6" end="6"/>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519">
                                            <p:txEl>
                                              <p:pRg st="5" end="5"/>
                                            </p:txEl>
                                          </p:spTgt>
                                        </p:tgtEl>
                                        <p:attrNameLst>
                                          <p:attrName>style.visibility</p:attrName>
                                        </p:attrNameLst>
                                      </p:cBhvr>
                                      <p:to>
                                        <p:strVal val="visible"/>
                                      </p:to>
                                    </p:set>
                                    <p:animEffect transition="in" filter="fade">
                                      <p:cBhvr>
                                        <p:cTn id="53" dur="500"/>
                                        <p:tgtEl>
                                          <p:spTgt spid="519">
                                            <p:txEl>
                                              <p:pRg st="5" end="5"/>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520">
                                            <p:txEl>
                                              <p:pRg st="7" end="7"/>
                                            </p:txEl>
                                          </p:spTgt>
                                        </p:tgtEl>
                                        <p:attrNameLst>
                                          <p:attrName>style.visibility</p:attrName>
                                        </p:attrNameLst>
                                      </p:cBhvr>
                                      <p:to>
                                        <p:strVal val="visible"/>
                                      </p:to>
                                    </p:set>
                                    <p:animEffect transition="in" filter="fade">
                                      <p:cBhvr>
                                        <p:cTn id="56" dur="500"/>
                                        <p:tgtEl>
                                          <p:spTgt spid="520">
                                            <p:txEl>
                                              <p:pRg st="7" end="7"/>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19">
                                            <p:txEl>
                                              <p:pRg st="6" end="6"/>
                                            </p:txEl>
                                          </p:spTgt>
                                        </p:tgtEl>
                                        <p:attrNameLst>
                                          <p:attrName>style.visibility</p:attrName>
                                        </p:attrNameLst>
                                      </p:cBhvr>
                                      <p:to>
                                        <p:strVal val="visible"/>
                                      </p:to>
                                    </p:set>
                                    <p:animEffect transition="in" filter="fade">
                                      <p:cBhvr>
                                        <p:cTn id="61" dur="500"/>
                                        <p:tgtEl>
                                          <p:spTgt spid="519">
                                            <p:txEl>
                                              <p:pRg st="6" end="6"/>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520">
                                            <p:txEl>
                                              <p:pRg st="8" end="8"/>
                                            </p:txEl>
                                          </p:spTgt>
                                        </p:tgtEl>
                                        <p:attrNameLst>
                                          <p:attrName>style.visibility</p:attrName>
                                        </p:attrNameLst>
                                      </p:cBhvr>
                                      <p:to>
                                        <p:strVal val="visible"/>
                                      </p:to>
                                    </p:set>
                                    <p:animEffect transition="in" filter="fade">
                                      <p:cBhvr>
                                        <p:cTn id="64" dur="500"/>
                                        <p:tgtEl>
                                          <p:spTgt spid="520">
                                            <p:txEl>
                                              <p:pRg st="8" end="8"/>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519">
                                            <p:txEl>
                                              <p:pRg st="7" end="7"/>
                                            </p:txEl>
                                          </p:spTgt>
                                        </p:tgtEl>
                                        <p:attrNameLst>
                                          <p:attrName>style.visibility</p:attrName>
                                        </p:attrNameLst>
                                      </p:cBhvr>
                                      <p:to>
                                        <p:strVal val="visible"/>
                                      </p:to>
                                    </p:set>
                                    <p:animEffect transition="in" filter="fade">
                                      <p:cBhvr>
                                        <p:cTn id="69" dur="500"/>
                                        <p:tgtEl>
                                          <p:spTgt spid="519">
                                            <p:txEl>
                                              <p:pRg st="7" end="7"/>
                                            </p:txEl>
                                          </p:spTgt>
                                        </p:tgtEl>
                                      </p:cBhvr>
                                    </p:animEffect>
                                  </p:childTnLst>
                                </p:cTn>
                              </p:par>
                              <p:par>
                                <p:cTn id="70" presetID="10" presetClass="entr" presetSubtype="0" fill="hold" nodeType="withEffect">
                                  <p:stCondLst>
                                    <p:cond delay="0"/>
                                  </p:stCondLst>
                                  <p:childTnLst>
                                    <p:set>
                                      <p:cBhvr>
                                        <p:cTn id="71" dur="1" fill="hold">
                                          <p:stCondLst>
                                            <p:cond delay="0"/>
                                          </p:stCondLst>
                                        </p:cTn>
                                        <p:tgtEl>
                                          <p:spTgt spid="520">
                                            <p:txEl>
                                              <p:pRg st="9" end="9"/>
                                            </p:txEl>
                                          </p:spTgt>
                                        </p:tgtEl>
                                        <p:attrNameLst>
                                          <p:attrName>style.visibility</p:attrName>
                                        </p:attrNameLst>
                                      </p:cBhvr>
                                      <p:to>
                                        <p:strVal val="visible"/>
                                      </p:to>
                                    </p:set>
                                    <p:animEffect transition="in" filter="fade">
                                      <p:cBhvr>
                                        <p:cTn id="72" dur="500"/>
                                        <p:tgtEl>
                                          <p:spTgt spid="520">
                                            <p:txEl>
                                              <p:pRg st="9" end="9"/>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519">
                                            <p:txEl>
                                              <p:pRg st="8" end="8"/>
                                            </p:txEl>
                                          </p:spTgt>
                                        </p:tgtEl>
                                        <p:attrNameLst>
                                          <p:attrName>style.visibility</p:attrName>
                                        </p:attrNameLst>
                                      </p:cBhvr>
                                      <p:to>
                                        <p:strVal val="visible"/>
                                      </p:to>
                                    </p:set>
                                    <p:animEffect transition="in" filter="fade">
                                      <p:cBhvr>
                                        <p:cTn id="77" dur="500"/>
                                        <p:tgtEl>
                                          <p:spTgt spid="519">
                                            <p:txEl>
                                              <p:pRg st="8" end="8"/>
                                            </p:txEl>
                                          </p:spTgt>
                                        </p:tgtEl>
                                      </p:cBhvr>
                                    </p:animEffect>
                                  </p:childTnLst>
                                </p:cTn>
                              </p:par>
                              <p:par>
                                <p:cTn id="78" presetID="10" presetClass="entr" presetSubtype="0" fill="hold" nodeType="withEffect">
                                  <p:stCondLst>
                                    <p:cond delay="0"/>
                                  </p:stCondLst>
                                  <p:childTnLst>
                                    <p:set>
                                      <p:cBhvr>
                                        <p:cTn id="79" dur="1" fill="hold">
                                          <p:stCondLst>
                                            <p:cond delay="0"/>
                                          </p:stCondLst>
                                        </p:cTn>
                                        <p:tgtEl>
                                          <p:spTgt spid="520">
                                            <p:txEl>
                                              <p:pRg st="10" end="10"/>
                                            </p:txEl>
                                          </p:spTgt>
                                        </p:tgtEl>
                                        <p:attrNameLst>
                                          <p:attrName>style.visibility</p:attrName>
                                        </p:attrNameLst>
                                      </p:cBhvr>
                                      <p:to>
                                        <p:strVal val="visible"/>
                                      </p:to>
                                    </p:set>
                                    <p:animEffect transition="in" filter="fade">
                                      <p:cBhvr>
                                        <p:cTn id="80" dur="500"/>
                                        <p:tgtEl>
                                          <p:spTgt spid="520">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Shape 518"/>
          <p:cNvSpPr txBox="1">
            <a:spLocks noGrp="1"/>
          </p:cNvSpPr>
          <p:nvPr>
            <p:ph type="title"/>
          </p:nvPr>
        </p:nvSpPr>
        <p:spPr>
          <a:xfrm>
            <a:off x="457200" y="206375"/>
            <a:ext cx="5784574"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FF"/>
              </a:buClr>
              <a:buSzPct val="25000"/>
              <a:buFont typeface="Consolas"/>
              <a:buNone/>
            </a:pPr>
            <a:r>
              <a:rPr lang="en-US" sz="3600" b="1" i="0" u="none" strike="noStrike" cap="none" dirty="0">
                <a:solidFill>
                  <a:srgbClr val="0000FF"/>
                </a:solidFill>
                <a:latin typeface="Consolas"/>
                <a:ea typeface="Consolas"/>
                <a:cs typeface="Consolas"/>
                <a:sym typeface="Consolas"/>
              </a:rPr>
              <a:t>Tree</a:t>
            </a:r>
            <a:r>
              <a:rPr lang="en-US" sz="3600" b="1" i="0" u="none" strike="noStrike" cap="none" dirty="0">
                <a:solidFill>
                  <a:srgbClr val="000000"/>
                </a:solidFill>
                <a:latin typeface="Arial"/>
                <a:ea typeface="Arial"/>
                <a:cs typeface="Arial"/>
                <a:sym typeface="Arial"/>
              </a:rPr>
              <a:t>’s </a:t>
            </a:r>
            <a:r>
              <a:rPr lang="en-US" sz="3600" b="1" i="0" u="none" strike="noStrike" cap="none" dirty="0">
                <a:solidFill>
                  <a:srgbClr val="0000FF"/>
                </a:solidFill>
                <a:latin typeface="Consolas"/>
                <a:ea typeface="Consolas"/>
                <a:cs typeface="Consolas"/>
                <a:sym typeface="Consolas"/>
              </a:rPr>
              <a:t>draw</a:t>
            </a:r>
            <a:r>
              <a:rPr lang="en-US" sz="3600" b="1" i="0" u="none" strike="noStrike" cap="none" dirty="0">
                <a:solidFill>
                  <a:srgbClr val="000000"/>
                </a:solidFill>
                <a:latin typeface="Arial"/>
                <a:ea typeface="Arial"/>
                <a:cs typeface="Arial"/>
                <a:sym typeface="Arial"/>
              </a:rPr>
              <a:t> Method</a:t>
            </a:r>
          </a:p>
        </p:txBody>
      </p:sp>
      <p:sp>
        <p:nvSpPr>
          <p:cNvPr id="520" name="Shape 520"/>
          <p:cNvSpPr txBox="1">
            <a:spLocks noGrp="1"/>
          </p:cNvSpPr>
          <p:nvPr>
            <p:ph type="body" idx="1"/>
          </p:nvPr>
        </p:nvSpPr>
        <p:spPr>
          <a:xfrm>
            <a:off x="605183" y="1206086"/>
            <a:ext cx="4846084" cy="3862387"/>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private void draw(int </a:t>
            </a:r>
            <a:r>
              <a:rPr lang="en-US" sz="1400" b="0" i="0" u="none" strike="noStrike" cap="none" dirty="0" err="1">
                <a:solidFill>
                  <a:srgbClr val="000000"/>
                </a:solidFill>
                <a:latin typeface="Consolas"/>
                <a:ea typeface="Consolas"/>
                <a:cs typeface="Consolas"/>
                <a:sym typeface="Consolas"/>
              </a:rPr>
              <a:t>trunkLen</a:t>
            </a:r>
            <a:r>
              <a:rPr lang="en-US" sz="14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chemeClr val="tx1"/>
                </a:solidFill>
                <a:latin typeface="Consolas"/>
                <a:ea typeface="Consolas"/>
                <a:cs typeface="Consolas"/>
                <a:sym typeface="Consolas"/>
              </a:rPr>
              <a:t>     if (</a:t>
            </a:r>
            <a:r>
              <a:rPr lang="en-US" sz="1400" b="0" i="0" u="none" strike="noStrike" cap="none" dirty="0" err="1">
                <a:solidFill>
                  <a:schemeClr val="tx1"/>
                </a:solidFill>
                <a:latin typeface="Consolas"/>
                <a:ea typeface="Consolas"/>
                <a:cs typeface="Consolas"/>
                <a:sym typeface="Consolas"/>
              </a:rPr>
              <a:t>trunkLen</a:t>
            </a:r>
            <a:r>
              <a:rPr lang="en-US" sz="1400" b="0" i="0" u="none" strike="noStrike" cap="none" dirty="0">
                <a:solidFill>
                  <a:schemeClr val="tx1"/>
                </a:solidFill>
                <a:latin typeface="Consolas"/>
                <a:ea typeface="Consolas"/>
                <a:cs typeface="Consolas"/>
                <a:sym typeface="Consolas"/>
              </a:rPr>
              <a:t> &lt;= 0) {</a:t>
            </a:r>
            <a:endParaRPr sz="1400" b="0" i="0" u="none" strike="noStrike" cap="none" dirty="0">
              <a:solidFill>
                <a:schemeClr val="tx1"/>
              </a:solidFill>
              <a:latin typeface="Consolas"/>
              <a:ea typeface="Consolas"/>
              <a:cs typeface="Consolas"/>
              <a:sym typeface="Consolas"/>
            </a:endParaRP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chemeClr val="tx1"/>
                </a:solidFill>
                <a:latin typeface="Consolas"/>
                <a:ea typeface="Consolas"/>
                <a:cs typeface="Consolas"/>
                <a:sym typeface="Consolas"/>
              </a:rPr>
              <a:t>	</a:t>
            </a:r>
            <a:r>
              <a:rPr lang="en-US" sz="1400" b="0" i="0" u="none" strike="noStrike" cap="none" dirty="0" err="1">
                <a:solidFill>
                  <a:schemeClr val="tx1"/>
                </a:solidFill>
                <a:latin typeface="Consolas"/>
                <a:ea typeface="Consolas"/>
                <a:cs typeface="Consolas"/>
                <a:sym typeface="Consolas"/>
              </a:rPr>
              <a:t>this.addLeaf</a:t>
            </a:r>
            <a:r>
              <a:rPr lang="en-US" sz="1400" b="0" i="0" u="none" strike="noStrike" cap="none" dirty="0">
                <a:solidFill>
                  <a:schemeClr val="tx1"/>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chemeClr val="tx1"/>
                </a:solidFill>
                <a:latin typeface="Consolas"/>
                <a:ea typeface="Consolas"/>
                <a:cs typeface="Consolas"/>
                <a:sym typeface="Consolas"/>
              </a:rPr>
              <a:t>     } else {</a:t>
            </a:r>
            <a:endParaRPr sz="1400" b="0" i="0" u="none" strike="noStrike" cap="none" dirty="0">
              <a:solidFill>
                <a:schemeClr val="tx1"/>
              </a:solidFill>
              <a:latin typeface="Consolas"/>
              <a:ea typeface="Consolas"/>
              <a:cs typeface="Consolas"/>
              <a:sym typeface="Consolas"/>
            </a:endParaRP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chemeClr val="tx1"/>
                </a:solidFill>
                <a:latin typeface="Consolas"/>
                <a:ea typeface="Consolas"/>
                <a:cs typeface="Consolas"/>
                <a:sym typeface="Consolas"/>
              </a:rPr>
              <a:t>	_</a:t>
            </a:r>
            <a:r>
              <a:rPr lang="en-US" sz="1400" b="0" i="0" u="none" strike="noStrike" cap="none" dirty="0" err="1">
                <a:solidFill>
                  <a:schemeClr val="tx1"/>
                </a:solidFill>
                <a:latin typeface="Consolas"/>
                <a:ea typeface="Consolas"/>
                <a:cs typeface="Consolas"/>
                <a:sym typeface="Consolas"/>
              </a:rPr>
              <a:t>turtle.forward</a:t>
            </a:r>
            <a:r>
              <a:rPr lang="en-US" sz="1400" b="0" i="0" u="none" strike="noStrike" cap="none" dirty="0">
                <a:solidFill>
                  <a:schemeClr val="tx1"/>
                </a:solidFill>
                <a:latin typeface="Consolas"/>
                <a:ea typeface="Consolas"/>
                <a:cs typeface="Consolas"/>
                <a:sym typeface="Consolas"/>
              </a:rPr>
              <a:t>(</a:t>
            </a:r>
            <a:r>
              <a:rPr lang="en-US" sz="1400" b="0" i="0" u="none" strike="noStrike" cap="none" dirty="0" err="1">
                <a:solidFill>
                  <a:schemeClr val="tx1"/>
                </a:solidFill>
                <a:latin typeface="Consolas"/>
                <a:ea typeface="Consolas"/>
                <a:cs typeface="Consolas"/>
                <a:sym typeface="Consolas"/>
              </a:rPr>
              <a:t>trunkLen</a:t>
            </a:r>
            <a:r>
              <a:rPr lang="en-US" sz="1400" b="0" i="0" u="none" strike="noStrike" cap="none" dirty="0">
                <a:solidFill>
                  <a:schemeClr val="tx1"/>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chemeClr val="tx1"/>
                </a:solidFill>
                <a:latin typeface="Consolas"/>
                <a:ea typeface="Consolas"/>
                <a:cs typeface="Consolas"/>
                <a:sym typeface="Consolas"/>
              </a:rPr>
              <a:t>	_</a:t>
            </a:r>
            <a:r>
              <a:rPr lang="en-US" sz="1400" b="0" i="0" u="none" strike="noStrike" cap="none" dirty="0" err="1">
                <a:solidFill>
                  <a:schemeClr val="tx1"/>
                </a:solidFill>
                <a:latin typeface="Consolas"/>
                <a:ea typeface="Consolas"/>
                <a:cs typeface="Consolas"/>
                <a:sym typeface="Consolas"/>
              </a:rPr>
              <a:t>turtle.left</a:t>
            </a:r>
            <a:r>
              <a:rPr lang="en-US" sz="1400" b="0" i="0" u="none" strike="noStrike" cap="none" dirty="0">
                <a:solidFill>
                  <a:schemeClr val="tx1"/>
                </a:solidFill>
                <a:latin typeface="Consolas"/>
                <a:ea typeface="Consolas"/>
                <a:cs typeface="Consolas"/>
                <a:sym typeface="Consolas"/>
              </a:rPr>
              <a:t>(_</a:t>
            </a:r>
            <a:r>
              <a:rPr lang="en-US" sz="1400" b="0" i="0" u="none" strike="noStrike" cap="none" dirty="0" err="1">
                <a:solidFill>
                  <a:schemeClr val="tx1"/>
                </a:solidFill>
                <a:latin typeface="Consolas"/>
                <a:ea typeface="Consolas"/>
                <a:cs typeface="Consolas"/>
                <a:sym typeface="Consolas"/>
              </a:rPr>
              <a:t>branchAngle</a:t>
            </a:r>
            <a:r>
              <a:rPr lang="en-US" sz="1400" b="0" i="0" u="none" strike="noStrike" cap="none" dirty="0">
                <a:solidFill>
                  <a:schemeClr val="tx1"/>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chemeClr val="tx1"/>
                </a:solidFill>
                <a:latin typeface="Consolas"/>
                <a:ea typeface="Consolas"/>
                <a:cs typeface="Consolas"/>
                <a:sym typeface="Consolas"/>
              </a:rPr>
              <a:t>	</a:t>
            </a:r>
            <a:r>
              <a:rPr lang="en-US" sz="1400" b="0" i="0" u="none" strike="noStrike" cap="none" dirty="0" err="1">
                <a:solidFill>
                  <a:schemeClr val="tx1"/>
                </a:solidFill>
                <a:latin typeface="Consolas"/>
                <a:ea typeface="Consolas"/>
                <a:cs typeface="Consolas"/>
                <a:sym typeface="Consolas"/>
              </a:rPr>
              <a:t>this.draw</a:t>
            </a:r>
            <a:r>
              <a:rPr lang="en-US" sz="1400" b="0" i="0" u="none" strike="noStrike" cap="none" dirty="0">
                <a:solidFill>
                  <a:schemeClr val="tx1"/>
                </a:solidFill>
                <a:latin typeface="Consolas"/>
                <a:ea typeface="Consolas"/>
                <a:cs typeface="Consolas"/>
                <a:sym typeface="Consolas"/>
              </a:rPr>
              <a:t>(</a:t>
            </a:r>
            <a:r>
              <a:rPr lang="en-US" sz="1400" b="0" i="0" u="none" strike="noStrike" cap="none" dirty="0" err="1">
                <a:solidFill>
                  <a:schemeClr val="tx1"/>
                </a:solidFill>
                <a:latin typeface="Consolas"/>
                <a:ea typeface="Consolas"/>
                <a:cs typeface="Consolas"/>
                <a:sym typeface="Consolas"/>
              </a:rPr>
              <a:t>trunkLen</a:t>
            </a:r>
            <a:r>
              <a:rPr lang="en-US" sz="1400" b="0" i="0" u="none" strike="noStrike" cap="none" dirty="0">
                <a:solidFill>
                  <a:schemeClr val="tx1"/>
                </a:solidFill>
                <a:latin typeface="Consolas"/>
                <a:ea typeface="Consolas"/>
                <a:cs typeface="Consolas"/>
                <a:sym typeface="Consolas"/>
              </a:rPr>
              <a:t> - _</a:t>
            </a:r>
            <a:r>
              <a:rPr lang="en-US" sz="1400" b="0" i="0" u="none" strike="noStrike" cap="none" dirty="0" err="1">
                <a:solidFill>
                  <a:schemeClr val="tx1"/>
                </a:solidFill>
                <a:latin typeface="Consolas"/>
                <a:ea typeface="Consolas"/>
                <a:cs typeface="Consolas"/>
                <a:sym typeface="Consolas"/>
              </a:rPr>
              <a:t>trunkDecrement</a:t>
            </a:r>
            <a:r>
              <a:rPr lang="en-US" sz="1400" b="0" i="0" u="none" strike="noStrike" cap="none" dirty="0">
                <a:solidFill>
                  <a:schemeClr val="tx1"/>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chemeClr val="tx1"/>
                </a:solidFill>
                <a:latin typeface="Consolas"/>
                <a:ea typeface="Consolas"/>
                <a:cs typeface="Consolas"/>
                <a:sym typeface="Consolas"/>
              </a:rPr>
              <a:t>	_</a:t>
            </a:r>
            <a:r>
              <a:rPr lang="en-US" sz="1400" b="0" i="0" u="none" strike="noStrike" cap="none" dirty="0" err="1">
                <a:solidFill>
                  <a:schemeClr val="tx1"/>
                </a:solidFill>
                <a:latin typeface="Consolas"/>
                <a:ea typeface="Consolas"/>
                <a:cs typeface="Consolas"/>
                <a:sym typeface="Consolas"/>
              </a:rPr>
              <a:t>turtle.right</a:t>
            </a:r>
            <a:r>
              <a:rPr lang="en-US" sz="1400" b="0" i="0" u="none" strike="noStrike" cap="none" dirty="0">
                <a:solidFill>
                  <a:schemeClr val="tx1"/>
                </a:solidFill>
                <a:latin typeface="Consolas"/>
                <a:ea typeface="Consolas"/>
                <a:cs typeface="Consolas"/>
                <a:sym typeface="Consolas"/>
              </a:rPr>
              <a:t>(2 * _</a:t>
            </a:r>
            <a:r>
              <a:rPr lang="en-US" sz="1400" b="0" i="0" u="none" strike="noStrike" cap="none" dirty="0" err="1">
                <a:solidFill>
                  <a:schemeClr val="tx1"/>
                </a:solidFill>
                <a:latin typeface="Consolas"/>
                <a:ea typeface="Consolas"/>
                <a:cs typeface="Consolas"/>
                <a:sym typeface="Consolas"/>
              </a:rPr>
              <a:t>branchAngle</a:t>
            </a:r>
            <a:r>
              <a:rPr lang="en-US" sz="1400" b="0" i="0" u="none" strike="noStrike" cap="none" dirty="0">
                <a:solidFill>
                  <a:schemeClr val="tx1"/>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chemeClr val="tx1"/>
                </a:solidFill>
                <a:latin typeface="Consolas"/>
                <a:ea typeface="Consolas"/>
                <a:cs typeface="Consolas"/>
                <a:sym typeface="Consolas"/>
              </a:rPr>
              <a:t>	</a:t>
            </a:r>
            <a:r>
              <a:rPr lang="en-US" sz="1400" b="0" i="0" u="none" strike="noStrike" cap="none" dirty="0" err="1">
                <a:solidFill>
                  <a:schemeClr val="tx1"/>
                </a:solidFill>
                <a:latin typeface="Consolas"/>
                <a:ea typeface="Consolas"/>
                <a:cs typeface="Consolas"/>
                <a:sym typeface="Consolas"/>
              </a:rPr>
              <a:t>this.draw</a:t>
            </a:r>
            <a:r>
              <a:rPr lang="en-US" sz="1400" b="0" i="0" u="none" strike="noStrike" cap="none" dirty="0">
                <a:solidFill>
                  <a:schemeClr val="tx1"/>
                </a:solidFill>
                <a:latin typeface="Consolas"/>
                <a:ea typeface="Consolas"/>
                <a:cs typeface="Consolas"/>
                <a:sym typeface="Consolas"/>
              </a:rPr>
              <a:t>(</a:t>
            </a:r>
            <a:r>
              <a:rPr lang="en-US" sz="1400" b="0" i="0" u="none" strike="noStrike" cap="none" dirty="0" err="1">
                <a:solidFill>
                  <a:schemeClr val="tx1"/>
                </a:solidFill>
                <a:latin typeface="Consolas"/>
                <a:ea typeface="Consolas"/>
                <a:cs typeface="Consolas"/>
                <a:sym typeface="Consolas"/>
              </a:rPr>
              <a:t>trunkLen</a:t>
            </a:r>
            <a:r>
              <a:rPr lang="en-US" sz="1400" b="0" i="0" u="none" strike="noStrike" cap="none" dirty="0">
                <a:solidFill>
                  <a:schemeClr val="tx1"/>
                </a:solidFill>
                <a:latin typeface="Consolas"/>
                <a:ea typeface="Consolas"/>
                <a:cs typeface="Consolas"/>
                <a:sym typeface="Consolas"/>
              </a:rPr>
              <a:t> - _</a:t>
            </a:r>
            <a:r>
              <a:rPr lang="en-US" sz="1400" b="0" i="0" u="none" strike="noStrike" cap="none" dirty="0" err="1">
                <a:solidFill>
                  <a:schemeClr val="tx1"/>
                </a:solidFill>
                <a:latin typeface="Consolas"/>
                <a:ea typeface="Consolas"/>
                <a:cs typeface="Consolas"/>
                <a:sym typeface="Consolas"/>
              </a:rPr>
              <a:t>trunkDecrement</a:t>
            </a:r>
            <a:r>
              <a:rPr lang="en-US" sz="1400" b="0" i="0" u="none" strike="noStrike" cap="none" dirty="0">
                <a:solidFill>
                  <a:schemeClr val="tx1"/>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chemeClr val="tx1"/>
                </a:solidFill>
                <a:latin typeface="Consolas"/>
                <a:ea typeface="Consolas"/>
                <a:cs typeface="Consolas"/>
                <a:sym typeface="Consolas"/>
              </a:rPr>
              <a:t>	_</a:t>
            </a:r>
            <a:r>
              <a:rPr lang="en-US" sz="1400" b="0" i="0" u="none" strike="noStrike" cap="none" dirty="0" err="1">
                <a:solidFill>
                  <a:schemeClr val="tx1"/>
                </a:solidFill>
                <a:latin typeface="Consolas"/>
                <a:ea typeface="Consolas"/>
                <a:cs typeface="Consolas"/>
                <a:sym typeface="Consolas"/>
              </a:rPr>
              <a:t>turtle.left</a:t>
            </a:r>
            <a:r>
              <a:rPr lang="en-US" sz="1400" b="0" i="0" u="none" strike="noStrike" cap="none" dirty="0">
                <a:solidFill>
                  <a:schemeClr val="tx1"/>
                </a:solidFill>
                <a:latin typeface="Consolas"/>
                <a:ea typeface="Consolas"/>
                <a:cs typeface="Consolas"/>
                <a:sym typeface="Consolas"/>
              </a:rPr>
              <a:t>(_</a:t>
            </a:r>
            <a:r>
              <a:rPr lang="en-US" sz="1400" b="0" i="0" u="none" strike="noStrike" cap="none" dirty="0" err="1">
                <a:solidFill>
                  <a:schemeClr val="tx1"/>
                </a:solidFill>
                <a:latin typeface="Consolas"/>
                <a:ea typeface="Consolas"/>
                <a:cs typeface="Consolas"/>
                <a:sym typeface="Consolas"/>
              </a:rPr>
              <a:t>branchAngle</a:t>
            </a:r>
            <a:r>
              <a:rPr lang="en-US" sz="1400" b="0" i="0" u="none" strike="noStrike" cap="none" dirty="0">
                <a:solidFill>
                  <a:schemeClr val="tx1"/>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chemeClr val="tx1"/>
                </a:solidFill>
                <a:latin typeface="Consolas"/>
                <a:ea typeface="Consolas"/>
                <a:cs typeface="Consolas"/>
                <a:sym typeface="Consolas"/>
              </a:rPr>
              <a:t>	_</a:t>
            </a:r>
            <a:r>
              <a:rPr lang="en-US" sz="1400" b="0" i="0" u="none" strike="noStrike" cap="none" dirty="0" err="1">
                <a:solidFill>
                  <a:schemeClr val="tx1"/>
                </a:solidFill>
                <a:latin typeface="Consolas"/>
                <a:ea typeface="Consolas"/>
                <a:cs typeface="Consolas"/>
                <a:sym typeface="Consolas"/>
              </a:rPr>
              <a:t>turtle.back</a:t>
            </a:r>
            <a:r>
              <a:rPr lang="en-US" sz="1400" b="0" i="0" u="none" strike="noStrike" cap="none" dirty="0">
                <a:solidFill>
                  <a:schemeClr val="tx1"/>
                </a:solidFill>
                <a:latin typeface="Consolas"/>
                <a:ea typeface="Consolas"/>
                <a:cs typeface="Consolas"/>
                <a:sym typeface="Consolas"/>
              </a:rPr>
              <a:t>(</a:t>
            </a:r>
            <a:r>
              <a:rPr lang="en-US" sz="1400" b="0" i="0" u="none" strike="noStrike" cap="none" dirty="0" err="1">
                <a:solidFill>
                  <a:schemeClr val="tx1"/>
                </a:solidFill>
                <a:latin typeface="Consolas"/>
                <a:ea typeface="Consolas"/>
                <a:cs typeface="Consolas"/>
                <a:sym typeface="Consolas"/>
              </a:rPr>
              <a:t>trunkLen</a:t>
            </a:r>
            <a:r>
              <a:rPr lang="en-US" sz="1400" b="0" i="0" u="none" strike="noStrike" cap="none" dirty="0">
                <a:solidFill>
                  <a:schemeClr val="tx1"/>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chemeClr val="tx1"/>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a:t>
            </a:r>
          </a:p>
        </p:txBody>
      </p:sp>
    </p:spTree>
    <p:extLst>
      <p:ext uri="{BB962C8B-B14F-4D97-AF65-F5344CB8AC3E}">
        <p14:creationId xmlns:p14="http://schemas.microsoft.com/office/powerpoint/2010/main" val="2296919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20">
                                            <p:txEl>
                                              <p:pRg st="1" end="1"/>
                                            </p:txEl>
                                          </p:spTgt>
                                        </p:tgtEl>
                                        <p:attrNameLst>
                                          <p:attrName>style.visibility</p:attrName>
                                        </p:attrNameLst>
                                      </p:cBhvr>
                                      <p:to>
                                        <p:strVal val="visible"/>
                                      </p:to>
                                    </p:set>
                                    <p:animEffect transition="in" filter="fade">
                                      <p:cBhvr>
                                        <p:cTn id="7" dur="500"/>
                                        <p:tgtEl>
                                          <p:spTgt spid="520">
                                            <p:txEl>
                                              <p:pRg st="1" end="1"/>
                                            </p:txEl>
                                          </p:spTgt>
                                        </p:tgtEl>
                                      </p:cBhvr>
                                    </p:animEffect>
                                  </p:childTnLst>
                                  <p:subTnLst>
                                    <p:animClr clrSpc="rgb" dir="cw">
                                      <p:cBhvr override="childStyle">
                                        <p:cTn dur="1" fill="hold" display="0" masterRel="nextClick" afterEffect="1"/>
                                        <p:tgtEl>
                                          <p:spTgt spid="520">
                                            <p:txEl>
                                              <p:pRg st="1" end="1"/>
                                            </p:txEl>
                                          </p:spTgt>
                                        </p:tgtEl>
                                        <p:attrNameLst>
                                          <p:attrName>ppt_c</p:attrName>
                                        </p:attrNameLst>
                                      </p:cBhvr>
                                      <p:to>
                                        <a:schemeClr val="tx1"/>
                                      </p:to>
                                    </p:animClr>
                                  </p:subTnLst>
                                </p:cTn>
                              </p:par>
                              <p:par>
                                <p:cTn id="8" presetID="10" presetClass="entr" presetSubtype="0" fill="hold" nodeType="withEffect">
                                  <p:stCondLst>
                                    <p:cond delay="0"/>
                                  </p:stCondLst>
                                  <p:childTnLst>
                                    <p:set>
                                      <p:cBhvr>
                                        <p:cTn id="9" dur="1" fill="hold">
                                          <p:stCondLst>
                                            <p:cond delay="0"/>
                                          </p:stCondLst>
                                        </p:cTn>
                                        <p:tgtEl>
                                          <p:spTgt spid="520">
                                            <p:txEl>
                                              <p:pRg st="2" end="2"/>
                                            </p:txEl>
                                          </p:spTgt>
                                        </p:tgtEl>
                                        <p:attrNameLst>
                                          <p:attrName>style.visibility</p:attrName>
                                        </p:attrNameLst>
                                      </p:cBhvr>
                                      <p:to>
                                        <p:strVal val="visible"/>
                                      </p:to>
                                    </p:set>
                                    <p:animEffect transition="in" filter="fade">
                                      <p:cBhvr>
                                        <p:cTn id="10" dur="500"/>
                                        <p:tgtEl>
                                          <p:spTgt spid="520">
                                            <p:txEl>
                                              <p:pRg st="2" end="2"/>
                                            </p:txEl>
                                          </p:spTgt>
                                        </p:tgtEl>
                                      </p:cBhvr>
                                    </p:animEffect>
                                  </p:childTnLst>
                                  <p:subTnLst>
                                    <p:animClr clrSpc="rgb" dir="cw">
                                      <p:cBhvr override="childStyle">
                                        <p:cTn dur="1" fill="hold" display="0" masterRel="nextClick" afterEffect="1"/>
                                        <p:tgtEl>
                                          <p:spTgt spid="520">
                                            <p:txEl>
                                              <p:pRg st="2" end="2"/>
                                            </p:txEl>
                                          </p:spTgt>
                                        </p:tgtEl>
                                        <p:attrNameLst>
                                          <p:attrName>ppt_c</p:attrName>
                                        </p:attrNameLst>
                                      </p:cBhvr>
                                      <p:to>
                                        <a:schemeClr val="tx1"/>
                                      </p:to>
                                    </p:animClr>
                                  </p:subTnLst>
                                </p:cTn>
                              </p:par>
                              <p:par>
                                <p:cTn id="11" presetID="10" presetClass="entr" presetSubtype="0" fill="hold" nodeType="withEffect">
                                  <p:stCondLst>
                                    <p:cond delay="0"/>
                                  </p:stCondLst>
                                  <p:childTnLst>
                                    <p:set>
                                      <p:cBhvr>
                                        <p:cTn id="12" dur="1" fill="hold">
                                          <p:stCondLst>
                                            <p:cond delay="0"/>
                                          </p:stCondLst>
                                        </p:cTn>
                                        <p:tgtEl>
                                          <p:spTgt spid="520">
                                            <p:txEl>
                                              <p:pRg st="3" end="3"/>
                                            </p:txEl>
                                          </p:spTgt>
                                        </p:tgtEl>
                                        <p:attrNameLst>
                                          <p:attrName>style.visibility</p:attrName>
                                        </p:attrNameLst>
                                      </p:cBhvr>
                                      <p:to>
                                        <p:strVal val="visible"/>
                                      </p:to>
                                    </p:set>
                                    <p:animEffect transition="in" filter="fade">
                                      <p:cBhvr>
                                        <p:cTn id="13" dur="500"/>
                                        <p:tgtEl>
                                          <p:spTgt spid="520">
                                            <p:txEl>
                                              <p:pRg st="3" end="3"/>
                                            </p:txEl>
                                          </p:spTgt>
                                        </p:tgtEl>
                                      </p:cBhvr>
                                    </p:animEffect>
                                  </p:childTnLst>
                                  <p:subTnLst>
                                    <p:animClr clrSpc="rgb" dir="cw">
                                      <p:cBhvr override="childStyle">
                                        <p:cTn dur="1" fill="hold" display="0" masterRel="nextClick" afterEffect="1"/>
                                        <p:tgtEl>
                                          <p:spTgt spid="520">
                                            <p:txEl>
                                              <p:pRg st="3" end="3"/>
                                            </p:txEl>
                                          </p:spTgt>
                                        </p:tgtEl>
                                        <p:attrNameLst>
                                          <p:attrName>ppt_c</p:attrName>
                                        </p:attrNameLst>
                                      </p:cBhvr>
                                      <p:to>
                                        <a:schemeClr val="tx1"/>
                                      </p:to>
                                    </p:animClr>
                                  </p:subTnLst>
                                </p:cTn>
                              </p:par>
                              <p:par>
                                <p:cTn id="14" presetID="10" presetClass="entr" presetSubtype="0" fill="hold" nodeType="withEffect">
                                  <p:stCondLst>
                                    <p:cond delay="0"/>
                                  </p:stCondLst>
                                  <p:childTnLst>
                                    <p:set>
                                      <p:cBhvr>
                                        <p:cTn id="15" dur="1" fill="hold">
                                          <p:stCondLst>
                                            <p:cond delay="0"/>
                                          </p:stCondLst>
                                        </p:cTn>
                                        <p:tgtEl>
                                          <p:spTgt spid="520">
                                            <p:txEl>
                                              <p:pRg st="11" end="11"/>
                                            </p:txEl>
                                          </p:spTgt>
                                        </p:tgtEl>
                                        <p:attrNameLst>
                                          <p:attrName>style.visibility</p:attrName>
                                        </p:attrNameLst>
                                      </p:cBhvr>
                                      <p:to>
                                        <p:strVal val="visible"/>
                                      </p:to>
                                    </p:set>
                                    <p:animEffect transition="in" filter="fade">
                                      <p:cBhvr>
                                        <p:cTn id="16" dur="500"/>
                                        <p:tgtEl>
                                          <p:spTgt spid="520">
                                            <p:txEl>
                                              <p:pRg st="11" end="11"/>
                                            </p:txEl>
                                          </p:spTgt>
                                        </p:tgtEl>
                                      </p:cBhvr>
                                    </p:animEffect>
                                  </p:childTnLst>
                                  <p:subTnLst>
                                    <p:animClr clrSpc="rgb" dir="cw">
                                      <p:cBhvr override="childStyle">
                                        <p:cTn dur="1" fill="hold" display="0" masterRel="nextClick" afterEffect="1"/>
                                        <p:tgtEl>
                                          <p:spTgt spid="520">
                                            <p:txEl>
                                              <p:pRg st="11" end="11"/>
                                            </p:txEl>
                                          </p:spTgt>
                                        </p:tgtEl>
                                        <p:attrNameLst>
                                          <p:attrName>ppt_c</p:attrName>
                                        </p:attrNameLst>
                                      </p:cBhvr>
                                      <p:to>
                                        <a:schemeClr val="tx1"/>
                                      </p:to>
                                    </p:animClr>
                                  </p:subTnLst>
                                </p:cTn>
                              </p:par>
                              <p:par>
                                <p:cTn id="17" presetID="10" presetClass="entr" presetSubtype="0" fill="hold" nodeType="withEffect">
                                  <p:stCondLst>
                                    <p:cond delay="0"/>
                                  </p:stCondLst>
                                  <p:childTnLst>
                                    <p:set>
                                      <p:cBhvr>
                                        <p:cTn id="18" dur="1" fill="hold">
                                          <p:stCondLst>
                                            <p:cond delay="0"/>
                                          </p:stCondLst>
                                        </p:cTn>
                                        <p:tgtEl>
                                          <p:spTgt spid="520">
                                            <p:txEl>
                                              <p:pRg st="4" end="4"/>
                                            </p:txEl>
                                          </p:spTgt>
                                        </p:tgtEl>
                                        <p:attrNameLst>
                                          <p:attrName>style.visibility</p:attrName>
                                        </p:attrNameLst>
                                      </p:cBhvr>
                                      <p:to>
                                        <p:strVal val="visible"/>
                                      </p:to>
                                    </p:set>
                                    <p:animEffect transition="in" filter="fade">
                                      <p:cBhvr>
                                        <p:cTn id="19" dur="500"/>
                                        <p:tgtEl>
                                          <p:spTgt spid="520">
                                            <p:txEl>
                                              <p:pRg st="4" end="4"/>
                                            </p:txEl>
                                          </p:spTgt>
                                        </p:tgtEl>
                                      </p:cBhvr>
                                    </p:animEffect>
                                  </p:childTnLst>
                                  <p:subTnLst>
                                    <p:animClr clrSpc="rgb" dir="cw">
                                      <p:cBhvr override="childStyle">
                                        <p:cTn dur="1" fill="hold" display="0" masterRel="nextClick" afterEffect="1"/>
                                        <p:tgtEl>
                                          <p:spTgt spid="520">
                                            <p:txEl>
                                              <p:pRg st="4" end="4"/>
                                            </p:txEl>
                                          </p:spTgt>
                                        </p:tgtEl>
                                        <p:attrNameLst>
                                          <p:attrName>ppt_c</p:attrName>
                                        </p:attrNameLst>
                                      </p:cBhvr>
                                      <p:to>
                                        <a:schemeClr val="tx1"/>
                                      </p:to>
                                    </p:animClr>
                                  </p:subTnLst>
                                </p:cTn>
                              </p:par>
                              <p:par>
                                <p:cTn id="20" presetID="10" presetClass="entr" presetSubtype="0" fill="hold" nodeType="withEffect">
                                  <p:stCondLst>
                                    <p:cond delay="0"/>
                                  </p:stCondLst>
                                  <p:childTnLst>
                                    <p:set>
                                      <p:cBhvr>
                                        <p:cTn id="21" dur="1" fill="hold">
                                          <p:stCondLst>
                                            <p:cond delay="0"/>
                                          </p:stCondLst>
                                        </p:cTn>
                                        <p:tgtEl>
                                          <p:spTgt spid="520">
                                            <p:txEl>
                                              <p:pRg st="5" end="5"/>
                                            </p:txEl>
                                          </p:spTgt>
                                        </p:tgtEl>
                                        <p:attrNameLst>
                                          <p:attrName>style.visibility</p:attrName>
                                        </p:attrNameLst>
                                      </p:cBhvr>
                                      <p:to>
                                        <p:strVal val="visible"/>
                                      </p:to>
                                    </p:set>
                                    <p:animEffect transition="in" filter="fade">
                                      <p:cBhvr>
                                        <p:cTn id="22" dur="500"/>
                                        <p:tgtEl>
                                          <p:spTgt spid="520">
                                            <p:txEl>
                                              <p:pRg st="5" end="5"/>
                                            </p:txEl>
                                          </p:spTgt>
                                        </p:tgtEl>
                                      </p:cBhvr>
                                    </p:animEffect>
                                  </p:childTnLst>
                                  <p:subTnLst>
                                    <p:animClr clrSpc="rgb" dir="cw">
                                      <p:cBhvr override="childStyle">
                                        <p:cTn dur="1" fill="hold" display="0" masterRel="nextClick" afterEffect="1"/>
                                        <p:tgtEl>
                                          <p:spTgt spid="520">
                                            <p:txEl>
                                              <p:pRg st="5" end="5"/>
                                            </p:txEl>
                                          </p:spTgt>
                                        </p:tgtEl>
                                        <p:attrNameLst>
                                          <p:attrName>ppt_c</p:attrName>
                                        </p:attrNameLst>
                                      </p:cBhvr>
                                      <p:to>
                                        <a:schemeClr val="tx1"/>
                                      </p:to>
                                    </p:animClr>
                                  </p:subTnLst>
                                </p:cTn>
                              </p:par>
                              <p:par>
                                <p:cTn id="23" presetID="10" presetClass="entr" presetSubtype="0" fill="hold" nodeType="withEffect">
                                  <p:stCondLst>
                                    <p:cond delay="0"/>
                                  </p:stCondLst>
                                  <p:childTnLst>
                                    <p:set>
                                      <p:cBhvr>
                                        <p:cTn id="24" dur="1" fill="hold">
                                          <p:stCondLst>
                                            <p:cond delay="0"/>
                                          </p:stCondLst>
                                        </p:cTn>
                                        <p:tgtEl>
                                          <p:spTgt spid="520">
                                            <p:txEl>
                                              <p:pRg st="6" end="6"/>
                                            </p:txEl>
                                          </p:spTgt>
                                        </p:tgtEl>
                                        <p:attrNameLst>
                                          <p:attrName>style.visibility</p:attrName>
                                        </p:attrNameLst>
                                      </p:cBhvr>
                                      <p:to>
                                        <p:strVal val="visible"/>
                                      </p:to>
                                    </p:set>
                                    <p:animEffect transition="in" filter="fade">
                                      <p:cBhvr>
                                        <p:cTn id="25" dur="500"/>
                                        <p:tgtEl>
                                          <p:spTgt spid="520">
                                            <p:txEl>
                                              <p:pRg st="6" end="6"/>
                                            </p:txEl>
                                          </p:spTgt>
                                        </p:tgtEl>
                                      </p:cBhvr>
                                    </p:animEffect>
                                  </p:childTnLst>
                                  <p:subTnLst>
                                    <p:animClr clrSpc="rgb" dir="cw">
                                      <p:cBhvr override="childStyle">
                                        <p:cTn dur="1" fill="hold" display="0" masterRel="nextClick" afterEffect="1"/>
                                        <p:tgtEl>
                                          <p:spTgt spid="520">
                                            <p:txEl>
                                              <p:pRg st="6" end="6"/>
                                            </p:txEl>
                                          </p:spTgt>
                                        </p:tgtEl>
                                        <p:attrNameLst>
                                          <p:attrName>ppt_c</p:attrName>
                                        </p:attrNameLst>
                                      </p:cBhvr>
                                      <p:to>
                                        <a:schemeClr val="tx1"/>
                                      </p:to>
                                    </p:animClr>
                                  </p:subTnLst>
                                </p:cTn>
                              </p:par>
                              <p:par>
                                <p:cTn id="26" presetID="10" presetClass="entr" presetSubtype="0" fill="hold" nodeType="withEffect">
                                  <p:stCondLst>
                                    <p:cond delay="0"/>
                                  </p:stCondLst>
                                  <p:childTnLst>
                                    <p:set>
                                      <p:cBhvr>
                                        <p:cTn id="27" dur="1" fill="hold">
                                          <p:stCondLst>
                                            <p:cond delay="0"/>
                                          </p:stCondLst>
                                        </p:cTn>
                                        <p:tgtEl>
                                          <p:spTgt spid="520">
                                            <p:txEl>
                                              <p:pRg st="7" end="7"/>
                                            </p:txEl>
                                          </p:spTgt>
                                        </p:tgtEl>
                                        <p:attrNameLst>
                                          <p:attrName>style.visibility</p:attrName>
                                        </p:attrNameLst>
                                      </p:cBhvr>
                                      <p:to>
                                        <p:strVal val="visible"/>
                                      </p:to>
                                    </p:set>
                                    <p:animEffect transition="in" filter="fade">
                                      <p:cBhvr>
                                        <p:cTn id="28" dur="500"/>
                                        <p:tgtEl>
                                          <p:spTgt spid="520">
                                            <p:txEl>
                                              <p:pRg st="7" end="7"/>
                                            </p:txEl>
                                          </p:spTgt>
                                        </p:tgtEl>
                                      </p:cBhvr>
                                    </p:animEffect>
                                  </p:childTnLst>
                                  <p:subTnLst>
                                    <p:animClr clrSpc="rgb" dir="cw">
                                      <p:cBhvr override="childStyle">
                                        <p:cTn dur="1" fill="hold" display="0" masterRel="nextClick" afterEffect="1"/>
                                        <p:tgtEl>
                                          <p:spTgt spid="520">
                                            <p:txEl>
                                              <p:pRg st="7" end="7"/>
                                            </p:txEl>
                                          </p:spTgt>
                                        </p:tgtEl>
                                        <p:attrNameLst>
                                          <p:attrName>ppt_c</p:attrName>
                                        </p:attrNameLst>
                                      </p:cBhvr>
                                      <p:to>
                                        <a:schemeClr val="tx1"/>
                                      </p:to>
                                    </p:animClr>
                                  </p:subTnLst>
                                </p:cTn>
                              </p:par>
                              <p:par>
                                <p:cTn id="29" presetID="10" presetClass="entr" presetSubtype="0" fill="hold" nodeType="withEffect">
                                  <p:stCondLst>
                                    <p:cond delay="0"/>
                                  </p:stCondLst>
                                  <p:childTnLst>
                                    <p:set>
                                      <p:cBhvr>
                                        <p:cTn id="30" dur="1" fill="hold">
                                          <p:stCondLst>
                                            <p:cond delay="0"/>
                                          </p:stCondLst>
                                        </p:cTn>
                                        <p:tgtEl>
                                          <p:spTgt spid="520">
                                            <p:txEl>
                                              <p:pRg st="8" end="8"/>
                                            </p:txEl>
                                          </p:spTgt>
                                        </p:tgtEl>
                                        <p:attrNameLst>
                                          <p:attrName>style.visibility</p:attrName>
                                        </p:attrNameLst>
                                      </p:cBhvr>
                                      <p:to>
                                        <p:strVal val="visible"/>
                                      </p:to>
                                    </p:set>
                                    <p:animEffect transition="in" filter="fade">
                                      <p:cBhvr>
                                        <p:cTn id="31" dur="500"/>
                                        <p:tgtEl>
                                          <p:spTgt spid="520">
                                            <p:txEl>
                                              <p:pRg st="8" end="8"/>
                                            </p:txEl>
                                          </p:spTgt>
                                        </p:tgtEl>
                                      </p:cBhvr>
                                    </p:animEffect>
                                  </p:childTnLst>
                                  <p:subTnLst>
                                    <p:animClr clrSpc="rgb" dir="cw">
                                      <p:cBhvr override="childStyle">
                                        <p:cTn dur="1" fill="hold" display="0" masterRel="nextClick" afterEffect="1"/>
                                        <p:tgtEl>
                                          <p:spTgt spid="520">
                                            <p:txEl>
                                              <p:pRg st="8" end="8"/>
                                            </p:txEl>
                                          </p:spTgt>
                                        </p:tgtEl>
                                        <p:attrNameLst>
                                          <p:attrName>ppt_c</p:attrName>
                                        </p:attrNameLst>
                                      </p:cBhvr>
                                      <p:to>
                                        <a:schemeClr val="tx1"/>
                                      </p:to>
                                    </p:animClr>
                                  </p:subTnLst>
                                </p:cTn>
                              </p:par>
                              <p:par>
                                <p:cTn id="32" presetID="10" presetClass="entr" presetSubtype="0" fill="hold" nodeType="withEffect">
                                  <p:stCondLst>
                                    <p:cond delay="0"/>
                                  </p:stCondLst>
                                  <p:childTnLst>
                                    <p:set>
                                      <p:cBhvr>
                                        <p:cTn id="33" dur="1" fill="hold">
                                          <p:stCondLst>
                                            <p:cond delay="0"/>
                                          </p:stCondLst>
                                        </p:cTn>
                                        <p:tgtEl>
                                          <p:spTgt spid="520">
                                            <p:txEl>
                                              <p:pRg st="9" end="9"/>
                                            </p:txEl>
                                          </p:spTgt>
                                        </p:tgtEl>
                                        <p:attrNameLst>
                                          <p:attrName>style.visibility</p:attrName>
                                        </p:attrNameLst>
                                      </p:cBhvr>
                                      <p:to>
                                        <p:strVal val="visible"/>
                                      </p:to>
                                    </p:set>
                                    <p:animEffect transition="in" filter="fade">
                                      <p:cBhvr>
                                        <p:cTn id="34" dur="500"/>
                                        <p:tgtEl>
                                          <p:spTgt spid="520">
                                            <p:txEl>
                                              <p:pRg st="9" end="9"/>
                                            </p:txEl>
                                          </p:spTgt>
                                        </p:tgtEl>
                                      </p:cBhvr>
                                    </p:animEffect>
                                  </p:childTnLst>
                                  <p:subTnLst>
                                    <p:animClr clrSpc="rgb" dir="cw">
                                      <p:cBhvr override="childStyle">
                                        <p:cTn dur="1" fill="hold" display="0" masterRel="nextClick" afterEffect="1"/>
                                        <p:tgtEl>
                                          <p:spTgt spid="520">
                                            <p:txEl>
                                              <p:pRg st="9" end="9"/>
                                            </p:txEl>
                                          </p:spTgt>
                                        </p:tgtEl>
                                        <p:attrNameLst>
                                          <p:attrName>ppt_c</p:attrName>
                                        </p:attrNameLst>
                                      </p:cBhvr>
                                      <p:to>
                                        <a:schemeClr val="tx1"/>
                                      </p:to>
                                    </p:animClr>
                                  </p:subTnLst>
                                </p:cTn>
                              </p:par>
                              <p:par>
                                <p:cTn id="35" presetID="10" presetClass="entr" presetSubtype="0" fill="hold" nodeType="withEffect">
                                  <p:stCondLst>
                                    <p:cond delay="0"/>
                                  </p:stCondLst>
                                  <p:childTnLst>
                                    <p:set>
                                      <p:cBhvr>
                                        <p:cTn id="36" dur="1" fill="hold">
                                          <p:stCondLst>
                                            <p:cond delay="0"/>
                                          </p:stCondLst>
                                        </p:cTn>
                                        <p:tgtEl>
                                          <p:spTgt spid="520">
                                            <p:txEl>
                                              <p:pRg st="10" end="10"/>
                                            </p:txEl>
                                          </p:spTgt>
                                        </p:tgtEl>
                                        <p:attrNameLst>
                                          <p:attrName>style.visibility</p:attrName>
                                        </p:attrNameLst>
                                      </p:cBhvr>
                                      <p:to>
                                        <p:strVal val="visible"/>
                                      </p:to>
                                    </p:set>
                                    <p:animEffect transition="in" filter="fade">
                                      <p:cBhvr>
                                        <p:cTn id="37" dur="500"/>
                                        <p:tgtEl>
                                          <p:spTgt spid="520">
                                            <p:txEl>
                                              <p:pRg st="10" end="10"/>
                                            </p:txEl>
                                          </p:spTgt>
                                        </p:tgtEl>
                                      </p:cBhvr>
                                    </p:animEffect>
                                  </p:childTnLst>
                                  <p:subTnLst>
                                    <p:animClr clrSpc="rgb" dir="cw">
                                      <p:cBhvr override="childStyle">
                                        <p:cTn dur="1" fill="hold" display="0" masterRel="nextClick" afterEffect="1"/>
                                        <p:tgtEl>
                                          <p:spTgt spid="520">
                                            <p:txEl>
                                              <p:pRg st="10" end="10"/>
                                            </p:txEl>
                                          </p:spTgt>
                                        </p:tgtEl>
                                        <p:attrNameLst>
                                          <p:attrName>ppt_c</p:attrName>
                                        </p:attrNameLst>
                                      </p:cBhvr>
                                      <p:to>
                                        <a:schemeClr val="tx1"/>
                                      </p:to>
                                    </p:animClr>
                                  </p:subTnLst>
                                </p:cTn>
                              </p:par>
                            </p:childTnLst>
                          </p:cTn>
                        </p:par>
                      </p:childTnLst>
                    </p:cTn>
                  </p:par>
                  <p:par>
                    <p:cTn id="38" fill="hold">
                      <p:stCondLst>
                        <p:cond delay="indefinite"/>
                      </p:stCondLst>
                      <p:childTnLst>
                        <p:par>
                          <p:cTn id="39" fill="hold">
                            <p:stCondLst>
                              <p:cond delay="0"/>
                            </p:stCondLst>
                            <p:childTnLst>
                              <p:par>
                                <p:cTn id="40" presetID="3" presetClass="emph" presetSubtype="2" fill="hold" nodeType="clickEffect">
                                  <p:stCondLst>
                                    <p:cond delay="0"/>
                                  </p:stCondLst>
                                  <p:childTnLst>
                                    <p:animClr clrSpc="rgb" dir="cw">
                                      <p:cBhvr override="childStyle">
                                        <p:cTn id="41" dur="500" fill="hold"/>
                                        <p:tgtEl>
                                          <p:spTgt spid="520">
                                            <p:txEl>
                                              <p:pRg st="4" end="4"/>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4" end="4"/>
                                            </p:txEl>
                                          </p:spTgt>
                                        </p:tgtEl>
                                        <p:attrNameLst>
                                          <p:attrName>ppt_c</p:attrName>
                                        </p:attrNameLst>
                                      </p:cBhvr>
                                      <p:to>
                                        <a:srgbClr val="FF0000"/>
                                      </p:to>
                                    </p:animClr>
                                  </p:subTnLst>
                                </p:cTn>
                              </p:par>
                            </p:childTnLst>
                          </p:cTn>
                        </p:par>
                      </p:childTnLst>
                    </p:cTn>
                  </p:par>
                  <p:par>
                    <p:cTn id="42" fill="hold">
                      <p:stCondLst>
                        <p:cond delay="indefinite"/>
                      </p:stCondLst>
                      <p:childTnLst>
                        <p:par>
                          <p:cTn id="43" fill="hold">
                            <p:stCondLst>
                              <p:cond delay="0"/>
                            </p:stCondLst>
                            <p:childTnLst>
                              <p:par>
                                <p:cTn id="44" presetID="3" presetClass="emph" presetSubtype="2" fill="hold" nodeType="clickEffect">
                                  <p:stCondLst>
                                    <p:cond delay="0"/>
                                  </p:stCondLst>
                                  <p:childTnLst>
                                    <p:animClr clrSpc="rgb" dir="cw">
                                      <p:cBhvr override="childStyle">
                                        <p:cTn id="45" dur="500" fill="hold"/>
                                        <p:tgtEl>
                                          <p:spTgt spid="520">
                                            <p:txEl>
                                              <p:pRg st="4" end="4"/>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4" end="4"/>
                                            </p:txEl>
                                          </p:spTgt>
                                        </p:tgtEl>
                                        <p:attrNameLst>
                                          <p:attrName>ppt_c</p:attrName>
                                        </p:attrNameLst>
                                      </p:cBhvr>
                                      <p:to>
                                        <a:schemeClr val="tx1"/>
                                      </p:to>
                                    </p:animClr>
                                  </p:subTnLst>
                                </p:cTn>
                              </p:par>
                              <p:par>
                                <p:cTn id="46" presetID="3" presetClass="emph" presetSubtype="2" fill="hold" nodeType="withEffect">
                                  <p:stCondLst>
                                    <p:cond delay="0"/>
                                  </p:stCondLst>
                                  <p:childTnLst>
                                    <p:animClr clrSpc="rgb" dir="cw">
                                      <p:cBhvr override="childStyle">
                                        <p:cTn id="47" dur="500" fill="hold"/>
                                        <p:tgtEl>
                                          <p:spTgt spid="520">
                                            <p:txEl>
                                              <p:pRg st="5" end="5"/>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5" end="5"/>
                                            </p:txEl>
                                          </p:spTgt>
                                        </p:tgtEl>
                                        <p:attrNameLst>
                                          <p:attrName>ppt_c</p:attrName>
                                        </p:attrNameLst>
                                      </p:cBhvr>
                                      <p:to>
                                        <a:srgbClr val="FF0000"/>
                                      </p:to>
                                    </p:animClr>
                                  </p:subTnLst>
                                </p:cTn>
                              </p:par>
                            </p:childTnLst>
                          </p:cTn>
                        </p:par>
                        <p:par>
                          <p:cTn id="48" fill="hold">
                            <p:stCondLst>
                              <p:cond delay="500"/>
                            </p:stCondLst>
                            <p:childTnLst>
                              <p:par>
                                <p:cTn id="49" presetID="3" presetClass="emph" presetSubtype="2" fill="hold" nodeType="afterEffect">
                                  <p:stCondLst>
                                    <p:cond delay="0"/>
                                  </p:stCondLst>
                                  <p:childTnLst>
                                    <p:animClr clrSpc="rgb" dir="cw">
                                      <p:cBhvr override="childStyle">
                                        <p:cTn id="50" dur="2000" fill="hold"/>
                                        <p:tgtEl>
                                          <p:spTgt spid="520">
                                            <p:txEl>
                                              <p:pRg st="5" end="5"/>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5" end="5"/>
                                            </p:txEl>
                                          </p:spTgt>
                                        </p:tgtEl>
                                        <p:attrNameLst>
                                          <p:attrName>ppt_c</p:attrName>
                                        </p:attrNameLst>
                                      </p:cBhvr>
                                      <p:to>
                                        <a:schemeClr val="tx1"/>
                                      </p:to>
                                    </p:animClr>
                                  </p:subTnLst>
                                </p:cTn>
                              </p:par>
                            </p:childTnLst>
                          </p:cTn>
                        </p:par>
                      </p:childTnLst>
                    </p:cTn>
                  </p:par>
                  <p:par>
                    <p:cTn id="51" fill="hold">
                      <p:stCondLst>
                        <p:cond delay="indefinite"/>
                      </p:stCondLst>
                      <p:childTnLst>
                        <p:par>
                          <p:cTn id="52" fill="hold">
                            <p:stCondLst>
                              <p:cond delay="0"/>
                            </p:stCondLst>
                            <p:childTnLst>
                              <p:par>
                                <p:cTn id="53" presetID="3" presetClass="emph" presetSubtype="2" fill="hold" nodeType="clickEffect">
                                  <p:stCondLst>
                                    <p:cond delay="0"/>
                                  </p:stCondLst>
                                  <p:childTnLst>
                                    <p:animClr clrSpc="rgb" dir="cw">
                                      <p:cBhvr override="childStyle">
                                        <p:cTn id="54" dur="500" fill="hold"/>
                                        <p:tgtEl>
                                          <p:spTgt spid="520">
                                            <p:txEl>
                                              <p:pRg st="6" end="6"/>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6" end="6"/>
                                            </p:txEl>
                                          </p:spTgt>
                                        </p:tgtEl>
                                        <p:attrNameLst>
                                          <p:attrName>ppt_c</p:attrName>
                                        </p:attrNameLst>
                                      </p:cBhvr>
                                      <p:to>
                                        <a:srgbClr val="FF0000"/>
                                      </p:to>
                                    </p:animClr>
                                  </p:subTnLst>
                                </p:cTn>
                              </p:par>
                            </p:childTnLst>
                          </p:cTn>
                        </p:par>
                      </p:childTnLst>
                    </p:cTn>
                  </p:par>
                  <p:par>
                    <p:cTn id="55" fill="hold">
                      <p:stCondLst>
                        <p:cond delay="indefinite"/>
                      </p:stCondLst>
                      <p:childTnLst>
                        <p:par>
                          <p:cTn id="56" fill="hold">
                            <p:stCondLst>
                              <p:cond delay="0"/>
                            </p:stCondLst>
                            <p:childTnLst>
                              <p:par>
                                <p:cTn id="57" presetID="3" presetClass="emph" presetSubtype="2" fill="hold" nodeType="clickEffect">
                                  <p:stCondLst>
                                    <p:cond delay="0"/>
                                  </p:stCondLst>
                                  <p:childTnLst>
                                    <p:animClr clrSpc="rgb" dir="cw">
                                      <p:cBhvr override="childStyle">
                                        <p:cTn id="58" dur="2000" fill="hold"/>
                                        <p:tgtEl>
                                          <p:spTgt spid="520">
                                            <p:txEl>
                                              <p:pRg st="6" end="6"/>
                                            </p:txEl>
                                          </p:spTgt>
                                        </p:tgtEl>
                                        <p:attrNameLst>
                                          <p:attrName>style.color</p:attrName>
                                        </p:attrNameLst>
                                      </p:cBhvr>
                                      <p:to>
                                        <a:schemeClr val="tx1"/>
                                      </p:to>
                                    </p:animClr>
                                  </p:childTnLst>
                                  <p:subTnLst>
                                    <p:animClr clrSpc="rgb" dir="cw">
                                      <p:cBhvr override="childStyle">
                                        <p:cTn dur="1" fill="hold" display="0" masterRel="nextClick" afterEffect="1"/>
                                        <p:tgtEl>
                                          <p:spTgt spid="520">
                                            <p:txEl>
                                              <p:pRg st="6" end="6"/>
                                            </p:txEl>
                                          </p:spTgt>
                                        </p:tgtEl>
                                        <p:attrNameLst>
                                          <p:attrName>ppt_c</p:attrName>
                                        </p:attrNameLst>
                                      </p:cBhvr>
                                      <p:to>
                                        <a:schemeClr val="tx1"/>
                                      </p:to>
                                    </p:animClr>
                                  </p:subTnLst>
                                </p:cTn>
                              </p:par>
                            </p:childTnLst>
                          </p:cTn>
                        </p:par>
                      </p:childTnLst>
                    </p:cTn>
                  </p:par>
                  <p:par>
                    <p:cTn id="59" fill="hold">
                      <p:stCondLst>
                        <p:cond delay="indefinite"/>
                      </p:stCondLst>
                      <p:childTnLst>
                        <p:par>
                          <p:cTn id="60" fill="hold">
                            <p:stCondLst>
                              <p:cond delay="0"/>
                            </p:stCondLst>
                            <p:childTnLst>
                              <p:par>
                                <p:cTn id="61" presetID="3" presetClass="emph" presetSubtype="2" fill="hold" nodeType="clickEffect">
                                  <p:stCondLst>
                                    <p:cond delay="0"/>
                                  </p:stCondLst>
                                  <p:childTnLst>
                                    <p:animClr clrSpc="rgb" dir="cw">
                                      <p:cBhvr override="childStyle">
                                        <p:cTn id="62" dur="500" fill="hold"/>
                                        <p:tgtEl>
                                          <p:spTgt spid="520">
                                            <p:txEl>
                                              <p:pRg st="4" end="4"/>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4" end="4"/>
                                            </p:txEl>
                                          </p:spTgt>
                                        </p:tgtEl>
                                        <p:attrNameLst>
                                          <p:attrName>ppt_c</p:attrName>
                                        </p:attrNameLst>
                                      </p:cBhvr>
                                      <p:to>
                                        <a:srgbClr val="FF0000"/>
                                      </p:to>
                                    </p:animClr>
                                  </p:subTnLst>
                                </p:cTn>
                              </p:par>
                            </p:childTnLst>
                          </p:cTn>
                        </p:par>
                      </p:childTnLst>
                    </p:cTn>
                  </p:par>
                  <p:par>
                    <p:cTn id="63" fill="hold">
                      <p:stCondLst>
                        <p:cond delay="indefinite"/>
                      </p:stCondLst>
                      <p:childTnLst>
                        <p:par>
                          <p:cTn id="64" fill="hold">
                            <p:stCondLst>
                              <p:cond delay="0"/>
                            </p:stCondLst>
                            <p:childTnLst>
                              <p:par>
                                <p:cTn id="65" presetID="3" presetClass="emph" presetSubtype="2" fill="hold" nodeType="clickEffect">
                                  <p:stCondLst>
                                    <p:cond delay="0"/>
                                  </p:stCondLst>
                                  <p:childTnLst>
                                    <p:animClr clrSpc="rgb" dir="cw">
                                      <p:cBhvr override="childStyle">
                                        <p:cTn id="66" dur="500" fill="hold"/>
                                        <p:tgtEl>
                                          <p:spTgt spid="520">
                                            <p:txEl>
                                              <p:pRg st="4" end="4"/>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4" end="4"/>
                                            </p:txEl>
                                          </p:spTgt>
                                        </p:tgtEl>
                                        <p:attrNameLst>
                                          <p:attrName>ppt_c</p:attrName>
                                        </p:attrNameLst>
                                      </p:cBhvr>
                                      <p:to>
                                        <a:schemeClr val="tx1"/>
                                      </p:to>
                                    </p:animClr>
                                  </p:subTnLst>
                                </p:cTn>
                              </p:par>
                              <p:par>
                                <p:cTn id="67" presetID="3" presetClass="emph" presetSubtype="2" fill="hold" nodeType="withEffect">
                                  <p:stCondLst>
                                    <p:cond delay="0"/>
                                  </p:stCondLst>
                                  <p:childTnLst>
                                    <p:animClr clrSpc="rgb" dir="cw">
                                      <p:cBhvr override="childStyle">
                                        <p:cTn id="68" dur="500" fill="hold"/>
                                        <p:tgtEl>
                                          <p:spTgt spid="520">
                                            <p:txEl>
                                              <p:pRg st="5" end="5"/>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5" end="5"/>
                                            </p:txEl>
                                          </p:spTgt>
                                        </p:tgtEl>
                                        <p:attrNameLst>
                                          <p:attrName>ppt_c</p:attrName>
                                        </p:attrNameLst>
                                      </p:cBhvr>
                                      <p:to>
                                        <a:srgbClr val="FF0000"/>
                                      </p:to>
                                    </p:animClr>
                                  </p:subTnLst>
                                </p:cTn>
                              </p:par>
                              <p:par>
                                <p:cTn id="69" presetID="3" presetClass="emph" presetSubtype="2" fill="hold" nodeType="withEffect">
                                  <p:stCondLst>
                                    <p:cond delay="0"/>
                                  </p:stCondLst>
                                  <p:childTnLst>
                                    <p:animClr clrSpc="rgb" dir="cw">
                                      <p:cBhvr override="childStyle">
                                        <p:cTn id="70" dur="500" fill="hold"/>
                                        <p:tgtEl>
                                          <p:spTgt spid="520">
                                            <p:txEl>
                                              <p:pRg st="5" end="5"/>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5" end="5"/>
                                            </p:txEl>
                                          </p:spTgt>
                                        </p:tgtEl>
                                        <p:attrNameLst>
                                          <p:attrName>ppt_c</p:attrName>
                                        </p:attrNameLst>
                                      </p:cBhvr>
                                      <p:to>
                                        <a:schemeClr val="tx1"/>
                                      </p:to>
                                    </p:animClr>
                                  </p:subTnLst>
                                </p:cTn>
                              </p:par>
                              <p:par>
                                <p:cTn id="71" presetID="3" presetClass="emph" presetSubtype="2" fill="hold" nodeType="withEffect">
                                  <p:stCondLst>
                                    <p:cond delay="0"/>
                                  </p:stCondLst>
                                  <p:childTnLst>
                                    <p:animClr clrSpc="rgb" dir="cw">
                                      <p:cBhvr override="childStyle">
                                        <p:cTn id="72" dur="500" fill="hold"/>
                                        <p:tgtEl>
                                          <p:spTgt spid="520">
                                            <p:txEl>
                                              <p:pRg st="6" end="6"/>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6" end="6"/>
                                            </p:txEl>
                                          </p:spTgt>
                                        </p:tgtEl>
                                        <p:attrNameLst>
                                          <p:attrName>ppt_c</p:attrName>
                                        </p:attrNameLst>
                                      </p:cBhvr>
                                      <p:to>
                                        <a:srgbClr val="FF0000"/>
                                      </p:to>
                                    </p:animClr>
                                  </p:subTnLst>
                                </p:cTn>
                              </p:par>
                            </p:childTnLst>
                          </p:cTn>
                        </p:par>
                      </p:childTnLst>
                    </p:cTn>
                  </p:par>
                  <p:par>
                    <p:cTn id="73" fill="hold">
                      <p:stCondLst>
                        <p:cond delay="indefinite"/>
                      </p:stCondLst>
                      <p:childTnLst>
                        <p:par>
                          <p:cTn id="74" fill="hold">
                            <p:stCondLst>
                              <p:cond delay="0"/>
                            </p:stCondLst>
                            <p:childTnLst>
                              <p:par>
                                <p:cTn id="75" presetID="3" presetClass="emph" presetSubtype="2" fill="hold" nodeType="clickEffect">
                                  <p:stCondLst>
                                    <p:cond delay="0"/>
                                  </p:stCondLst>
                                  <p:childTnLst>
                                    <p:animClr clrSpc="rgb" dir="cw">
                                      <p:cBhvr override="childStyle">
                                        <p:cTn id="76" dur="500" fill="hold"/>
                                        <p:tgtEl>
                                          <p:spTgt spid="520">
                                            <p:txEl>
                                              <p:pRg st="6" end="6"/>
                                            </p:txEl>
                                          </p:spTgt>
                                        </p:tgtEl>
                                        <p:attrNameLst>
                                          <p:attrName>style.color</p:attrName>
                                        </p:attrNameLst>
                                      </p:cBhvr>
                                      <p:to>
                                        <a:schemeClr val="tx1"/>
                                      </p:to>
                                    </p:animClr>
                                  </p:childTnLst>
                                  <p:subTnLst>
                                    <p:animClr clrSpc="rgb" dir="cw">
                                      <p:cBhvr override="childStyle">
                                        <p:cTn dur="1" fill="hold" display="0" masterRel="nextClick" afterEffect="1"/>
                                        <p:tgtEl>
                                          <p:spTgt spid="520">
                                            <p:txEl>
                                              <p:pRg st="6" end="6"/>
                                            </p:txEl>
                                          </p:spTgt>
                                        </p:tgtEl>
                                        <p:attrNameLst>
                                          <p:attrName>ppt_c</p:attrName>
                                        </p:attrNameLst>
                                      </p:cBhvr>
                                      <p:to>
                                        <a:schemeClr val="tx1"/>
                                      </p:to>
                                    </p:animClr>
                                  </p:subTnLst>
                                </p:cTn>
                              </p:par>
                            </p:childTnLst>
                          </p:cTn>
                        </p:par>
                      </p:childTnLst>
                    </p:cTn>
                  </p:par>
                  <p:par>
                    <p:cTn id="77" fill="hold">
                      <p:stCondLst>
                        <p:cond delay="indefinite"/>
                      </p:stCondLst>
                      <p:childTnLst>
                        <p:par>
                          <p:cTn id="78" fill="hold">
                            <p:stCondLst>
                              <p:cond delay="0"/>
                            </p:stCondLst>
                            <p:childTnLst>
                              <p:par>
                                <p:cTn id="79" presetID="3" presetClass="emph" presetSubtype="2" fill="hold" nodeType="clickEffect">
                                  <p:stCondLst>
                                    <p:cond delay="0"/>
                                  </p:stCondLst>
                                  <p:childTnLst>
                                    <p:animClr clrSpc="rgb" dir="cw">
                                      <p:cBhvr override="childStyle">
                                        <p:cTn id="80" dur="500" fill="hold"/>
                                        <p:tgtEl>
                                          <p:spTgt spid="520">
                                            <p:txEl>
                                              <p:pRg st="1" end="1"/>
                                            </p:txEl>
                                          </p:spTgt>
                                        </p:tgtEl>
                                        <p:attrNameLst>
                                          <p:attrName>style.color</p:attrName>
                                        </p:attrNameLst>
                                      </p:cBhvr>
                                      <p:to>
                                        <a:srgbClr val="FF0000"/>
                                      </p:to>
                                    </p:animClr>
                                  </p:childTnLst>
                                </p:cTn>
                              </p:par>
                              <p:par>
                                <p:cTn id="81" presetID="3" presetClass="emph" presetSubtype="2" fill="hold" nodeType="withEffect">
                                  <p:stCondLst>
                                    <p:cond delay="0"/>
                                  </p:stCondLst>
                                  <p:childTnLst>
                                    <p:animClr clrSpc="rgb" dir="cw">
                                      <p:cBhvr override="childStyle">
                                        <p:cTn id="82" dur="500" fill="hold"/>
                                        <p:tgtEl>
                                          <p:spTgt spid="520">
                                            <p:txEl>
                                              <p:pRg st="2" end="2"/>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2" end="2"/>
                                            </p:txEl>
                                          </p:spTgt>
                                        </p:tgtEl>
                                        <p:attrNameLst>
                                          <p:attrName>ppt_c</p:attrName>
                                        </p:attrNameLst>
                                      </p:cBhvr>
                                      <p:to>
                                        <a:srgbClr val="FF0000"/>
                                      </p:to>
                                    </p:animClr>
                                  </p:subTnLst>
                                </p:cTn>
                              </p:par>
                              <p:par>
                                <p:cTn id="83" presetID="3" presetClass="emph" presetSubtype="2" fill="hold" nodeType="withEffect">
                                  <p:stCondLst>
                                    <p:cond delay="0"/>
                                  </p:stCondLst>
                                  <p:childTnLst>
                                    <p:animClr clrSpc="rgb" dir="cw">
                                      <p:cBhvr override="childStyle">
                                        <p:cTn id="84" dur="500" fill="hold"/>
                                        <p:tgtEl>
                                          <p:spTgt spid="520">
                                            <p:txEl>
                                              <p:pRg st="1" end="1"/>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1" end="1"/>
                                            </p:txEl>
                                          </p:spTgt>
                                        </p:tgtEl>
                                        <p:attrNameLst>
                                          <p:attrName>ppt_c</p:attrName>
                                        </p:attrNameLst>
                                      </p:cBhvr>
                                      <p:to>
                                        <a:schemeClr val="tx1"/>
                                      </p:to>
                                    </p:animClr>
                                  </p:subTnLst>
                                </p:cTn>
                              </p:par>
                              <p:par>
                                <p:cTn id="85" presetID="3" presetClass="emph" presetSubtype="2" fill="hold" nodeType="withEffect">
                                  <p:stCondLst>
                                    <p:cond delay="0"/>
                                  </p:stCondLst>
                                  <p:childTnLst>
                                    <p:animClr clrSpc="rgb" dir="cw">
                                      <p:cBhvr override="childStyle">
                                        <p:cTn id="86" dur="500" fill="hold"/>
                                        <p:tgtEl>
                                          <p:spTgt spid="520">
                                            <p:txEl>
                                              <p:pRg st="2" end="2"/>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2" end="2"/>
                                            </p:txEl>
                                          </p:spTgt>
                                        </p:tgtEl>
                                        <p:attrNameLst>
                                          <p:attrName>ppt_c</p:attrName>
                                        </p:attrNameLst>
                                      </p:cBhvr>
                                      <p:to>
                                        <a:schemeClr val="tx1"/>
                                      </p:to>
                                    </p:animClr>
                                  </p:subTnLst>
                                </p:cTn>
                              </p:par>
                              <p:par>
                                <p:cTn id="87" presetID="3" presetClass="emph" presetSubtype="2" fill="hold" nodeType="withEffect">
                                  <p:stCondLst>
                                    <p:cond delay="0"/>
                                  </p:stCondLst>
                                  <p:childTnLst>
                                    <p:animClr clrSpc="rgb" dir="cw">
                                      <p:cBhvr override="childStyle">
                                        <p:cTn id="88" dur="2000" fill="hold"/>
                                        <p:tgtEl>
                                          <p:spTgt spid="520">
                                            <p:txEl>
                                              <p:pRg st="7" end="7"/>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7" end="7"/>
                                            </p:txEl>
                                          </p:spTgt>
                                        </p:tgtEl>
                                        <p:attrNameLst>
                                          <p:attrName>ppt_c</p:attrName>
                                        </p:attrNameLst>
                                      </p:cBhvr>
                                      <p:to>
                                        <a:srgbClr val="FF0000"/>
                                      </p:to>
                                    </p:animClr>
                                  </p:subTnLst>
                                </p:cTn>
                              </p:par>
                            </p:childTnLst>
                          </p:cTn>
                        </p:par>
                      </p:childTnLst>
                    </p:cTn>
                  </p:par>
                  <p:par>
                    <p:cTn id="89" fill="hold">
                      <p:stCondLst>
                        <p:cond delay="indefinite"/>
                      </p:stCondLst>
                      <p:childTnLst>
                        <p:par>
                          <p:cTn id="90" fill="hold">
                            <p:stCondLst>
                              <p:cond delay="0"/>
                            </p:stCondLst>
                            <p:childTnLst>
                              <p:par>
                                <p:cTn id="91" presetID="3" presetClass="emph" presetSubtype="2" fill="hold" nodeType="clickEffect">
                                  <p:stCondLst>
                                    <p:cond delay="0"/>
                                  </p:stCondLst>
                                  <p:childTnLst>
                                    <p:animClr clrSpc="rgb" dir="cw">
                                      <p:cBhvr override="childStyle">
                                        <p:cTn id="92" dur="2000" fill="hold"/>
                                        <p:tgtEl>
                                          <p:spTgt spid="520">
                                            <p:txEl>
                                              <p:pRg st="7" end="7"/>
                                            </p:txEl>
                                          </p:spTgt>
                                        </p:tgtEl>
                                        <p:attrNameLst>
                                          <p:attrName>style.color</p:attrName>
                                        </p:attrNameLst>
                                      </p:cBhvr>
                                      <p:to>
                                        <a:schemeClr val="tx1"/>
                                      </p:to>
                                    </p:animClr>
                                  </p:childTnLst>
                                  <p:subTnLst>
                                    <p:animClr clrSpc="rgb" dir="cw">
                                      <p:cBhvr override="childStyle">
                                        <p:cTn dur="1" fill="hold" display="0" masterRel="nextClick" afterEffect="1"/>
                                        <p:tgtEl>
                                          <p:spTgt spid="520">
                                            <p:txEl>
                                              <p:pRg st="7" end="7"/>
                                            </p:txEl>
                                          </p:spTgt>
                                        </p:tgtEl>
                                        <p:attrNameLst>
                                          <p:attrName>ppt_c</p:attrName>
                                        </p:attrNameLst>
                                      </p:cBhvr>
                                      <p:to>
                                        <a:schemeClr val="tx1"/>
                                      </p:to>
                                    </p:animClr>
                                  </p:subTnLst>
                                </p:cTn>
                              </p:par>
                              <p:par>
                                <p:cTn id="93" presetID="3" presetClass="emph" presetSubtype="2" fill="hold" nodeType="withEffect">
                                  <p:stCondLst>
                                    <p:cond delay="0"/>
                                  </p:stCondLst>
                                  <p:childTnLst>
                                    <p:animClr clrSpc="rgb" dir="cw">
                                      <p:cBhvr override="childStyle">
                                        <p:cTn id="94" dur="500" fill="hold"/>
                                        <p:tgtEl>
                                          <p:spTgt spid="520">
                                            <p:txEl>
                                              <p:pRg st="8" end="8"/>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8" end="8"/>
                                            </p:txEl>
                                          </p:spTgt>
                                        </p:tgtEl>
                                        <p:attrNameLst>
                                          <p:attrName>ppt_c</p:attrName>
                                        </p:attrNameLst>
                                      </p:cBhvr>
                                      <p:to>
                                        <a:srgbClr val="FF0000"/>
                                      </p:to>
                                    </p:animClr>
                                  </p:subTnLst>
                                </p:cTn>
                              </p:par>
                              <p:par>
                                <p:cTn id="95" presetID="3" presetClass="emph" presetSubtype="2" fill="hold" nodeType="withEffect">
                                  <p:stCondLst>
                                    <p:cond delay="0"/>
                                  </p:stCondLst>
                                  <p:childTnLst>
                                    <p:animClr clrSpc="rgb" dir="cw">
                                      <p:cBhvr override="childStyle">
                                        <p:cTn id="96" dur="500" fill="hold"/>
                                        <p:tgtEl>
                                          <p:spTgt spid="520">
                                            <p:txEl>
                                              <p:pRg st="8" end="8"/>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8" end="8"/>
                                            </p:txEl>
                                          </p:spTgt>
                                        </p:tgtEl>
                                        <p:attrNameLst>
                                          <p:attrName>ppt_c</p:attrName>
                                        </p:attrNameLst>
                                      </p:cBhvr>
                                      <p:to>
                                        <a:schemeClr val="tx1"/>
                                      </p:to>
                                    </p:animClr>
                                  </p:subTnLst>
                                </p:cTn>
                              </p:par>
                            </p:childTnLst>
                          </p:cTn>
                        </p:par>
                      </p:childTnLst>
                    </p:cTn>
                  </p:par>
                  <p:par>
                    <p:cTn id="97" fill="hold">
                      <p:stCondLst>
                        <p:cond delay="indefinite"/>
                      </p:stCondLst>
                      <p:childTnLst>
                        <p:par>
                          <p:cTn id="98" fill="hold">
                            <p:stCondLst>
                              <p:cond delay="0"/>
                            </p:stCondLst>
                            <p:childTnLst>
                              <p:par>
                                <p:cTn id="99" presetID="3" presetClass="emph" presetSubtype="2" fill="hold" nodeType="clickEffect">
                                  <p:stCondLst>
                                    <p:cond delay="0"/>
                                  </p:stCondLst>
                                  <p:childTnLst>
                                    <p:animClr clrSpc="rgb" dir="cw">
                                      <p:cBhvr override="childStyle">
                                        <p:cTn id="100" dur="500" fill="hold"/>
                                        <p:tgtEl>
                                          <p:spTgt spid="520">
                                            <p:txEl>
                                              <p:pRg st="4" end="4"/>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4" end="4"/>
                                            </p:txEl>
                                          </p:spTgt>
                                        </p:tgtEl>
                                        <p:attrNameLst>
                                          <p:attrName>ppt_c</p:attrName>
                                        </p:attrNameLst>
                                      </p:cBhvr>
                                      <p:to>
                                        <a:srgbClr val="FF0000"/>
                                      </p:to>
                                    </p:animClr>
                                  </p:subTnLst>
                                </p:cTn>
                              </p:par>
                            </p:childTnLst>
                          </p:cTn>
                        </p:par>
                      </p:childTnLst>
                    </p:cTn>
                  </p:par>
                  <p:par>
                    <p:cTn id="101" fill="hold">
                      <p:stCondLst>
                        <p:cond delay="indefinite"/>
                      </p:stCondLst>
                      <p:childTnLst>
                        <p:par>
                          <p:cTn id="102" fill="hold">
                            <p:stCondLst>
                              <p:cond delay="0"/>
                            </p:stCondLst>
                            <p:childTnLst>
                              <p:par>
                                <p:cTn id="103" presetID="3" presetClass="emph" presetSubtype="2" fill="hold" nodeType="clickEffect">
                                  <p:stCondLst>
                                    <p:cond delay="0"/>
                                  </p:stCondLst>
                                  <p:childTnLst>
                                    <p:animClr clrSpc="rgb" dir="cw">
                                      <p:cBhvr override="childStyle">
                                        <p:cTn id="104" dur="2000" fill="hold"/>
                                        <p:tgtEl>
                                          <p:spTgt spid="520">
                                            <p:txEl>
                                              <p:pRg st="4" end="4"/>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4" end="4"/>
                                            </p:txEl>
                                          </p:spTgt>
                                        </p:tgtEl>
                                        <p:attrNameLst>
                                          <p:attrName>ppt_c</p:attrName>
                                        </p:attrNameLst>
                                      </p:cBhvr>
                                      <p:to>
                                        <a:schemeClr val="tx1"/>
                                      </p:to>
                                    </p:animClr>
                                  </p:subTnLst>
                                </p:cTn>
                              </p:par>
                            </p:childTnLst>
                          </p:cTn>
                        </p:par>
                      </p:childTnLst>
                    </p:cTn>
                  </p:par>
                  <p:par>
                    <p:cTn id="105" fill="hold">
                      <p:stCondLst>
                        <p:cond delay="indefinite"/>
                      </p:stCondLst>
                      <p:childTnLst>
                        <p:par>
                          <p:cTn id="106" fill="hold">
                            <p:stCondLst>
                              <p:cond delay="0"/>
                            </p:stCondLst>
                            <p:childTnLst>
                              <p:par>
                                <p:cTn id="107" presetID="3" presetClass="emph" presetSubtype="2" fill="hold" nodeType="clickEffect">
                                  <p:stCondLst>
                                    <p:cond delay="0"/>
                                  </p:stCondLst>
                                  <p:childTnLst>
                                    <p:animClr clrSpc="rgb" dir="cw">
                                      <p:cBhvr override="childStyle">
                                        <p:cTn id="108" dur="2000" fill="hold"/>
                                        <p:tgtEl>
                                          <p:spTgt spid="520">
                                            <p:txEl>
                                              <p:pRg st="5" end="5"/>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5" end="5"/>
                                            </p:txEl>
                                          </p:spTgt>
                                        </p:tgtEl>
                                        <p:attrNameLst>
                                          <p:attrName>ppt_c</p:attrName>
                                        </p:attrNameLst>
                                      </p:cBhvr>
                                      <p:to>
                                        <a:srgbClr val="FF0000"/>
                                      </p:to>
                                    </p:animClr>
                                  </p:subTnLst>
                                </p:cTn>
                              </p:par>
                            </p:childTnLst>
                          </p:cTn>
                        </p:par>
                      </p:childTnLst>
                    </p:cTn>
                  </p:par>
                  <p:par>
                    <p:cTn id="109" fill="hold">
                      <p:stCondLst>
                        <p:cond delay="indefinite"/>
                      </p:stCondLst>
                      <p:childTnLst>
                        <p:par>
                          <p:cTn id="110" fill="hold">
                            <p:stCondLst>
                              <p:cond delay="0"/>
                            </p:stCondLst>
                            <p:childTnLst>
                              <p:par>
                                <p:cTn id="111" presetID="3" presetClass="emph" presetSubtype="2" fill="hold" nodeType="clickEffect">
                                  <p:stCondLst>
                                    <p:cond delay="0"/>
                                  </p:stCondLst>
                                  <p:childTnLst>
                                    <p:animClr clrSpc="rgb" dir="cw">
                                      <p:cBhvr override="childStyle">
                                        <p:cTn id="112" dur="2000" fill="hold"/>
                                        <p:tgtEl>
                                          <p:spTgt spid="520">
                                            <p:txEl>
                                              <p:pRg st="6" end="6"/>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6" end="6"/>
                                            </p:txEl>
                                          </p:spTgt>
                                        </p:tgtEl>
                                        <p:attrNameLst>
                                          <p:attrName>ppt_c</p:attrName>
                                        </p:attrNameLst>
                                      </p:cBhvr>
                                      <p:to>
                                        <a:srgbClr val="FF0000"/>
                                      </p:to>
                                    </p:animClr>
                                  </p:subTnLst>
                                </p:cTn>
                              </p:par>
                              <p:par>
                                <p:cTn id="113" presetID="3" presetClass="emph" presetSubtype="2" fill="hold" nodeType="withEffect">
                                  <p:stCondLst>
                                    <p:cond delay="0"/>
                                  </p:stCondLst>
                                  <p:childTnLst>
                                    <p:animClr clrSpc="rgb" dir="cw">
                                      <p:cBhvr override="childStyle">
                                        <p:cTn id="114" dur="500" fill="hold"/>
                                        <p:tgtEl>
                                          <p:spTgt spid="520">
                                            <p:txEl>
                                              <p:pRg st="5" end="5"/>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5" end="5"/>
                                            </p:txEl>
                                          </p:spTgt>
                                        </p:tgtEl>
                                        <p:attrNameLst>
                                          <p:attrName>ppt_c</p:attrName>
                                        </p:attrNameLst>
                                      </p:cBhvr>
                                      <p:to>
                                        <a:schemeClr val="tx1"/>
                                      </p:to>
                                    </p:animClr>
                                  </p:subTnLst>
                                </p:cTn>
                              </p:par>
                              <p:par>
                                <p:cTn id="115" presetID="3" presetClass="emph" presetSubtype="2" fill="hold" nodeType="withEffect">
                                  <p:stCondLst>
                                    <p:cond delay="0"/>
                                  </p:stCondLst>
                                  <p:childTnLst>
                                    <p:animClr clrSpc="rgb" dir="cw">
                                      <p:cBhvr override="childStyle">
                                        <p:cTn id="116" dur="500" fill="hold"/>
                                        <p:tgtEl>
                                          <p:spTgt spid="520">
                                            <p:txEl>
                                              <p:pRg st="6" end="6"/>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6" end="6"/>
                                            </p:txEl>
                                          </p:spTgt>
                                        </p:tgtEl>
                                        <p:attrNameLst>
                                          <p:attrName>ppt_c</p:attrName>
                                        </p:attrNameLst>
                                      </p:cBhvr>
                                      <p:to>
                                        <a:schemeClr val="tx1"/>
                                      </p:to>
                                    </p:animClr>
                                  </p:subTnLst>
                                </p:cTn>
                              </p:par>
                              <p:par>
                                <p:cTn id="117" presetID="3" presetClass="emph" presetSubtype="2" fill="hold" nodeType="withEffect">
                                  <p:stCondLst>
                                    <p:cond delay="0"/>
                                  </p:stCondLst>
                                  <p:childTnLst>
                                    <p:animClr clrSpc="rgb" dir="cw">
                                      <p:cBhvr override="childStyle">
                                        <p:cTn id="118" dur="500" fill="hold"/>
                                        <p:tgtEl>
                                          <p:spTgt spid="520">
                                            <p:txEl>
                                              <p:pRg st="1" end="1"/>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1" end="1"/>
                                            </p:txEl>
                                          </p:spTgt>
                                        </p:tgtEl>
                                        <p:attrNameLst>
                                          <p:attrName>ppt_c</p:attrName>
                                        </p:attrNameLst>
                                      </p:cBhvr>
                                      <p:to>
                                        <a:srgbClr val="FF0000"/>
                                      </p:to>
                                    </p:animClr>
                                  </p:subTnLst>
                                </p:cTn>
                              </p:par>
                              <p:par>
                                <p:cTn id="119" presetID="3" presetClass="emph" presetSubtype="2" fill="hold" nodeType="withEffect">
                                  <p:stCondLst>
                                    <p:cond delay="0"/>
                                  </p:stCondLst>
                                  <p:childTnLst>
                                    <p:animClr clrSpc="rgb" dir="cw">
                                      <p:cBhvr override="childStyle">
                                        <p:cTn id="120" dur="500" fill="hold"/>
                                        <p:tgtEl>
                                          <p:spTgt spid="520">
                                            <p:txEl>
                                              <p:pRg st="2" end="2"/>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2" end="2"/>
                                            </p:txEl>
                                          </p:spTgt>
                                        </p:tgtEl>
                                        <p:attrNameLst>
                                          <p:attrName>ppt_c</p:attrName>
                                        </p:attrNameLst>
                                      </p:cBhvr>
                                      <p:to>
                                        <a:srgbClr val="FF0000"/>
                                      </p:to>
                                    </p:animClr>
                                  </p:subTnLst>
                                </p:cTn>
                              </p:par>
                            </p:childTnLst>
                          </p:cTn>
                        </p:par>
                      </p:childTnLst>
                    </p:cTn>
                  </p:par>
                  <p:par>
                    <p:cTn id="121" fill="hold">
                      <p:stCondLst>
                        <p:cond delay="indefinite"/>
                      </p:stCondLst>
                      <p:childTnLst>
                        <p:par>
                          <p:cTn id="122" fill="hold">
                            <p:stCondLst>
                              <p:cond delay="0"/>
                            </p:stCondLst>
                            <p:childTnLst>
                              <p:par>
                                <p:cTn id="123" presetID="3" presetClass="emph" presetSubtype="2" fill="hold" nodeType="clickEffect">
                                  <p:stCondLst>
                                    <p:cond delay="0"/>
                                  </p:stCondLst>
                                  <p:childTnLst>
                                    <p:animClr clrSpc="rgb" dir="cw">
                                      <p:cBhvr override="childStyle">
                                        <p:cTn id="124" dur="500" fill="hold"/>
                                        <p:tgtEl>
                                          <p:spTgt spid="520">
                                            <p:txEl>
                                              <p:pRg st="1" end="1"/>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1" end="1"/>
                                            </p:txEl>
                                          </p:spTgt>
                                        </p:tgtEl>
                                        <p:attrNameLst>
                                          <p:attrName>ppt_c</p:attrName>
                                        </p:attrNameLst>
                                      </p:cBhvr>
                                      <p:to>
                                        <a:schemeClr val="tx1"/>
                                      </p:to>
                                    </p:animClr>
                                  </p:subTnLst>
                                </p:cTn>
                              </p:par>
                            </p:childTnLst>
                          </p:cTn>
                        </p:par>
                      </p:childTnLst>
                    </p:cTn>
                  </p:par>
                  <p:par>
                    <p:cTn id="125" fill="hold">
                      <p:stCondLst>
                        <p:cond delay="indefinite"/>
                      </p:stCondLst>
                      <p:childTnLst>
                        <p:par>
                          <p:cTn id="126" fill="hold">
                            <p:stCondLst>
                              <p:cond delay="0"/>
                            </p:stCondLst>
                            <p:childTnLst>
                              <p:par>
                                <p:cTn id="127" presetID="3" presetClass="emph" presetSubtype="2" fill="hold" nodeType="clickEffect">
                                  <p:stCondLst>
                                    <p:cond delay="0"/>
                                  </p:stCondLst>
                                  <p:childTnLst>
                                    <p:animClr clrSpc="rgb" dir="cw">
                                      <p:cBhvr override="childStyle">
                                        <p:cTn id="128" dur="500" fill="hold"/>
                                        <p:tgtEl>
                                          <p:spTgt spid="520">
                                            <p:txEl>
                                              <p:pRg st="2" end="2"/>
                                            </p:txEl>
                                          </p:spTgt>
                                        </p:tgtEl>
                                        <p:attrNameLst>
                                          <p:attrName>style.color</p:attrName>
                                        </p:attrNameLst>
                                      </p:cBhvr>
                                      <p:to>
                                        <a:srgbClr val="FF0000"/>
                                      </p:to>
                                    </p:animClr>
                                  </p:childTnLst>
                                  <p:subTnLst>
                                    <p:animClr clrSpc="rgb" dir="cw">
                                      <p:cBhvr override="childStyle">
                                        <p:cTn dur="1" fill="hold" display="0" masterRel="nextClick" afterEffect="1"/>
                                        <p:tgtEl>
                                          <p:spTgt spid="520">
                                            <p:txEl>
                                              <p:pRg st="2" end="2"/>
                                            </p:txEl>
                                          </p:spTgt>
                                        </p:tgtEl>
                                        <p:attrNameLst>
                                          <p:attrName>ppt_c</p:attrName>
                                        </p:attrNameLst>
                                      </p:cBhvr>
                                      <p:to>
                                        <a:schemeClr val="tx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Shape 495"/>
          <p:cNvSpPr txBox="1">
            <a:spLocks noGrp="1"/>
          </p:cNvSpPr>
          <p:nvPr>
            <p:ph type="title"/>
          </p:nvPr>
        </p:nvSpPr>
        <p:spPr>
          <a:xfrm>
            <a:off x="457200" y="20637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dirty="0" err="1">
                <a:solidFill>
                  <a:srgbClr val="000000"/>
                </a:solidFill>
                <a:latin typeface="Arial"/>
                <a:ea typeface="Arial"/>
                <a:cs typeface="Arial"/>
                <a:sym typeface="Arial"/>
              </a:rPr>
              <a:t>TopHat</a:t>
            </a:r>
            <a:r>
              <a:rPr lang="en-US" sz="3600" b="1" i="0" u="none" strike="noStrike" cap="none" dirty="0">
                <a:solidFill>
                  <a:srgbClr val="000000"/>
                </a:solidFill>
                <a:latin typeface="Arial"/>
                <a:ea typeface="Arial"/>
                <a:cs typeface="Arial"/>
                <a:sym typeface="Arial"/>
              </a:rPr>
              <a:t> Question</a:t>
            </a:r>
          </a:p>
        </p:txBody>
      </p:sp>
      <p:sp>
        <p:nvSpPr>
          <p:cNvPr id="496" name="Shape 496"/>
          <p:cNvSpPr txBox="1">
            <a:spLocks noGrp="1"/>
          </p:cNvSpPr>
          <p:nvPr>
            <p:ph type="body" idx="1"/>
          </p:nvPr>
        </p:nvSpPr>
        <p:spPr>
          <a:xfrm>
            <a:off x="4424364" y="1787979"/>
            <a:ext cx="4549775" cy="1738992"/>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1600" b="0" i="0" u="none" strike="noStrike" cap="none" dirty="0">
                <a:solidFill>
                  <a:srgbClr val="000000"/>
                </a:solidFill>
                <a:latin typeface="Arial"/>
                <a:ea typeface="Arial"/>
                <a:cs typeface="Arial"/>
                <a:sym typeface="Arial"/>
              </a:rPr>
              <a:t>What would happen if you got rid of the first call </a:t>
            </a:r>
            <a:r>
              <a:rPr lang="en-US" sz="1600" b="0" i="0" u="none" strike="noStrike" cap="none" dirty="0" err="1">
                <a:solidFill>
                  <a:srgbClr val="0432FF"/>
                </a:solidFill>
                <a:latin typeface="Consolas"/>
                <a:ea typeface="Consolas"/>
                <a:cs typeface="Consolas"/>
                <a:sym typeface="Consolas"/>
              </a:rPr>
              <a:t>this.draw</a:t>
            </a:r>
            <a:r>
              <a:rPr lang="en-US" sz="1600" b="0" i="0" u="none" strike="noStrike" cap="none" dirty="0">
                <a:solidFill>
                  <a:srgbClr val="0432FF"/>
                </a:solidFill>
                <a:latin typeface="Consolas"/>
                <a:ea typeface="Consolas"/>
                <a:cs typeface="Consolas"/>
                <a:sym typeface="Consolas"/>
              </a:rPr>
              <a:t>(</a:t>
            </a:r>
            <a:r>
              <a:rPr lang="en-US" sz="1600" b="0" i="0" u="none" strike="noStrike" cap="none" dirty="0" err="1">
                <a:solidFill>
                  <a:srgbClr val="0432FF"/>
                </a:solidFill>
                <a:latin typeface="Consolas"/>
                <a:ea typeface="Consolas"/>
                <a:cs typeface="Consolas"/>
                <a:sym typeface="Consolas"/>
              </a:rPr>
              <a:t>trunkLen</a:t>
            </a:r>
            <a:r>
              <a:rPr lang="en-US" sz="1600" b="0" i="0" u="none" strike="noStrike" cap="none" dirty="0">
                <a:solidFill>
                  <a:srgbClr val="0432FF"/>
                </a:solidFill>
                <a:latin typeface="Consolas"/>
                <a:ea typeface="Consolas"/>
                <a:cs typeface="Consolas"/>
                <a:sym typeface="Consolas"/>
              </a:rPr>
              <a:t> - _</a:t>
            </a:r>
            <a:r>
              <a:rPr lang="en-US" sz="1600" b="0" i="0" u="none" strike="noStrike" cap="none" dirty="0" err="1">
                <a:solidFill>
                  <a:srgbClr val="0432FF"/>
                </a:solidFill>
                <a:latin typeface="Consolas"/>
                <a:ea typeface="Consolas"/>
                <a:cs typeface="Consolas"/>
                <a:sym typeface="Consolas"/>
              </a:rPr>
              <a:t>trunkDecrement</a:t>
            </a:r>
            <a:r>
              <a:rPr lang="en-US" sz="1600" b="0" i="0" u="none" strike="noStrike" cap="none" dirty="0">
                <a:solidFill>
                  <a:srgbClr val="0432FF"/>
                </a:solidFill>
                <a:latin typeface="Consolas"/>
                <a:ea typeface="Consolas"/>
                <a:cs typeface="Consolas"/>
                <a:sym typeface="Consolas"/>
              </a:rPr>
              <a:t>)</a:t>
            </a:r>
            <a:r>
              <a:rPr lang="en-US" sz="1600" b="0" i="0" u="none" strike="noStrike" cap="none" dirty="0">
                <a:solidFill>
                  <a:srgbClr val="000000"/>
                </a:solidFill>
                <a:latin typeface="Arial"/>
                <a:ea typeface="Arial"/>
                <a:cs typeface="Arial"/>
                <a:sym typeface="Arial"/>
              </a:rPr>
              <a:t>? </a:t>
            </a:r>
          </a:p>
          <a:p>
            <a:pPr marL="400050" lvl="1" indent="0">
              <a:buClr>
                <a:srgbClr val="000000"/>
              </a:buClr>
              <a:buSzPct val="25000"/>
              <a:buFont typeface="Arial"/>
              <a:buNone/>
            </a:pPr>
            <a:endParaRPr lang="en-US" b="0" i="0" u="none" strike="noStrike" cap="none" dirty="0">
              <a:solidFill>
                <a:srgbClr val="000000"/>
              </a:solidFill>
              <a:latin typeface="Arial"/>
              <a:ea typeface="Arial"/>
              <a:cs typeface="Arial"/>
              <a:sym typeface="Arial"/>
            </a:endParaRPr>
          </a:p>
          <a:p>
            <a:pPr marL="400050" lvl="1" indent="0">
              <a:buClr>
                <a:srgbClr val="000000"/>
              </a:buClr>
              <a:buSzPct val="25000"/>
              <a:buFont typeface="Arial"/>
              <a:buNone/>
            </a:pPr>
            <a:r>
              <a:rPr lang="en-US" b="0" i="0" u="none" strike="noStrike" cap="none" dirty="0">
                <a:solidFill>
                  <a:srgbClr val="000000"/>
                </a:solidFill>
                <a:latin typeface="Arial"/>
                <a:ea typeface="Arial"/>
                <a:cs typeface="Arial"/>
                <a:sym typeface="Arial"/>
              </a:rPr>
              <a:t>A. We will only draw the right half of the tree </a:t>
            </a:r>
          </a:p>
          <a:p>
            <a:pPr marL="400050" lvl="1" indent="0">
              <a:buClr>
                <a:srgbClr val="000000"/>
              </a:buClr>
              <a:buSzPct val="25000"/>
              <a:buFont typeface="Arial"/>
              <a:buNone/>
            </a:pPr>
            <a:r>
              <a:rPr lang="en-US" b="0" i="0" u="none" strike="noStrike" cap="none" dirty="0">
                <a:solidFill>
                  <a:srgbClr val="000000"/>
                </a:solidFill>
                <a:latin typeface="Arial"/>
                <a:ea typeface="Arial"/>
                <a:cs typeface="Arial"/>
                <a:sym typeface="Arial"/>
              </a:rPr>
              <a:t>B. We will draw a spiral that terminates in a leaf </a:t>
            </a:r>
          </a:p>
          <a:p>
            <a:pPr marL="400050" lvl="1" indent="0">
              <a:buClr>
                <a:srgbClr val="000000"/>
              </a:buClr>
              <a:buSzPct val="25000"/>
              <a:buFont typeface="Arial"/>
              <a:buNone/>
            </a:pPr>
            <a:r>
              <a:rPr lang="en-US" b="0" i="0" u="none" strike="noStrike" cap="none" dirty="0">
                <a:solidFill>
                  <a:srgbClr val="000000"/>
                </a:solidFill>
                <a:latin typeface="Arial"/>
                <a:ea typeface="Arial"/>
                <a:cs typeface="Arial"/>
                <a:sym typeface="Arial"/>
              </a:rPr>
              <a:t>C. Stack Overflow! </a:t>
            </a:r>
          </a:p>
          <a:p>
            <a:pPr marL="400050" lvl="1" indent="0">
              <a:buClr>
                <a:srgbClr val="000000"/>
              </a:buClr>
              <a:buSzPct val="25000"/>
              <a:buFont typeface="Arial"/>
              <a:buNone/>
            </a:pPr>
            <a:r>
              <a:rPr lang="en-US" b="0" i="0" u="none" strike="noStrike" cap="none" dirty="0">
                <a:solidFill>
                  <a:srgbClr val="000000"/>
                </a:solidFill>
                <a:latin typeface="Arial"/>
                <a:ea typeface="Arial"/>
                <a:cs typeface="Arial"/>
                <a:sym typeface="Arial"/>
              </a:rPr>
              <a:t>D. None of the above</a:t>
            </a:r>
          </a:p>
        </p:txBody>
      </p:sp>
      <p:sp>
        <p:nvSpPr>
          <p:cNvPr id="497" name="Shape 497"/>
          <p:cNvSpPr txBox="1">
            <a:spLocks noGrp="1"/>
          </p:cNvSpPr>
          <p:nvPr>
            <p:ph type="body" idx="1"/>
          </p:nvPr>
        </p:nvSpPr>
        <p:spPr>
          <a:xfrm>
            <a:off x="169861" y="1200150"/>
            <a:ext cx="4281486" cy="3725861"/>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2000" b="0" i="0" u="none" strike="noStrike" cap="none" dirty="0">
                <a:solidFill>
                  <a:srgbClr val="000000"/>
                </a:solidFill>
                <a:latin typeface="Arial"/>
                <a:ea typeface="Arial"/>
                <a:cs typeface="Arial"/>
                <a:sym typeface="Arial"/>
              </a:rPr>
              <a:t>Given the following code: </a:t>
            </a:r>
          </a:p>
          <a:p>
            <a:pPr marL="0" marR="0" lvl="0" indent="0" algn="l" rtl="0">
              <a:lnSpc>
                <a:spcPct val="100000"/>
              </a:lnSpc>
              <a:spcBef>
                <a:spcPts val="0"/>
              </a:spcBef>
              <a:spcAft>
                <a:spcPts val="0"/>
              </a:spcAft>
              <a:buClr>
                <a:srgbClr val="000000"/>
              </a:buClr>
              <a:buSzPct val="250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private void draw(</a:t>
            </a:r>
            <a:r>
              <a:rPr lang="en-US" sz="1200" b="0" i="0" u="none" strike="noStrike" cap="none" dirty="0" err="1">
                <a:solidFill>
                  <a:srgbClr val="000000"/>
                </a:solidFill>
                <a:latin typeface="Consolas"/>
                <a:ea typeface="Consolas"/>
                <a:cs typeface="Consolas"/>
                <a:sym typeface="Consolas"/>
              </a:rPr>
              <a:t>int</a:t>
            </a: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trunkLen</a:t>
            </a: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Arial"/>
              <a:buNone/>
            </a:pPr>
            <a:endParaRPr sz="1200" b="0" i="0" u="none" strike="noStrike" cap="none" dirty="0">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if (</a:t>
            </a:r>
            <a:r>
              <a:rPr lang="en-US" sz="1200" b="0" i="0" u="none" strike="noStrike" cap="none" dirty="0" err="1">
                <a:solidFill>
                  <a:srgbClr val="000000"/>
                </a:solidFill>
                <a:latin typeface="Consolas"/>
                <a:ea typeface="Consolas"/>
                <a:cs typeface="Consolas"/>
                <a:sym typeface="Consolas"/>
              </a:rPr>
              <a:t>trunkLen</a:t>
            </a:r>
            <a:r>
              <a:rPr lang="en-US" sz="1200" b="0" i="0" u="none" strike="noStrike" cap="none" dirty="0">
                <a:solidFill>
                  <a:srgbClr val="000000"/>
                </a:solidFill>
                <a:latin typeface="Consolas"/>
                <a:ea typeface="Consolas"/>
                <a:cs typeface="Consolas"/>
                <a:sym typeface="Consolas"/>
              </a:rPr>
              <a:t> &lt;= 0)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this.addLeaf</a:t>
            </a:r>
            <a:r>
              <a:rPr lang="en-US" sz="1200" b="0" i="0" u="none" strike="noStrike" cap="none" dirty="0">
                <a:solidFill>
                  <a:srgbClr val="000000"/>
                </a:solidFill>
                <a:latin typeface="Consolas"/>
                <a:ea typeface="Consolas"/>
                <a:cs typeface="Consolas"/>
                <a:sym typeface="Consolas"/>
              </a:rPr>
              <a:t>(); </a:t>
            </a:r>
            <a:r>
              <a:rPr lang="en-US" sz="1200" dirty="0">
                <a:solidFill>
                  <a:srgbClr val="999999"/>
                </a:solidFill>
                <a:latin typeface="Consolas"/>
                <a:ea typeface="Consolas"/>
                <a:cs typeface="Consolas"/>
                <a:sym typeface="Consolas"/>
              </a:rPr>
              <a:t>// creates a leaf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dirty="0">
                <a:solidFill>
                  <a:srgbClr val="999999"/>
                </a:solidFill>
                <a:latin typeface="Consolas"/>
                <a:ea typeface="Consolas"/>
                <a:cs typeface="Consolas"/>
                <a:sym typeface="Consolas"/>
              </a:rPr>
              <a:t>// at the current location</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 else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_</a:t>
            </a:r>
            <a:r>
              <a:rPr lang="en-US" sz="1200" b="0" i="0" u="none" strike="noStrike" cap="none" dirty="0" err="1">
                <a:solidFill>
                  <a:srgbClr val="000000"/>
                </a:solidFill>
                <a:latin typeface="Consolas"/>
                <a:ea typeface="Consolas"/>
                <a:cs typeface="Consolas"/>
                <a:sym typeface="Consolas"/>
              </a:rPr>
              <a:t>turtle.forward</a:t>
            </a:r>
            <a:r>
              <a:rPr lang="en-US" sz="1200" b="0" i="0" u="none" strike="noStrike" cap="none" dirty="0">
                <a:solidFill>
                  <a:srgbClr val="000000"/>
                </a:solidFill>
                <a:latin typeface="Consolas"/>
                <a:ea typeface="Consolas"/>
                <a:cs typeface="Consolas"/>
                <a:sym typeface="Consolas"/>
              </a:rPr>
              <a:t>(</a:t>
            </a:r>
            <a:r>
              <a:rPr lang="en-US" sz="1200" b="0" i="0" u="none" strike="noStrike" cap="none" dirty="0" err="1">
                <a:solidFill>
                  <a:srgbClr val="000000"/>
                </a:solidFill>
                <a:latin typeface="Consolas"/>
                <a:ea typeface="Consolas"/>
                <a:cs typeface="Consolas"/>
                <a:sym typeface="Consolas"/>
              </a:rPr>
              <a:t>trunkLen</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_</a:t>
            </a:r>
            <a:r>
              <a:rPr lang="en-US" sz="1200" b="0" i="0" u="none" strike="noStrike" cap="none" dirty="0" err="1">
                <a:solidFill>
                  <a:srgbClr val="000000"/>
                </a:solidFill>
                <a:latin typeface="Consolas"/>
                <a:ea typeface="Consolas"/>
                <a:cs typeface="Consolas"/>
                <a:sym typeface="Consolas"/>
              </a:rPr>
              <a:t>turtle.left</a:t>
            </a:r>
            <a:r>
              <a:rPr lang="en-US" sz="1200" b="0" i="0" u="none" strike="noStrike" cap="none" dirty="0">
                <a:solidFill>
                  <a:srgbClr val="000000"/>
                </a:solidFill>
                <a:latin typeface="Consolas"/>
                <a:ea typeface="Consolas"/>
                <a:cs typeface="Consolas"/>
                <a:sym typeface="Consolas"/>
              </a:rPr>
              <a:t>(_</a:t>
            </a:r>
            <a:r>
              <a:rPr lang="en-US" sz="1200" b="0" i="0" u="none" strike="noStrike" cap="none" dirty="0" err="1">
                <a:solidFill>
                  <a:srgbClr val="000000"/>
                </a:solidFill>
                <a:latin typeface="Consolas"/>
                <a:ea typeface="Consolas"/>
                <a:cs typeface="Consolas"/>
                <a:sym typeface="Consolas"/>
              </a:rPr>
              <a:t>branchAngle</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FF0000"/>
                </a:solidFill>
                <a:latin typeface="Consolas"/>
                <a:ea typeface="Consolas"/>
                <a:cs typeface="Consolas"/>
                <a:sym typeface="Consolas"/>
              </a:rPr>
              <a:t>this.draw</a:t>
            </a:r>
            <a:r>
              <a:rPr lang="en-US" sz="1200" b="0" i="0" u="none" strike="noStrike" cap="none" dirty="0">
                <a:solidFill>
                  <a:srgbClr val="FF0000"/>
                </a:solidFill>
                <a:latin typeface="Consolas"/>
                <a:ea typeface="Consolas"/>
                <a:cs typeface="Consolas"/>
                <a:sym typeface="Consolas"/>
              </a:rPr>
              <a:t>(</a:t>
            </a:r>
            <a:r>
              <a:rPr lang="en-US" sz="1200" b="0" i="0" u="none" strike="noStrike" cap="none" dirty="0" err="1">
                <a:solidFill>
                  <a:srgbClr val="FF0000"/>
                </a:solidFill>
                <a:latin typeface="Consolas"/>
                <a:ea typeface="Consolas"/>
                <a:cs typeface="Consolas"/>
                <a:sym typeface="Consolas"/>
              </a:rPr>
              <a:t>trunkLen</a:t>
            </a:r>
            <a:r>
              <a:rPr lang="en-US" sz="1200" b="0" i="0" u="none" strike="noStrike" cap="none" dirty="0">
                <a:solidFill>
                  <a:srgbClr val="FF0000"/>
                </a:solidFill>
                <a:latin typeface="Consolas"/>
                <a:ea typeface="Consolas"/>
                <a:cs typeface="Consolas"/>
                <a:sym typeface="Consolas"/>
              </a:rPr>
              <a:t> - _</a:t>
            </a:r>
            <a:r>
              <a:rPr lang="en-US" sz="1200" b="0" i="0" u="none" strike="noStrike" cap="none" dirty="0" err="1">
                <a:solidFill>
                  <a:srgbClr val="FF0000"/>
                </a:solidFill>
                <a:latin typeface="Consolas"/>
                <a:ea typeface="Consolas"/>
                <a:cs typeface="Consolas"/>
                <a:sym typeface="Consolas"/>
              </a:rPr>
              <a:t>trunkDecrement</a:t>
            </a:r>
            <a:r>
              <a:rPr lang="en-US" sz="1200" b="0" i="0" u="none" strike="noStrike" cap="none" dirty="0">
                <a:solidFill>
                  <a:srgbClr val="FF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_</a:t>
            </a:r>
            <a:r>
              <a:rPr lang="en-US" sz="1200" b="0" i="0" u="none" strike="noStrike" cap="none" dirty="0" err="1">
                <a:solidFill>
                  <a:srgbClr val="000000"/>
                </a:solidFill>
                <a:latin typeface="Consolas"/>
                <a:ea typeface="Consolas"/>
                <a:cs typeface="Consolas"/>
                <a:sym typeface="Consolas"/>
              </a:rPr>
              <a:t>turtle.right</a:t>
            </a:r>
            <a:r>
              <a:rPr lang="en-US" sz="1200" b="0" i="0" u="none" strike="noStrike" cap="none" dirty="0">
                <a:solidFill>
                  <a:srgbClr val="000000"/>
                </a:solidFill>
                <a:latin typeface="Consolas"/>
                <a:ea typeface="Consolas"/>
                <a:cs typeface="Consolas"/>
                <a:sym typeface="Consolas"/>
              </a:rPr>
              <a:t>(2*_</a:t>
            </a:r>
            <a:r>
              <a:rPr lang="en-US" sz="1200" b="0" i="0" u="none" strike="noStrike" cap="none" dirty="0" err="1">
                <a:solidFill>
                  <a:srgbClr val="000000"/>
                </a:solidFill>
                <a:latin typeface="Consolas"/>
                <a:ea typeface="Consolas"/>
                <a:cs typeface="Consolas"/>
                <a:sym typeface="Consolas"/>
              </a:rPr>
              <a:t>branchAngle</a:t>
            </a: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r>
              <a:rPr lang="en-US" sz="1200" b="0" i="0" u="none" strike="noStrike" cap="none" dirty="0" err="1">
                <a:solidFill>
                  <a:srgbClr val="000000"/>
                </a:solidFill>
                <a:latin typeface="Consolas"/>
                <a:ea typeface="Consolas"/>
                <a:cs typeface="Consolas"/>
                <a:sym typeface="Consolas"/>
              </a:rPr>
              <a:t>this.draw</a:t>
            </a:r>
            <a:r>
              <a:rPr lang="en-US" sz="1200" b="0" i="0" u="none" strike="noStrike" cap="none" dirty="0">
                <a:solidFill>
                  <a:srgbClr val="000000"/>
                </a:solidFill>
                <a:latin typeface="Consolas"/>
                <a:ea typeface="Consolas"/>
                <a:cs typeface="Consolas"/>
                <a:sym typeface="Consolas"/>
              </a:rPr>
              <a:t>(</a:t>
            </a:r>
            <a:r>
              <a:rPr lang="en-US" sz="1200" b="0" i="0" u="none" strike="noStrike" cap="none" dirty="0" err="1">
                <a:solidFill>
                  <a:srgbClr val="000000"/>
                </a:solidFill>
                <a:latin typeface="Consolas"/>
                <a:ea typeface="Consolas"/>
                <a:cs typeface="Consolas"/>
                <a:sym typeface="Consolas"/>
              </a:rPr>
              <a:t>trunkLen</a:t>
            </a:r>
            <a:r>
              <a:rPr lang="en-US" sz="1200" b="0" i="0" u="none" strike="noStrike" cap="none" dirty="0">
                <a:solidFill>
                  <a:srgbClr val="000000"/>
                </a:solidFill>
                <a:latin typeface="Consolas"/>
                <a:ea typeface="Consolas"/>
                <a:cs typeface="Consolas"/>
                <a:sym typeface="Consolas"/>
              </a:rPr>
              <a:t> - _</a:t>
            </a:r>
            <a:r>
              <a:rPr lang="en-US" sz="1200" b="0" i="0" u="none" strike="noStrike" cap="none" dirty="0" err="1">
                <a:solidFill>
                  <a:srgbClr val="000000"/>
                </a:solidFill>
                <a:latin typeface="Consolas"/>
                <a:ea typeface="Consolas"/>
                <a:cs typeface="Consolas"/>
                <a:sym typeface="Consolas"/>
              </a:rPr>
              <a:t>trunkDecrement</a:t>
            </a: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_</a:t>
            </a:r>
            <a:r>
              <a:rPr lang="en-US" sz="1200" b="0" i="0" u="none" strike="noStrike" cap="none" dirty="0" err="1">
                <a:solidFill>
                  <a:srgbClr val="000000"/>
                </a:solidFill>
                <a:latin typeface="Consolas"/>
                <a:ea typeface="Consolas"/>
                <a:cs typeface="Consolas"/>
                <a:sym typeface="Consolas"/>
              </a:rPr>
              <a:t>turtle.left</a:t>
            </a:r>
            <a:r>
              <a:rPr lang="en-US" sz="1200" b="0" i="0" u="none" strike="noStrike" cap="none" dirty="0">
                <a:solidFill>
                  <a:srgbClr val="000000"/>
                </a:solidFill>
                <a:latin typeface="Consolas"/>
                <a:ea typeface="Consolas"/>
                <a:cs typeface="Consolas"/>
                <a:sym typeface="Consolas"/>
              </a:rPr>
              <a:t>(_</a:t>
            </a:r>
            <a:r>
              <a:rPr lang="en-US" sz="1200" b="0" i="0" u="none" strike="noStrike" cap="none" dirty="0" err="1">
                <a:solidFill>
                  <a:srgbClr val="000000"/>
                </a:solidFill>
                <a:latin typeface="Consolas"/>
                <a:ea typeface="Consolas"/>
                <a:cs typeface="Consolas"/>
                <a:sym typeface="Consolas"/>
              </a:rPr>
              <a:t>branchAngle</a:t>
            </a:r>
            <a:r>
              <a:rPr lang="en-US" sz="12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_</a:t>
            </a:r>
            <a:r>
              <a:rPr lang="en-US" sz="1200" b="0" i="0" u="none" strike="noStrike" cap="none" dirty="0" err="1">
                <a:solidFill>
                  <a:srgbClr val="000000"/>
                </a:solidFill>
                <a:latin typeface="Consolas"/>
                <a:ea typeface="Consolas"/>
                <a:cs typeface="Consolas"/>
                <a:sym typeface="Consolas"/>
              </a:rPr>
              <a:t>turtle.back</a:t>
            </a:r>
            <a:r>
              <a:rPr lang="en-US" sz="1200" b="0" i="0" u="none" strike="noStrike" cap="none" dirty="0">
                <a:solidFill>
                  <a:srgbClr val="000000"/>
                </a:solidFill>
                <a:latin typeface="Consolas"/>
                <a:ea typeface="Consolas"/>
                <a:cs typeface="Consolas"/>
                <a:sym typeface="Consolas"/>
              </a:rPr>
              <a:t>(</a:t>
            </a:r>
            <a:r>
              <a:rPr lang="en-US" sz="1200" b="0" i="0" u="none" strike="noStrike" cap="none" dirty="0" err="1">
                <a:solidFill>
                  <a:srgbClr val="000000"/>
                </a:solidFill>
                <a:latin typeface="Consolas"/>
                <a:ea typeface="Consolas"/>
                <a:cs typeface="Consolas"/>
                <a:sym typeface="Consolas"/>
              </a:rPr>
              <a:t>trunkLen</a:t>
            </a: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200" b="0" i="0" u="none" strike="noStrike" cap="none" dirty="0">
                <a:solidFill>
                  <a:srgbClr val="000000"/>
                </a:solidFill>
                <a:latin typeface="Consolas"/>
                <a:ea typeface="Consolas"/>
                <a:cs typeface="Consolas"/>
                <a:sym typeface="Consolas"/>
              </a:rPr>
              <a:t>}</a:t>
            </a:r>
          </a:p>
        </p:txBody>
      </p:sp>
    </p:spTree>
    <p:extLst>
      <p:ext uri="{BB962C8B-B14F-4D97-AF65-F5344CB8AC3E}">
        <p14:creationId xmlns:p14="http://schemas.microsoft.com/office/powerpoint/2010/main" val="571703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97">
                                            <p:txEl>
                                              <p:pRg st="0" end="0"/>
                                            </p:txEl>
                                          </p:spTgt>
                                        </p:tgtEl>
                                        <p:attrNameLst>
                                          <p:attrName>style.visibility</p:attrName>
                                        </p:attrNameLst>
                                      </p:cBhvr>
                                      <p:to>
                                        <p:strVal val="visible"/>
                                      </p:to>
                                    </p:set>
                                    <p:animEffect transition="in" filter="fade">
                                      <p:cBhvr>
                                        <p:cTn id="7" dur="500"/>
                                        <p:tgtEl>
                                          <p:spTgt spid="49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97">
                                            <p:txEl>
                                              <p:pRg st="2" end="2"/>
                                            </p:txEl>
                                          </p:spTgt>
                                        </p:tgtEl>
                                        <p:attrNameLst>
                                          <p:attrName>style.visibility</p:attrName>
                                        </p:attrNameLst>
                                      </p:cBhvr>
                                      <p:to>
                                        <p:strVal val="visible"/>
                                      </p:to>
                                    </p:set>
                                    <p:animEffect transition="in" filter="fade">
                                      <p:cBhvr>
                                        <p:cTn id="10" dur="500"/>
                                        <p:tgtEl>
                                          <p:spTgt spid="497">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97">
                                            <p:txEl>
                                              <p:pRg st="4" end="4"/>
                                            </p:txEl>
                                          </p:spTgt>
                                        </p:tgtEl>
                                        <p:attrNameLst>
                                          <p:attrName>style.visibility</p:attrName>
                                        </p:attrNameLst>
                                      </p:cBhvr>
                                      <p:to>
                                        <p:strVal val="visible"/>
                                      </p:to>
                                    </p:set>
                                    <p:animEffect transition="in" filter="fade">
                                      <p:cBhvr>
                                        <p:cTn id="13" dur="500"/>
                                        <p:tgtEl>
                                          <p:spTgt spid="497">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97">
                                            <p:txEl>
                                              <p:pRg st="5" end="5"/>
                                            </p:txEl>
                                          </p:spTgt>
                                        </p:tgtEl>
                                        <p:attrNameLst>
                                          <p:attrName>style.visibility</p:attrName>
                                        </p:attrNameLst>
                                      </p:cBhvr>
                                      <p:to>
                                        <p:strVal val="visible"/>
                                      </p:to>
                                    </p:set>
                                    <p:animEffect transition="in" filter="fade">
                                      <p:cBhvr>
                                        <p:cTn id="16" dur="500"/>
                                        <p:tgtEl>
                                          <p:spTgt spid="497">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97">
                                            <p:txEl>
                                              <p:pRg st="6" end="6"/>
                                            </p:txEl>
                                          </p:spTgt>
                                        </p:tgtEl>
                                        <p:attrNameLst>
                                          <p:attrName>style.visibility</p:attrName>
                                        </p:attrNameLst>
                                      </p:cBhvr>
                                      <p:to>
                                        <p:strVal val="visible"/>
                                      </p:to>
                                    </p:set>
                                    <p:animEffect transition="in" filter="fade">
                                      <p:cBhvr>
                                        <p:cTn id="19" dur="500"/>
                                        <p:tgtEl>
                                          <p:spTgt spid="497">
                                            <p:txEl>
                                              <p:pRg st="6" end="6"/>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97">
                                            <p:txEl>
                                              <p:pRg st="7" end="7"/>
                                            </p:txEl>
                                          </p:spTgt>
                                        </p:tgtEl>
                                        <p:attrNameLst>
                                          <p:attrName>style.visibility</p:attrName>
                                        </p:attrNameLst>
                                      </p:cBhvr>
                                      <p:to>
                                        <p:strVal val="visible"/>
                                      </p:to>
                                    </p:set>
                                    <p:animEffect transition="in" filter="fade">
                                      <p:cBhvr>
                                        <p:cTn id="22" dur="500"/>
                                        <p:tgtEl>
                                          <p:spTgt spid="497">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97">
                                            <p:txEl>
                                              <p:pRg st="8" end="8"/>
                                            </p:txEl>
                                          </p:spTgt>
                                        </p:tgtEl>
                                        <p:attrNameLst>
                                          <p:attrName>style.visibility</p:attrName>
                                        </p:attrNameLst>
                                      </p:cBhvr>
                                      <p:to>
                                        <p:strVal val="visible"/>
                                      </p:to>
                                    </p:set>
                                    <p:animEffect transition="in" filter="fade">
                                      <p:cBhvr>
                                        <p:cTn id="25" dur="500"/>
                                        <p:tgtEl>
                                          <p:spTgt spid="497">
                                            <p:txEl>
                                              <p:pRg st="8" end="8"/>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97">
                                            <p:txEl>
                                              <p:pRg st="9" end="9"/>
                                            </p:txEl>
                                          </p:spTgt>
                                        </p:tgtEl>
                                        <p:attrNameLst>
                                          <p:attrName>style.visibility</p:attrName>
                                        </p:attrNameLst>
                                      </p:cBhvr>
                                      <p:to>
                                        <p:strVal val="visible"/>
                                      </p:to>
                                    </p:set>
                                    <p:animEffect transition="in" filter="fade">
                                      <p:cBhvr>
                                        <p:cTn id="28" dur="500"/>
                                        <p:tgtEl>
                                          <p:spTgt spid="497">
                                            <p:txEl>
                                              <p:pRg st="9" end="9"/>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97">
                                            <p:txEl>
                                              <p:pRg st="10" end="10"/>
                                            </p:txEl>
                                          </p:spTgt>
                                        </p:tgtEl>
                                        <p:attrNameLst>
                                          <p:attrName>style.visibility</p:attrName>
                                        </p:attrNameLst>
                                      </p:cBhvr>
                                      <p:to>
                                        <p:strVal val="visible"/>
                                      </p:to>
                                    </p:set>
                                    <p:animEffect transition="in" filter="fade">
                                      <p:cBhvr>
                                        <p:cTn id="31" dur="500"/>
                                        <p:tgtEl>
                                          <p:spTgt spid="497">
                                            <p:txEl>
                                              <p:pRg st="10" end="1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497">
                                            <p:txEl>
                                              <p:pRg st="11" end="11"/>
                                            </p:txEl>
                                          </p:spTgt>
                                        </p:tgtEl>
                                        <p:attrNameLst>
                                          <p:attrName>style.visibility</p:attrName>
                                        </p:attrNameLst>
                                      </p:cBhvr>
                                      <p:to>
                                        <p:strVal val="visible"/>
                                      </p:to>
                                    </p:set>
                                    <p:animEffect transition="in" filter="fade">
                                      <p:cBhvr>
                                        <p:cTn id="34" dur="500"/>
                                        <p:tgtEl>
                                          <p:spTgt spid="497">
                                            <p:txEl>
                                              <p:pRg st="11" end="11"/>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497">
                                            <p:txEl>
                                              <p:pRg st="12" end="12"/>
                                            </p:txEl>
                                          </p:spTgt>
                                        </p:tgtEl>
                                        <p:attrNameLst>
                                          <p:attrName>style.visibility</p:attrName>
                                        </p:attrNameLst>
                                      </p:cBhvr>
                                      <p:to>
                                        <p:strVal val="visible"/>
                                      </p:to>
                                    </p:set>
                                    <p:animEffect transition="in" filter="fade">
                                      <p:cBhvr>
                                        <p:cTn id="37" dur="500"/>
                                        <p:tgtEl>
                                          <p:spTgt spid="497">
                                            <p:txEl>
                                              <p:pRg st="12" end="12"/>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97">
                                            <p:txEl>
                                              <p:pRg st="13" end="13"/>
                                            </p:txEl>
                                          </p:spTgt>
                                        </p:tgtEl>
                                        <p:attrNameLst>
                                          <p:attrName>style.visibility</p:attrName>
                                        </p:attrNameLst>
                                      </p:cBhvr>
                                      <p:to>
                                        <p:strVal val="visible"/>
                                      </p:to>
                                    </p:set>
                                    <p:animEffect transition="in" filter="fade">
                                      <p:cBhvr>
                                        <p:cTn id="40" dur="500"/>
                                        <p:tgtEl>
                                          <p:spTgt spid="497">
                                            <p:txEl>
                                              <p:pRg st="13" end="13"/>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97">
                                            <p:txEl>
                                              <p:pRg st="14" end="14"/>
                                            </p:txEl>
                                          </p:spTgt>
                                        </p:tgtEl>
                                        <p:attrNameLst>
                                          <p:attrName>style.visibility</p:attrName>
                                        </p:attrNameLst>
                                      </p:cBhvr>
                                      <p:to>
                                        <p:strVal val="visible"/>
                                      </p:to>
                                    </p:set>
                                    <p:animEffect transition="in" filter="fade">
                                      <p:cBhvr>
                                        <p:cTn id="43" dur="500"/>
                                        <p:tgtEl>
                                          <p:spTgt spid="497">
                                            <p:txEl>
                                              <p:pRg st="14" end="14"/>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497">
                                            <p:txEl>
                                              <p:pRg st="15" end="15"/>
                                            </p:txEl>
                                          </p:spTgt>
                                        </p:tgtEl>
                                        <p:attrNameLst>
                                          <p:attrName>style.visibility</p:attrName>
                                        </p:attrNameLst>
                                      </p:cBhvr>
                                      <p:to>
                                        <p:strVal val="visible"/>
                                      </p:to>
                                    </p:set>
                                    <p:animEffect transition="in" filter="fade">
                                      <p:cBhvr>
                                        <p:cTn id="46" dur="500"/>
                                        <p:tgtEl>
                                          <p:spTgt spid="497">
                                            <p:txEl>
                                              <p:pRg st="15" end="15"/>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497">
                                            <p:txEl>
                                              <p:pRg st="16" end="16"/>
                                            </p:txEl>
                                          </p:spTgt>
                                        </p:tgtEl>
                                        <p:attrNameLst>
                                          <p:attrName>style.visibility</p:attrName>
                                        </p:attrNameLst>
                                      </p:cBhvr>
                                      <p:to>
                                        <p:strVal val="visible"/>
                                      </p:to>
                                    </p:set>
                                    <p:animEffect transition="in" filter="fade">
                                      <p:cBhvr>
                                        <p:cTn id="49" dur="500"/>
                                        <p:tgtEl>
                                          <p:spTgt spid="497">
                                            <p:txEl>
                                              <p:pRg st="16" end="16"/>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496">
                                            <p:txEl>
                                              <p:pRg st="0" end="0"/>
                                            </p:txEl>
                                          </p:spTgt>
                                        </p:tgtEl>
                                        <p:attrNameLst>
                                          <p:attrName>style.visibility</p:attrName>
                                        </p:attrNameLst>
                                      </p:cBhvr>
                                      <p:to>
                                        <p:strVal val="visible"/>
                                      </p:to>
                                    </p:set>
                                    <p:animEffect transition="in" filter="fade">
                                      <p:cBhvr>
                                        <p:cTn id="52" dur="500"/>
                                        <p:tgtEl>
                                          <p:spTgt spid="496">
                                            <p:txEl>
                                              <p:pRg st="0" end="0"/>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496">
                                            <p:txEl>
                                              <p:pRg st="2" end="2"/>
                                            </p:txEl>
                                          </p:spTgt>
                                        </p:tgtEl>
                                        <p:attrNameLst>
                                          <p:attrName>style.visibility</p:attrName>
                                        </p:attrNameLst>
                                      </p:cBhvr>
                                      <p:to>
                                        <p:strVal val="visible"/>
                                      </p:to>
                                    </p:set>
                                    <p:animEffect transition="in" filter="fade">
                                      <p:cBhvr>
                                        <p:cTn id="55" dur="500"/>
                                        <p:tgtEl>
                                          <p:spTgt spid="496">
                                            <p:txEl>
                                              <p:pRg st="2" end="2"/>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496">
                                            <p:txEl>
                                              <p:pRg st="3" end="3"/>
                                            </p:txEl>
                                          </p:spTgt>
                                        </p:tgtEl>
                                        <p:attrNameLst>
                                          <p:attrName>style.visibility</p:attrName>
                                        </p:attrNameLst>
                                      </p:cBhvr>
                                      <p:to>
                                        <p:strVal val="visible"/>
                                      </p:to>
                                    </p:set>
                                    <p:animEffect transition="in" filter="fade">
                                      <p:cBhvr>
                                        <p:cTn id="58" dur="500"/>
                                        <p:tgtEl>
                                          <p:spTgt spid="496">
                                            <p:txEl>
                                              <p:pRg st="3" end="3"/>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496">
                                            <p:txEl>
                                              <p:pRg st="4" end="4"/>
                                            </p:txEl>
                                          </p:spTgt>
                                        </p:tgtEl>
                                        <p:attrNameLst>
                                          <p:attrName>style.visibility</p:attrName>
                                        </p:attrNameLst>
                                      </p:cBhvr>
                                      <p:to>
                                        <p:strVal val="visible"/>
                                      </p:to>
                                    </p:set>
                                    <p:animEffect transition="in" filter="fade">
                                      <p:cBhvr>
                                        <p:cTn id="61" dur="500"/>
                                        <p:tgtEl>
                                          <p:spTgt spid="496">
                                            <p:txEl>
                                              <p:pRg st="4" end="4"/>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496">
                                            <p:txEl>
                                              <p:pRg st="5" end="5"/>
                                            </p:txEl>
                                          </p:spTgt>
                                        </p:tgtEl>
                                        <p:attrNameLst>
                                          <p:attrName>style.visibility</p:attrName>
                                        </p:attrNameLst>
                                      </p:cBhvr>
                                      <p:to>
                                        <p:strVal val="visible"/>
                                      </p:to>
                                    </p:set>
                                    <p:animEffect transition="in" filter="fade">
                                      <p:cBhvr>
                                        <p:cTn id="64" dur="500"/>
                                        <p:tgtEl>
                                          <p:spTgt spid="49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Shape 527"/>
          <p:cNvSpPr txBox="1">
            <a:spLocks noGrp="1"/>
          </p:cNvSpPr>
          <p:nvPr>
            <p:ph type="title"/>
          </p:nvPr>
        </p:nvSpPr>
        <p:spPr>
          <a:xfrm>
            <a:off x="417512" y="952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Recursive Snowflake</a:t>
            </a:r>
          </a:p>
        </p:txBody>
      </p:sp>
      <p:sp>
        <p:nvSpPr>
          <p:cNvPr id="528" name="Shape 528"/>
          <p:cNvSpPr txBox="1">
            <a:spLocks noGrp="1"/>
          </p:cNvSpPr>
          <p:nvPr>
            <p:ph type="body" idx="1"/>
          </p:nvPr>
        </p:nvSpPr>
        <p:spPr>
          <a:xfrm>
            <a:off x="-70338" y="3009288"/>
            <a:ext cx="8884991" cy="1824036"/>
          </a:xfrm>
          <a:prstGeom prst="rect">
            <a:avLst/>
          </a:prstGeom>
          <a:noFill/>
          <a:ln>
            <a:noFill/>
          </a:ln>
        </p:spPr>
        <p:txBody>
          <a:bodyPr lIns="91425" tIns="91425" rIns="91425" bIns="91425" anchor="t" anchorCtr="0">
            <a:noAutofit/>
          </a:bodyPr>
          <a:lstStyle/>
          <a:p>
            <a:pPr marL="412750" marR="0" lvl="0" indent="-285750" algn="l" rtl="0">
              <a:lnSpc>
                <a:spcPct val="100000"/>
              </a:lnSpc>
              <a:spcBef>
                <a:spcPts val="0"/>
              </a:spcBef>
              <a:spcAft>
                <a:spcPts val="0"/>
              </a:spcAft>
              <a:buClr>
                <a:srgbClr val="000000"/>
              </a:buClr>
              <a:buSzPct val="100000"/>
              <a:buFont typeface="Arial"/>
              <a:buChar char="•"/>
            </a:pPr>
            <a:r>
              <a:rPr lang="en-US" sz="1600" b="0" i="0" u="none" strike="noStrike" cap="none" dirty="0">
                <a:solidFill>
                  <a:schemeClr val="dk1"/>
                </a:solidFill>
                <a:latin typeface="Arial"/>
                <a:ea typeface="Arial"/>
                <a:cs typeface="Arial"/>
                <a:sym typeface="Arial"/>
              </a:rPr>
              <a:t>Invented by Swedish mathematician, Helge von Koch, in 1904; also known as </a:t>
            </a:r>
            <a:r>
              <a:rPr lang="en-US" sz="1600" b="0" i="1" u="none" strike="noStrike" cap="none" dirty="0">
                <a:solidFill>
                  <a:schemeClr val="dk1"/>
                </a:solidFill>
                <a:latin typeface="Arial"/>
                <a:ea typeface="Arial"/>
                <a:cs typeface="Arial"/>
                <a:sym typeface="Arial"/>
              </a:rPr>
              <a:t>Koch Island</a:t>
            </a:r>
          </a:p>
          <a:p>
            <a:pPr marL="412750" marR="0" lvl="0" indent="-285750" algn="l" rtl="0">
              <a:lnSpc>
                <a:spcPct val="100000"/>
              </a:lnSpc>
              <a:spcBef>
                <a:spcPts val="0"/>
              </a:spcBef>
              <a:spcAft>
                <a:spcPts val="0"/>
              </a:spcAft>
              <a:buClr>
                <a:srgbClr val="000000"/>
              </a:buClr>
              <a:buSzPct val="100000"/>
              <a:buFont typeface="Arial"/>
              <a:buChar char="•"/>
            </a:pPr>
            <a:r>
              <a:rPr lang="en-US" sz="1600" b="0" i="0" u="none" strike="noStrike" cap="none" dirty="0">
                <a:solidFill>
                  <a:schemeClr val="dk1"/>
                </a:solidFill>
                <a:latin typeface="Arial"/>
                <a:ea typeface="Arial"/>
                <a:cs typeface="Arial"/>
                <a:sym typeface="Arial"/>
              </a:rPr>
              <a:t>Snowflake is created by taking an equilateral triangle and partitioning each side into three equal parts. Each side’s middle part is then replaced by another equilateral triangle (with no base) whose sides are one third as long as the original. </a:t>
            </a:r>
          </a:p>
          <a:p>
            <a:pPr marL="914400" marR="0" lvl="1" indent="-317500" algn="l" rtl="0">
              <a:lnSpc>
                <a:spcPct val="100000"/>
              </a:lnSpc>
              <a:spcBef>
                <a:spcPts val="0"/>
              </a:spcBef>
              <a:spcAft>
                <a:spcPts val="0"/>
              </a:spcAft>
              <a:buClr>
                <a:srgbClr val="000000"/>
              </a:buClr>
              <a:buSzPct val="75000"/>
              <a:buFont typeface="Courier New"/>
              <a:buChar char="o"/>
            </a:pPr>
            <a:r>
              <a:rPr lang="en-US" dirty="0">
                <a:solidFill>
                  <a:schemeClr val="dk1"/>
                </a:solidFill>
              </a:rPr>
              <a:t>t</a:t>
            </a:r>
            <a:r>
              <a:rPr lang="en-US" sz="1400" b="0" i="0" u="none" strike="noStrike" cap="none" dirty="0">
                <a:solidFill>
                  <a:schemeClr val="dk1"/>
                </a:solidFill>
                <a:latin typeface="Arial"/>
                <a:ea typeface="Arial"/>
                <a:cs typeface="Arial"/>
                <a:sym typeface="Arial"/>
              </a:rPr>
              <a:t>his process is repeated for each remaining line segment</a:t>
            </a:r>
          </a:p>
          <a:p>
            <a:pPr marL="914400" marR="0" lvl="1" indent="-317500" algn="l" rtl="0">
              <a:lnSpc>
                <a:spcPct val="100000"/>
              </a:lnSpc>
              <a:spcBef>
                <a:spcPts val="0"/>
              </a:spcBef>
              <a:spcAft>
                <a:spcPts val="0"/>
              </a:spcAft>
              <a:buClr>
                <a:srgbClr val="000000"/>
              </a:buClr>
              <a:buSzPct val="75000"/>
              <a:buFont typeface="Courier New"/>
              <a:buChar char="o"/>
            </a:pPr>
            <a:r>
              <a:rPr lang="en-US" dirty="0">
                <a:solidFill>
                  <a:schemeClr val="dk1"/>
                </a:solidFill>
              </a:rPr>
              <a:t>t</a:t>
            </a:r>
            <a:r>
              <a:rPr lang="en-US" sz="1400" b="0" i="0" u="none" strike="noStrike" cap="none" dirty="0">
                <a:solidFill>
                  <a:schemeClr val="dk1"/>
                </a:solidFill>
                <a:latin typeface="Arial"/>
                <a:ea typeface="Arial"/>
                <a:cs typeface="Arial"/>
                <a:sym typeface="Arial"/>
              </a:rPr>
              <a:t>he user can specify the length of the initial equilateral triangle’s side</a:t>
            </a:r>
          </a:p>
          <a:p>
            <a:pPr marL="914400" lvl="1" indent="-317500">
              <a:buClr>
                <a:srgbClr val="000000"/>
              </a:buClr>
              <a:buSzPct val="75000"/>
              <a:buFont typeface="Courier New"/>
              <a:buChar char="o"/>
            </a:pPr>
            <a:r>
              <a:rPr lang="en-US" dirty="0">
                <a:solidFill>
                  <a:schemeClr val="dk1"/>
                </a:solidFill>
              </a:rPr>
              <a:t>“mathematical monster”:  infinite length with a bounded area  </a:t>
            </a:r>
            <a:endParaRPr lang="en-US" sz="1400" b="0" i="0" u="none" strike="noStrike" cap="none" dirty="0">
              <a:solidFill>
                <a:schemeClr val="dk1"/>
              </a:solidFill>
              <a:latin typeface="Arial"/>
              <a:ea typeface="Arial"/>
              <a:cs typeface="Arial"/>
              <a:sym typeface="Arial"/>
            </a:endParaRPr>
          </a:p>
          <a:p>
            <a:pPr marL="412750" marR="0" lvl="0" indent="-285750" algn="l" rtl="0">
              <a:lnSpc>
                <a:spcPct val="100000"/>
              </a:lnSpc>
              <a:spcBef>
                <a:spcPts val="0"/>
              </a:spcBef>
              <a:spcAft>
                <a:spcPts val="0"/>
              </a:spcAft>
              <a:buClr>
                <a:srgbClr val="000000"/>
              </a:buClr>
              <a:buSzPct val="25000"/>
              <a:buFont typeface="Arial"/>
              <a:buNone/>
            </a:pPr>
            <a:endParaRPr sz="1400" b="0" i="0" u="none" strike="noStrike" cap="none" dirty="0">
              <a:solidFill>
                <a:schemeClr val="dk1"/>
              </a:solidFill>
              <a:latin typeface="Arial"/>
              <a:ea typeface="Arial"/>
              <a:cs typeface="Arial"/>
              <a:sym typeface="Arial"/>
            </a:endParaRPr>
          </a:p>
          <a:p>
            <a:pPr marL="342900" marR="0" lvl="0" indent="-342900" algn="l" rtl="0">
              <a:spcBef>
                <a:spcPts val="0"/>
              </a:spcBef>
              <a:spcAft>
                <a:spcPts val="0"/>
              </a:spcAft>
              <a:buSzPct val="25000"/>
              <a:buNone/>
            </a:pPr>
            <a:endParaRPr sz="1400" b="0" i="0" u="none" strike="noStrike" cap="none" dirty="0">
              <a:solidFill>
                <a:schemeClr val="dk1"/>
              </a:solidFill>
              <a:latin typeface="Arial"/>
              <a:ea typeface="Arial"/>
              <a:cs typeface="Arial"/>
              <a:sym typeface="Arial"/>
            </a:endParaRPr>
          </a:p>
        </p:txBody>
      </p:sp>
      <p:pic>
        <p:nvPicPr>
          <p:cNvPr id="529" name="Shape 529"/>
          <p:cNvPicPr preferRelativeResize="0"/>
          <p:nvPr/>
        </p:nvPicPr>
        <p:blipFill rotWithShape="1">
          <a:blip r:embed="rId3">
            <a:alphaModFix/>
          </a:blip>
          <a:srcRect/>
          <a:stretch/>
        </p:blipFill>
        <p:spPr>
          <a:xfrm>
            <a:off x="1971329" y="866775"/>
            <a:ext cx="2117725" cy="2032000"/>
          </a:xfrm>
          <a:prstGeom prst="rect">
            <a:avLst/>
          </a:prstGeom>
          <a:noFill/>
          <a:ln>
            <a:noFill/>
          </a:ln>
        </p:spPr>
      </p:pic>
      <p:pic>
        <p:nvPicPr>
          <p:cNvPr id="3" name="Picture 2" descr="A person that is standing in the snow&#10;&#10;Description automatically generated">
            <a:extLst>
              <a:ext uri="{FF2B5EF4-FFF2-40B4-BE49-F238E27FC236}">
                <a16:creationId xmlns:a16="http://schemas.microsoft.com/office/drawing/2014/main" id="{72ED51AB-1E33-2748-9E8F-025A97F01ABA}"/>
              </a:ext>
            </a:extLst>
          </p:cNvPr>
          <p:cNvPicPr>
            <a:picLocks noChangeAspect="1"/>
          </p:cNvPicPr>
          <p:nvPr/>
        </p:nvPicPr>
        <p:blipFill>
          <a:blip r:embed="rId4"/>
          <a:stretch>
            <a:fillRect/>
          </a:stretch>
        </p:blipFill>
        <p:spPr>
          <a:xfrm>
            <a:off x="4947770" y="1055381"/>
            <a:ext cx="3175000" cy="1765300"/>
          </a:xfrm>
          <a:prstGeom prst="rect">
            <a:avLst/>
          </a:prstGeom>
        </p:spPr>
      </p:pic>
      <p:cxnSp>
        <p:nvCxnSpPr>
          <p:cNvPr id="15" name="Straight Connector 14">
            <a:extLst>
              <a:ext uri="{FF2B5EF4-FFF2-40B4-BE49-F238E27FC236}">
                <a16:creationId xmlns:a16="http://schemas.microsoft.com/office/drawing/2014/main" id="{D10E9F0B-4398-EA48-B5FE-F4EC28419DA7}"/>
              </a:ext>
            </a:extLst>
          </p:cNvPr>
          <p:cNvCxnSpPr>
            <a:cxnSpLocks/>
          </p:cNvCxnSpPr>
          <p:nvPr/>
        </p:nvCxnSpPr>
        <p:spPr>
          <a:xfrm>
            <a:off x="6939615" y="3921766"/>
            <a:ext cx="0" cy="9900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2505C27-F87A-934F-83DC-C70F00F80256}"/>
              </a:ext>
            </a:extLst>
          </p:cNvPr>
          <p:cNvCxnSpPr>
            <a:cxnSpLocks/>
          </p:cNvCxnSpPr>
          <p:nvPr/>
        </p:nvCxnSpPr>
        <p:spPr>
          <a:xfrm>
            <a:off x="7924800" y="4612788"/>
            <a:ext cx="0" cy="2994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ED3EA42-6EAA-7744-A8AB-596384526AF5}"/>
              </a:ext>
            </a:extLst>
          </p:cNvPr>
          <p:cNvCxnSpPr/>
          <p:nvPr/>
        </p:nvCxnSpPr>
        <p:spPr>
          <a:xfrm>
            <a:off x="7096125" y="4416790"/>
            <a:ext cx="4572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5169CB-4B63-8340-8F6A-21152536C25A}"/>
              </a:ext>
            </a:extLst>
          </p:cNvPr>
          <p:cNvCxnSpPr>
            <a:cxnSpLocks/>
          </p:cNvCxnSpPr>
          <p:nvPr/>
        </p:nvCxnSpPr>
        <p:spPr>
          <a:xfrm>
            <a:off x="7658100" y="4419600"/>
            <a:ext cx="266700" cy="200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B132CFB-9D0A-844D-A1C5-607DBA095D3F}"/>
              </a:ext>
            </a:extLst>
          </p:cNvPr>
          <p:cNvCxnSpPr>
            <a:cxnSpLocks/>
          </p:cNvCxnSpPr>
          <p:nvPr/>
        </p:nvCxnSpPr>
        <p:spPr>
          <a:xfrm flipV="1">
            <a:off x="7648575" y="4221588"/>
            <a:ext cx="276225" cy="19520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EE45B73-139A-6240-B39E-4110C44ED91A}"/>
              </a:ext>
            </a:extLst>
          </p:cNvPr>
          <p:cNvCxnSpPr>
            <a:cxnSpLocks/>
          </p:cNvCxnSpPr>
          <p:nvPr/>
        </p:nvCxnSpPr>
        <p:spPr>
          <a:xfrm>
            <a:off x="7924800" y="3922164"/>
            <a:ext cx="0" cy="2994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1319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29"/>
                                        </p:tgtEl>
                                        <p:attrNameLst>
                                          <p:attrName>style.visibility</p:attrName>
                                        </p:attrNameLst>
                                      </p:cBhvr>
                                      <p:to>
                                        <p:strVal val="visible"/>
                                      </p:to>
                                    </p:set>
                                    <p:animEffect transition="in" filter="fade">
                                      <p:cBhvr>
                                        <p:cTn id="12" dur="500"/>
                                        <p:tgtEl>
                                          <p:spTgt spid="52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28">
                                            <p:txEl>
                                              <p:pRg st="0" end="0"/>
                                            </p:txEl>
                                          </p:spTgt>
                                        </p:tgtEl>
                                        <p:attrNameLst>
                                          <p:attrName>style.visibility</p:attrName>
                                        </p:attrNameLst>
                                      </p:cBhvr>
                                      <p:to>
                                        <p:strVal val="visible"/>
                                      </p:to>
                                    </p:set>
                                    <p:animEffect transition="in" filter="fade">
                                      <p:cBhvr>
                                        <p:cTn id="17" dur="500"/>
                                        <p:tgtEl>
                                          <p:spTgt spid="52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28">
                                            <p:txEl>
                                              <p:pRg st="1" end="1"/>
                                            </p:txEl>
                                          </p:spTgt>
                                        </p:tgtEl>
                                        <p:attrNameLst>
                                          <p:attrName>style.visibility</p:attrName>
                                        </p:attrNameLst>
                                      </p:cBhvr>
                                      <p:to>
                                        <p:strVal val="visible"/>
                                      </p:to>
                                    </p:set>
                                    <p:animEffect transition="in" filter="fade">
                                      <p:cBhvr>
                                        <p:cTn id="22" dur="500"/>
                                        <p:tgtEl>
                                          <p:spTgt spid="528">
                                            <p:txEl>
                                              <p:pRg st="1" end="1"/>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par>
                                <p:cTn id="26" presetID="10" presetClass="entr" presetSubtype="0" fill="hold"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par>
                                <p:cTn id="29" presetID="10" presetClass="entr" presetSubtype="0"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500"/>
                                        <p:tgtEl>
                                          <p:spTgt spid="19"/>
                                        </p:tgtEl>
                                      </p:cBhvr>
                                    </p:animEffect>
                                  </p:childTnLst>
                                </p:cTn>
                              </p:par>
                              <p:par>
                                <p:cTn id="32" presetID="10" presetClass="entr" presetSubtype="0" fill="hold"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par>
                                <p:cTn id="35" presetID="10" presetClass="entr" presetSubtype="0"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par>
                                <p:cTn id="38" presetID="10" presetClass="entr" presetSubtype="0" fill="hold" nodeType="with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528">
                                            <p:txEl>
                                              <p:pRg st="2" end="2"/>
                                            </p:txEl>
                                          </p:spTgt>
                                        </p:tgtEl>
                                        <p:attrNameLst>
                                          <p:attrName>style.visibility</p:attrName>
                                        </p:attrNameLst>
                                      </p:cBhvr>
                                      <p:to>
                                        <p:strVal val="visible"/>
                                      </p:to>
                                    </p:set>
                                    <p:animEffect transition="in" filter="fade">
                                      <p:cBhvr>
                                        <p:cTn id="45" dur="500"/>
                                        <p:tgtEl>
                                          <p:spTgt spid="528">
                                            <p:txEl>
                                              <p:pRg st="2" end="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528">
                                            <p:txEl>
                                              <p:pRg st="3" end="3"/>
                                            </p:txEl>
                                          </p:spTgt>
                                        </p:tgtEl>
                                        <p:attrNameLst>
                                          <p:attrName>style.visibility</p:attrName>
                                        </p:attrNameLst>
                                      </p:cBhvr>
                                      <p:to>
                                        <p:strVal val="visible"/>
                                      </p:to>
                                    </p:set>
                                    <p:animEffect transition="in" filter="fade">
                                      <p:cBhvr>
                                        <p:cTn id="50" dur="500"/>
                                        <p:tgtEl>
                                          <p:spTgt spid="528">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528">
                                            <p:txEl>
                                              <p:pRg st="4" end="4"/>
                                            </p:txEl>
                                          </p:spTgt>
                                        </p:tgtEl>
                                        <p:attrNameLst>
                                          <p:attrName>style.visibility</p:attrName>
                                        </p:attrNameLst>
                                      </p:cBhvr>
                                      <p:to>
                                        <p:strVal val="visible"/>
                                      </p:to>
                                    </p:set>
                                    <p:animEffect transition="in" filter="fade">
                                      <p:cBhvr>
                                        <p:cTn id="55" dur="500"/>
                                        <p:tgtEl>
                                          <p:spTgt spid="52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Shape 534"/>
          <p:cNvSpPr txBox="1">
            <a:spLocks noGrp="1"/>
          </p:cNvSpPr>
          <p:nvPr>
            <p:ph type="title"/>
          </p:nvPr>
        </p:nvSpPr>
        <p:spPr>
          <a:xfrm>
            <a:off x="381000" y="2857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Snowflake’s </a:t>
            </a:r>
            <a:r>
              <a:rPr lang="en-US" sz="3600" b="1" i="0" u="none" strike="noStrike" cap="none">
                <a:solidFill>
                  <a:srgbClr val="0000FF"/>
                </a:solidFill>
                <a:latin typeface="Consolas"/>
                <a:ea typeface="Consolas"/>
                <a:cs typeface="Consolas"/>
                <a:sym typeface="Consolas"/>
              </a:rPr>
              <a:t>draw</a:t>
            </a:r>
            <a:r>
              <a:rPr lang="en-US" sz="3600" b="1" i="0" u="none" strike="noStrike" cap="none">
                <a:solidFill>
                  <a:srgbClr val="0000FF"/>
                </a:solidFill>
                <a:latin typeface="Arial"/>
                <a:ea typeface="Arial"/>
                <a:cs typeface="Arial"/>
                <a:sym typeface="Arial"/>
              </a:rPr>
              <a:t> </a:t>
            </a:r>
            <a:r>
              <a:rPr lang="en-US" sz="3600" b="1" i="0" u="none" strike="noStrike" cap="none">
                <a:solidFill>
                  <a:srgbClr val="000000"/>
                </a:solidFill>
                <a:latin typeface="Arial"/>
                <a:ea typeface="Arial"/>
                <a:cs typeface="Arial"/>
                <a:sym typeface="Arial"/>
              </a:rPr>
              <a:t>Method</a:t>
            </a:r>
          </a:p>
        </p:txBody>
      </p:sp>
      <p:sp>
        <p:nvSpPr>
          <p:cNvPr id="535" name="Shape 535"/>
          <p:cNvSpPr txBox="1">
            <a:spLocks noGrp="1"/>
          </p:cNvSpPr>
          <p:nvPr>
            <p:ph type="body" idx="1"/>
          </p:nvPr>
        </p:nvSpPr>
        <p:spPr>
          <a:xfrm>
            <a:off x="10625" y="1185862"/>
            <a:ext cx="4561376" cy="3725861"/>
          </a:xfrm>
          <a:prstGeom prst="rect">
            <a:avLst/>
          </a:prstGeom>
          <a:noFill/>
          <a:ln>
            <a:noFill/>
          </a:ln>
        </p:spPr>
        <p:txBody>
          <a:bodyPr lIns="91425" tIns="91425" rIns="91425" bIns="91425" anchor="t" anchorCtr="0">
            <a:noAutofit/>
          </a:bodyPr>
          <a:lstStyle/>
          <a:p>
            <a:pPr marL="387350" indent="-285750">
              <a:buClr>
                <a:srgbClr val="000000"/>
              </a:buClr>
              <a:buSzPct val="100000"/>
              <a:buFont typeface="Consolas"/>
              <a:buChar char="•"/>
            </a:pPr>
            <a:r>
              <a:rPr lang="en-US" sz="1800" dirty="0"/>
              <a:t>Can draw equilateral triangle iteratively</a:t>
            </a:r>
          </a:p>
          <a:p>
            <a:pPr marL="387350" marR="0" lvl="0" indent="-285750" algn="l" rtl="0">
              <a:lnSpc>
                <a:spcPct val="100000"/>
              </a:lnSpc>
              <a:spcBef>
                <a:spcPts val="0"/>
              </a:spcBef>
              <a:spcAft>
                <a:spcPts val="0"/>
              </a:spcAft>
              <a:buClr>
                <a:srgbClr val="000000"/>
              </a:buClr>
              <a:buSzPct val="100000"/>
              <a:buFont typeface="Consolas"/>
              <a:buChar char="•"/>
            </a:pPr>
            <a:endParaRPr lang="en-US" sz="500" b="0" i="0" u="none" strike="noStrike" cap="none" dirty="0">
              <a:solidFill>
                <a:srgbClr val="0000FF"/>
              </a:solidFill>
              <a:latin typeface="Consolas"/>
              <a:ea typeface="Consolas"/>
              <a:cs typeface="Consolas"/>
              <a:sym typeface="Consolas"/>
            </a:endParaRPr>
          </a:p>
          <a:p>
            <a:pPr marL="387350" marR="0" lvl="0" indent="-285750" algn="l" rtl="0">
              <a:lnSpc>
                <a:spcPct val="100000"/>
              </a:lnSpc>
              <a:spcBef>
                <a:spcPts val="0"/>
              </a:spcBef>
              <a:spcAft>
                <a:spcPts val="0"/>
              </a:spcAft>
              <a:buClr>
                <a:srgbClr val="000000"/>
              </a:buClr>
              <a:buSzPct val="100000"/>
              <a:buFont typeface="Consolas"/>
              <a:buChar char="•"/>
            </a:pPr>
            <a:r>
              <a:rPr lang="en-US" sz="1800" b="0" i="0" u="none" strike="noStrike" cap="none" dirty="0" err="1">
                <a:solidFill>
                  <a:srgbClr val="0000FF"/>
                </a:solidFill>
                <a:latin typeface="Consolas"/>
                <a:ea typeface="Consolas"/>
                <a:cs typeface="Consolas"/>
                <a:sym typeface="Consolas"/>
              </a:rPr>
              <a:t>drawSnowFlake</a:t>
            </a:r>
            <a:r>
              <a:rPr lang="en-US" sz="1800" b="0" i="0" u="none" strike="noStrike" cap="none" dirty="0">
                <a:solidFill>
                  <a:srgbClr val="0000FF"/>
                </a:solidFill>
                <a:latin typeface="Arial"/>
                <a:ea typeface="Arial"/>
                <a:cs typeface="Arial"/>
                <a:sym typeface="Arial"/>
              </a:rPr>
              <a:t> </a:t>
            </a:r>
            <a:r>
              <a:rPr lang="en-US" sz="1800" b="0" i="0" u="none" strike="noStrike" cap="none" dirty="0">
                <a:solidFill>
                  <a:srgbClr val="000000"/>
                </a:solidFill>
                <a:latin typeface="Arial"/>
                <a:ea typeface="Arial"/>
                <a:cs typeface="Arial"/>
                <a:sym typeface="Arial"/>
              </a:rPr>
              <a:t>draws the snowflake by drawing smaller, rotated triangles on each side of the triangle (compare to iterative </a:t>
            </a:r>
            <a:r>
              <a:rPr lang="en-US" sz="1800" dirty="0" err="1">
                <a:solidFill>
                  <a:srgbClr val="0000FF"/>
                </a:solidFill>
                <a:latin typeface="Consolas"/>
                <a:ea typeface="Consolas"/>
                <a:cs typeface="Consolas"/>
              </a:rPr>
              <a:t>drawTriangle</a:t>
            </a:r>
            <a:r>
              <a:rPr lang="en-US" sz="1800" b="0" i="0" u="none" strike="noStrike" cap="none" dirty="0">
                <a:solidFill>
                  <a:srgbClr val="000000"/>
                </a:solidFill>
                <a:latin typeface="Arial"/>
                <a:ea typeface="Arial"/>
                <a:cs typeface="Arial"/>
                <a:sym typeface="Arial"/>
              </a:rPr>
              <a:t>)</a:t>
            </a:r>
          </a:p>
          <a:p>
            <a:pPr marL="387350" marR="0" lvl="0" indent="-285750" algn="l" rtl="0">
              <a:lnSpc>
                <a:spcPct val="100000"/>
              </a:lnSpc>
              <a:spcBef>
                <a:spcPts val="0"/>
              </a:spcBef>
              <a:spcAft>
                <a:spcPts val="0"/>
              </a:spcAft>
              <a:buClr>
                <a:srgbClr val="000000"/>
              </a:buClr>
              <a:buSzPct val="100000"/>
              <a:buFont typeface="Consolas"/>
              <a:buChar char="•"/>
            </a:pPr>
            <a:endParaRPr lang="en-US" sz="500" b="0" i="0" u="none" strike="noStrike" cap="none" dirty="0">
              <a:solidFill>
                <a:srgbClr val="000000"/>
              </a:solidFill>
              <a:latin typeface="Arial"/>
              <a:ea typeface="Arial"/>
              <a:cs typeface="Arial"/>
              <a:sym typeface="Arial"/>
            </a:endParaRPr>
          </a:p>
          <a:p>
            <a:pPr marL="387350" marR="0" lvl="0" indent="-285750" algn="l" rtl="0">
              <a:lnSpc>
                <a:spcPct val="100000"/>
              </a:lnSpc>
              <a:spcBef>
                <a:spcPts val="0"/>
              </a:spcBef>
              <a:spcAft>
                <a:spcPts val="0"/>
              </a:spcAft>
              <a:buClr>
                <a:srgbClr val="000000"/>
              </a:buClr>
              <a:buSzPct val="100000"/>
              <a:buFont typeface="Consolas"/>
              <a:buChar char="•"/>
            </a:pPr>
            <a:r>
              <a:rPr lang="en-US" sz="1800" b="0" i="0" u="none" strike="noStrike" cap="none" dirty="0">
                <a:solidFill>
                  <a:srgbClr val="0000FF"/>
                </a:solidFill>
                <a:latin typeface="Consolas"/>
                <a:ea typeface="Consolas"/>
                <a:cs typeface="Consolas"/>
                <a:sym typeface="Consolas"/>
              </a:rPr>
              <a:t>for</a:t>
            </a:r>
            <a:r>
              <a:rPr lang="en-US" sz="1800" b="0" i="0" u="none" strike="noStrike" cap="none" dirty="0">
                <a:solidFill>
                  <a:srgbClr val="000000"/>
                </a:solidFill>
                <a:latin typeface="Arial"/>
                <a:ea typeface="Arial"/>
                <a:cs typeface="Arial"/>
                <a:sym typeface="Arial"/>
              </a:rPr>
              <a:t> loop iterates 3 times</a:t>
            </a:r>
          </a:p>
          <a:p>
            <a:pPr marL="387350" marR="0" lvl="0" indent="-285750" algn="l" rtl="0">
              <a:lnSpc>
                <a:spcPct val="100000"/>
              </a:lnSpc>
              <a:spcBef>
                <a:spcPts val="0"/>
              </a:spcBef>
              <a:spcAft>
                <a:spcPts val="0"/>
              </a:spcAft>
              <a:buClr>
                <a:srgbClr val="000000"/>
              </a:buClr>
              <a:buSzPct val="100000"/>
              <a:buFont typeface="Consolas"/>
              <a:buChar char="•"/>
            </a:pPr>
            <a:endParaRPr lang="en-US" sz="500" b="0" i="0" u="none" strike="noStrike" cap="none" dirty="0">
              <a:solidFill>
                <a:srgbClr val="000000"/>
              </a:solidFill>
              <a:latin typeface="Arial"/>
              <a:ea typeface="Arial"/>
              <a:cs typeface="Arial"/>
              <a:sym typeface="Arial"/>
            </a:endParaRPr>
          </a:p>
          <a:p>
            <a:pPr marL="387350" indent="-285750">
              <a:buClr>
                <a:srgbClr val="000000"/>
              </a:buClr>
              <a:buSzPct val="100000"/>
              <a:buFont typeface="Consolas"/>
              <a:buChar char="•"/>
            </a:pPr>
            <a:r>
              <a:rPr lang="en-US" sz="1800" dirty="0"/>
              <a:t>Each time, calls the </a:t>
            </a:r>
            <a:r>
              <a:rPr lang="en-US" sz="1800" dirty="0" err="1">
                <a:solidFill>
                  <a:srgbClr val="0000FF"/>
                </a:solidFill>
                <a:latin typeface="Consolas"/>
                <a:ea typeface="Consolas"/>
                <a:cs typeface="Consolas"/>
                <a:sym typeface="Consolas"/>
              </a:rPr>
              <a:t>drawSide</a:t>
            </a:r>
            <a:r>
              <a:rPr lang="en-US" sz="1800" dirty="0"/>
              <a:t> helper method (defined in the next slide) and reorients </a:t>
            </a:r>
            <a:r>
              <a:rPr lang="en-US" sz="1800" dirty="0">
                <a:solidFill>
                  <a:srgbClr val="0000FF"/>
                </a:solidFill>
                <a:latin typeface="Consolas"/>
                <a:ea typeface="Consolas"/>
                <a:cs typeface="Consolas"/>
                <a:sym typeface="Consolas"/>
              </a:rPr>
              <a:t>_turtle</a:t>
            </a:r>
            <a:r>
              <a:rPr lang="en-US" sz="1800" dirty="0">
                <a:solidFill>
                  <a:srgbClr val="0000FF"/>
                </a:solidFill>
                <a:latin typeface="Consolas"/>
                <a:ea typeface="Consolas"/>
                <a:cs typeface="Consolas"/>
              </a:rPr>
              <a:t> </a:t>
            </a:r>
            <a:r>
              <a:rPr lang="en-US" sz="1800" dirty="0"/>
              <a:t>to be ready for the next side</a:t>
            </a:r>
          </a:p>
        </p:txBody>
      </p:sp>
      <p:sp>
        <p:nvSpPr>
          <p:cNvPr id="536" name="Shape 536"/>
          <p:cNvSpPr txBox="1">
            <a:spLocks noGrp="1"/>
          </p:cNvSpPr>
          <p:nvPr>
            <p:ph type="body" idx="1"/>
          </p:nvPr>
        </p:nvSpPr>
        <p:spPr>
          <a:xfrm>
            <a:off x="4694237" y="1185862"/>
            <a:ext cx="4033837" cy="3411537"/>
          </a:xfrm>
          <a:prstGeom prst="rect">
            <a:avLst/>
          </a:prstGeom>
          <a:noFill/>
          <a:ln>
            <a:noFill/>
          </a:ln>
        </p:spPr>
        <p:txBody>
          <a:bodyPr lIns="91425" tIns="91425" rIns="91425" bIns="91425" anchor="t" anchorCtr="0">
            <a:noAutofit/>
          </a:bodyPr>
          <a:lstStyle/>
          <a:p>
            <a:pPr marL="0" marR="0" lvl="1"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public void drawTriangle(int sideLen) {</a:t>
            </a:r>
          </a:p>
          <a:p>
            <a:pPr marL="0" marR="0" lvl="1"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    for (int i = 0; i &lt; 3; i++) {</a:t>
            </a:r>
          </a:p>
          <a:p>
            <a:pPr marL="0" marR="0" lvl="1"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        _turtle.forward(sideLen);</a:t>
            </a:r>
          </a:p>
          <a:p>
            <a:pPr marL="0" marR="0" lvl="1"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        _turtle.right(120.0);</a:t>
            </a:r>
          </a:p>
          <a:p>
            <a:pPr marL="0" marR="0" lvl="1"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    }</a:t>
            </a:r>
          </a:p>
          <a:p>
            <a:pPr marL="0" marR="0" lvl="1"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000000"/>
              </a:buClr>
              <a:buSzPct val="25000"/>
              <a:buFont typeface="Arial"/>
              <a:buNone/>
            </a:pPr>
            <a:endParaRPr sz="1400" b="0" i="0" u="none" strike="noStrike" cap="none">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public void drawSnowFlake(int sideLen){</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a:solidFill>
                  <a:srgbClr val="FF0000"/>
                </a:solidFill>
                <a:latin typeface="Consolas"/>
                <a:ea typeface="Consolas"/>
                <a:cs typeface="Consolas"/>
                <a:sym typeface="Consolas"/>
              </a:rPr>
              <a:t>    </a:t>
            </a:r>
            <a:r>
              <a:rPr lang="en-US" sz="1400" b="0" i="0" u="none" strike="noStrike" cap="none">
                <a:solidFill>
                  <a:srgbClr val="000000"/>
                </a:solidFill>
                <a:latin typeface="Consolas"/>
                <a:ea typeface="Consolas"/>
                <a:cs typeface="Consolas"/>
                <a:sym typeface="Consolas"/>
              </a:rPr>
              <a:t>for(int i = 0; i &lt; 3; i++){</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        this.drawSide(sideLen);</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	_turtle.right(120.0);</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    }</a:t>
            </a:r>
          </a:p>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a:solidFill>
                  <a:srgbClr val="000000"/>
                </a:solidFill>
                <a:latin typeface="Consolas"/>
                <a:ea typeface="Consolas"/>
                <a:cs typeface="Consolas"/>
                <a:sym typeface="Consolas"/>
              </a:rPr>
              <a:t>}</a:t>
            </a:r>
          </a:p>
        </p:txBody>
      </p:sp>
    </p:spTree>
    <p:extLst>
      <p:ext uri="{BB962C8B-B14F-4D97-AF65-F5344CB8AC3E}">
        <p14:creationId xmlns:p14="http://schemas.microsoft.com/office/powerpoint/2010/main" val="1668275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35">
                                            <p:txEl>
                                              <p:pRg st="0" end="0"/>
                                            </p:txEl>
                                          </p:spTgt>
                                        </p:tgtEl>
                                        <p:attrNameLst>
                                          <p:attrName>style.visibility</p:attrName>
                                        </p:attrNameLst>
                                      </p:cBhvr>
                                      <p:to>
                                        <p:strVal val="visible"/>
                                      </p:to>
                                    </p:set>
                                    <p:animEffect transition="in" filter="fade">
                                      <p:cBhvr>
                                        <p:cTn id="7" dur="500"/>
                                        <p:tgtEl>
                                          <p:spTgt spid="53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36">
                                            <p:txEl>
                                              <p:pRg st="0" end="0"/>
                                            </p:txEl>
                                          </p:spTgt>
                                        </p:tgtEl>
                                        <p:attrNameLst>
                                          <p:attrName>style.visibility</p:attrName>
                                        </p:attrNameLst>
                                      </p:cBhvr>
                                      <p:to>
                                        <p:strVal val="visible"/>
                                      </p:to>
                                    </p:set>
                                    <p:animEffect transition="in" filter="fade">
                                      <p:cBhvr>
                                        <p:cTn id="12" dur="500"/>
                                        <p:tgtEl>
                                          <p:spTgt spid="536">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36">
                                            <p:txEl>
                                              <p:pRg st="1" end="1"/>
                                            </p:txEl>
                                          </p:spTgt>
                                        </p:tgtEl>
                                        <p:attrNameLst>
                                          <p:attrName>style.visibility</p:attrName>
                                        </p:attrNameLst>
                                      </p:cBhvr>
                                      <p:to>
                                        <p:strVal val="visible"/>
                                      </p:to>
                                    </p:set>
                                    <p:animEffect transition="in" filter="fade">
                                      <p:cBhvr>
                                        <p:cTn id="15" dur="500"/>
                                        <p:tgtEl>
                                          <p:spTgt spid="536">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36">
                                            <p:txEl>
                                              <p:pRg st="2" end="2"/>
                                            </p:txEl>
                                          </p:spTgt>
                                        </p:tgtEl>
                                        <p:attrNameLst>
                                          <p:attrName>style.visibility</p:attrName>
                                        </p:attrNameLst>
                                      </p:cBhvr>
                                      <p:to>
                                        <p:strVal val="visible"/>
                                      </p:to>
                                    </p:set>
                                    <p:animEffect transition="in" filter="fade">
                                      <p:cBhvr>
                                        <p:cTn id="18" dur="500"/>
                                        <p:tgtEl>
                                          <p:spTgt spid="536">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36">
                                            <p:txEl>
                                              <p:pRg st="3" end="3"/>
                                            </p:txEl>
                                          </p:spTgt>
                                        </p:tgtEl>
                                        <p:attrNameLst>
                                          <p:attrName>style.visibility</p:attrName>
                                        </p:attrNameLst>
                                      </p:cBhvr>
                                      <p:to>
                                        <p:strVal val="visible"/>
                                      </p:to>
                                    </p:set>
                                    <p:animEffect transition="in" filter="fade">
                                      <p:cBhvr>
                                        <p:cTn id="21" dur="500"/>
                                        <p:tgtEl>
                                          <p:spTgt spid="536">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36">
                                            <p:txEl>
                                              <p:pRg st="4" end="4"/>
                                            </p:txEl>
                                          </p:spTgt>
                                        </p:tgtEl>
                                        <p:attrNameLst>
                                          <p:attrName>style.visibility</p:attrName>
                                        </p:attrNameLst>
                                      </p:cBhvr>
                                      <p:to>
                                        <p:strVal val="visible"/>
                                      </p:to>
                                    </p:set>
                                    <p:animEffect transition="in" filter="fade">
                                      <p:cBhvr>
                                        <p:cTn id="24" dur="500"/>
                                        <p:tgtEl>
                                          <p:spTgt spid="536">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36">
                                            <p:txEl>
                                              <p:pRg st="5" end="5"/>
                                            </p:txEl>
                                          </p:spTgt>
                                        </p:tgtEl>
                                        <p:attrNameLst>
                                          <p:attrName>style.visibility</p:attrName>
                                        </p:attrNameLst>
                                      </p:cBhvr>
                                      <p:to>
                                        <p:strVal val="visible"/>
                                      </p:to>
                                    </p:set>
                                    <p:animEffect transition="in" filter="fade">
                                      <p:cBhvr>
                                        <p:cTn id="27" dur="500"/>
                                        <p:tgtEl>
                                          <p:spTgt spid="536">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536">
                                            <p:txEl>
                                              <p:pRg st="6" end="6"/>
                                            </p:txEl>
                                          </p:spTgt>
                                        </p:tgtEl>
                                        <p:attrNameLst>
                                          <p:attrName>style.visibility</p:attrName>
                                        </p:attrNameLst>
                                      </p:cBhvr>
                                      <p:to>
                                        <p:strVal val="visible"/>
                                      </p:to>
                                    </p:set>
                                    <p:animEffect transition="in" filter="fade">
                                      <p:cBhvr>
                                        <p:cTn id="30" dur="500"/>
                                        <p:tgtEl>
                                          <p:spTgt spid="536">
                                            <p:txEl>
                                              <p:pRg st="6" end="6"/>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536">
                                            <p:txEl>
                                              <p:pRg st="7" end="7"/>
                                            </p:txEl>
                                          </p:spTgt>
                                        </p:tgtEl>
                                        <p:attrNameLst>
                                          <p:attrName>style.visibility</p:attrName>
                                        </p:attrNameLst>
                                      </p:cBhvr>
                                      <p:to>
                                        <p:strVal val="visible"/>
                                      </p:to>
                                    </p:set>
                                    <p:animEffect transition="in" filter="fade">
                                      <p:cBhvr>
                                        <p:cTn id="33" dur="500"/>
                                        <p:tgtEl>
                                          <p:spTgt spid="536">
                                            <p:txEl>
                                              <p:pRg st="7" end="7"/>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536">
                                            <p:txEl>
                                              <p:pRg st="8" end="8"/>
                                            </p:txEl>
                                          </p:spTgt>
                                        </p:tgtEl>
                                        <p:attrNameLst>
                                          <p:attrName>style.visibility</p:attrName>
                                        </p:attrNameLst>
                                      </p:cBhvr>
                                      <p:to>
                                        <p:strVal val="visible"/>
                                      </p:to>
                                    </p:set>
                                    <p:animEffect transition="in" filter="fade">
                                      <p:cBhvr>
                                        <p:cTn id="36" dur="500"/>
                                        <p:tgtEl>
                                          <p:spTgt spid="536">
                                            <p:txEl>
                                              <p:pRg st="8" end="8"/>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536">
                                            <p:txEl>
                                              <p:pRg st="9" end="9"/>
                                            </p:txEl>
                                          </p:spTgt>
                                        </p:tgtEl>
                                        <p:attrNameLst>
                                          <p:attrName>style.visibility</p:attrName>
                                        </p:attrNameLst>
                                      </p:cBhvr>
                                      <p:to>
                                        <p:strVal val="visible"/>
                                      </p:to>
                                    </p:set>
                                    <p:animEffect transition="in" filter="fade">
                                      <p:cBhvr>
                                        <p:cTn id="39" dur="500"/>
                                        <p:tgtEl>
                                          <p:spTgt spid="536">
                                            <p:txEl>
                                              <p:pRg st="9" end="9"/>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36">
                                            <p:txEl>
                                              <p:pRg st="10" end="10"/>
                                            </p:txEl>
                                          </p:spTgt>
                                        </p:tgtEl>
                                        <p:attrNameLst>
                                          <p:attrName>style.visibility</p:attrName>
                                        </p:attrNameLst>
                                      </p:cBhvr>
                                      <p:to>
                                        <p:strVal val="visible"/>
                                      </p:to>
                                    </p:set>
                                    <p:animEffect transition="in" filter="fade">
                                      <p:cBhvr>
                                        <p:cTn id="42" dur="500"/>
                                        <p:tgtEl>
                                          <p:spTgt spid="536">
                                            <p:txEl>
                                              <p:pRg st="10" end="10"/>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536">
                                            <p:txEl>
                                              <p:pRg st="11" end="11"/>
                                            </p:txEl>
                                          </p:spTgt>
                                        </p:tgtEl>
                                        <p:attrNameLst>
                                          <p:attrName>style.visibility</p:attrName>
                                        </p:attrNameLst>
                                      </p:cBhvr>
                                      <p:to>
                                        <p:strVal val="visible"/>
                                      </p:to>
                                    </p:set>
                                    <p:animEffect transition="in" filter="fade">
                                      <p:cBhvr>
                                        <p:cTn id="45" dur="500"/>
                                        <p:tgtEl>
                                          <p:spTgt spid="536">
                                            <p:txEl>
                                              <p:pRg st="11" end="11"/>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536">
                                            <p:txEl>
                                              <p:pRg st="12" end="12"/>
                                            </p:txEl>
                                          </p:spTgt>
                                        </p:tgtEl>
                                        <p:attrNameLst>
                                          <p:attrName>style.visibility</p:attrName>
                                        </p:attrNameLst>
                                      </p:cBhvr>
                                      <p:to>
                                        <p:strVal val="visible"/>
                                      </p:to>
                                    </p:set>
                                    <p:animEffect transition="in" filter="fade">
                                      <p:cBhvr>
                                        <p:cTn id="48" dur="500"/>
                                        <p:tgtEl>
                                          <p:spTgt spid="536">
                                            <p:txEl>
                                              <p:pRg st="12" end="12"/>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535">
                                            <p:txEl>
                                              <p:pRg st="2" end="2"/>
                                            </p:txEl>
                                          </p:spTgt>
                                        </p:tgtEl>
                                        <p:attrNameLst>
                                          <p:attrName>style.visibility</p:attrName>
                                        </p:attrNameLst>
                                      </p:cBhvr>
                                      <p:to>
                                        <p:strVal val="visible"/>
                                      </p:to>
                                    </p:set>
                                    <p:animEffect transition="in" filter="fade">
                                      <p:cBhvr>
                                        <p:cTn id="51" dur="500"/>
                                        <p:tgtEl>
                                          <p:spTgt spid="535">
                                            <p:txEl>
                                              <p:pRg st="2" end="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535">
                                            <p:txEl>
                                              <p:pRg st="4" end="4"/>
                                            </p:txEl>
                                          </p:spTgt>
                                        </p:tgtEl>
                                        <p:attrNameLst>
                                          <p:attrName>style.visibility</p:attrName>
                                        </p:attrNameLst>
                                      </p:cBhvr>
                                      <p:to>
                                        <p:strVal val="visible"/>
                                      </p:to>
                                    </p:set>
                                    <p:animEffect transition="in" filter="fade">
                                      <p:cBhvr>
                                        <p:cTn id="56" dur="500"/>
                                        <p:tgtEl>
                                          <p:spTgt spid="535">
                                            <p:txEl>
                                              <p:pRg st="4" end="4"/>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35">
                                            <p:txEl>
                                              <p:pRg st="6" end="6"/>
                                            </p:txEl>
                                          </p:spTgt>
                                        </p:tgtEl>
                                        <p:attrNameLst>
                                          <p:attrName>style.visibility</p:attrName>
                                        </p:attrNameLst>
                                      </p:cBhvr>
                                      <p:to>
                                        <p:strVal val="visible"/>
                                      </p:to>
                                    </p:set>
                                    <p:animEffect transition="in" filter="fade">
                                      <p:cBhvr>
                                        <p:cTn id="61" dur="500"/>
                                        <p:tgtEl>
                                          <p:spTgt spid="53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Shape 541"/>
          <p:cNvSpPr txBox="1">
            <a:spLocks noGrp="1"/>
          </p:cNvSpPr>
          <p:nvPr>
            <p:ph type="title"/>
          </p:nvPr>
        </p:nvSpPr>
        <p:spPr>
          <a:xfrm>
            <a:off x="457200" y="20637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Snowflake’s </a:t>
            </a:r>
            <a:r>
              <a:rPr lang="en-US" sz="3600" b="1" i="0" u="none" strike="noStrike" cap="none">
                <a:solidFill>
                  <a:srgbClr val="0000FF"/>
                </a:solidFill>
                <a:latin typeface="Consolas"/>
                <a:ea typeface="Consolas"/>
                <a:cs typeface="Consolas"/>
                <a:sym typeface="Consolas"/>
              </a:rPr>
              <a:t>drawSide</a:t>
            </a:r>
            <a:r>
              <a:rPr lang="en-US" sz="3600" b="1" i="0" u="none" strike="noStrike" cap="none">
                <a:solidFill>
                  <a:srgbClr val="000000"/>
                </a:solidFill>
                <a:latin typeface="Consolas"/>
                <a:ea typeface="Consolas"/>
                <a:cs typeface="Consolas"/>
                <a:sym typeface="Consolas"/>
              </a:rPr>
              <a:t> </a:t>
            </a:r>
            <a:r>
              <a:rPr lang="en-US" sz="3600" b="1" i="0" u="none" strike="noStrike" cap="none">
                <a:solidFill>
                  <a:srgbClr val="000000"/>
                </a:solidFill>
                <a:latin typeface="Arial"/>
                <a:ea typeface="Arial"/>
                <a:cs typeface="Arial"/>
                <a:sym typeface="Arial"/>
              </a:rPr>
              <a:t>method</a:t>
            </a:r>
          </a:p>
        </p:txBody>
      </p:sp>
      <p:sp>
        <p:nvSpPr>
          <p:cNvPr id="542" name="Shape 542"/>
          <p:cNvSpPr txBox="1">
            <a:spLocks noGrp="1"/>
          </p:cNvSpPr>
          <p:nvPr>
            <p:ph type="body" idx="1"/>
          </p:nvPr>
        </p:nvSpPr>
        <p:spPr>
          <a:xfrm>
            <a:off x="457200" y="1200150"/>
            <a:ext cx="3511549" cy="3725861"/>
          </a:xfrm>
          <a:prstGeom prst="rect">
            <a:avLst/>
          </a:prstGeom>
          <a:noFill/>
          <a:ln>
            <a:noFill/>
          </a:ln>
        </p:spPr>
        <p:txBody>
          <a:bodyPr lIns="91425" tIns="91425" rIns="91425" bIns="91425" anchor="t" anchorCtr="0">
            <a:noAutofit/>
          </a:bodyPr>
          <a:lstStyle/>
          <a:p>
            <a:pPr marL="400050" marR="0" lvl="0" indent="-285750" algn="l" rtl="0">
              <a:lnSpc>
                <a:spcPct val="100000"/>
              </a:lnSpc>
              <a:spcBef>
                <a:spcPts val="0"/>
              </a:spcBef>
              <a:spcAft>
                <a:spcPts val="0"/>
              </a:spcAft>
              <a:buClr>
                <a:srgbClr val="000000"/>
              </a:buClr>
              <a:buSzPct val="100000"/>
              <a:buFont typeface="Consolas"/>
              <a:buChar char="•"/>
            </a:pPr>
            <a:r>
              <a:rPr lang="en-US" sz="1800" b="0" i="0" u="none" strike="noStrike" cap="none" dirty="0" err="1">
                <a:solidFill>
                  <a:srgbClr val="0000FF"/>
                </a:solidFill>
                <a:latin typeface="Consolas"/>
                <a:ea typeface="Consolas"/>
                <a:cs typeface="Consolas"/>
                <a:sym typeface="Consolas"/>
              </a:rPr>
              <a:t>drawSide</a:t>
            </a:r>
            <a:r>
              <a:rPr lang="en-US" sz="1800" b="0" i="0" u="none" strike="noStrike" cap="none" dirty="0">
                <a:solidFill>
                  <a:srgbClr val="0000FF"/>
                </a:solidFill>
                <a:latin typeface="+mn-lt"/>
                <a:ea typeface="Consolas"/>
                <a:cs typeface="Consolas"/>
                <a:sym typeface="Consolas"/>
              </a:rPr>
              <a:t> </a:t>
            </a:r>
            <a:r>
              <a:rPr lang="en-US" sz="1800" b="0" i="0" u="none" strike="noStrike" cap="none" dirty="0">
                <a:solidFill>
                  <a:srgbClr val="000000"/>
                </a:solidFill>
                <a:latin typeface="Arial"/>
                <a:ea typeface="Arial"/>
                <a:cs typeface="Arial"/>
                <a:sym typeface="Arial"/>
              </a:rPr>
              <a:t>draws single side of a recursive snowflake by drawing four recursive sides</a:t>
            </a:r>
          </a:p>
          <a:p>
            <a:pPr marL="400050" marR="0" lvl="0" indent="-285750" algn="l" rtl="0">
              <a:lnSpc>
                <a:spcPct val="100000"/>
              </a:lnSpc>
              <a:spcBef>
                <a:spcPts val="0"/>
              </a:spcBef>
              <a:spcAft>
                <a:spcPts val="0"/>
              </a:spcAft>
              <a:buClr>
                <a:srgbClr val="000000"/>
              </a:buClr>
              <a:buSzPct val="100000"/>
              <a:buFont typeface="Arial"/>
              <a:buChar char="•"/>
            </a:pPr>
            <a:r>
              <a:rPr lang="en-US" sz="1800" b="1" i="0" u="none" strike="noStrike" cap="none" dirty="0">
                <a:solidFill>
                  <a:srgbClr val="000000"/>
                </a:solidFill>
                <a:latin typeface="Arial"/>
                <a:ea typeface="Arial"/>
                <a:cs typeface="Arial"/>
                <a:sym typeface="Arial"/>
              </a:rPr>
              <a:t>Base case</a:t>
            </a:r>
            <a:r>
              <a:rPr lang="en-US" sz="1800" b="0" i="0" u="none" strike="noStrike" cap="none" dirty="0">
                <a:solidFill>
                  <a:srgbClr val="000000"/>
                </a:solidFill>
                <a:latin typeface="Arial"/>
                <a:ea typeface="Arial"/>
                <a:cs typeface="Arial"/>
                <a:sym typeface="Arial"/>
              </a:rPr>
              <a:t>: simply draw a straight side</a:t>
            </a:r>
          </a:p>
          <a:p>
            <a:pPr marL="400050" marR="0" lvl="0" indent="-285750" algn="l" rtl="0">
              <a:lnSpc>
                <a:spcPct val="100000"/>
              </a:lnSpc>
              <a:spcBef>
                <a:spcPts val="0"/>
              </a:spcBef>
              <a:spcAft>
                <a:spcPts val="0"/>
              </a:spcAft>
              <a:buClr>
                <a:srgbClr val="000000"/>
              </a:buClr>
              <a:buSzPct val="100000"/>
              <a:buFont typeface="Arial"/>
              <a:buChar char="•"/>
            </a:pPr>
            <a:r>
              <a:rPr lang="en-US" sz="1800" b="0" i="0" u="none" strike="noStrike" cap="none" dirty="0">
                <a:solidFill>
                  <a:srgbClr val="000000"/>
                </a:solidFill>
                <a:latin typeface="Arial"/>
                <a:ea typeface="Arial"/>
                <a:cs typeface="Arial"/>
                <a:sym typeface="Arial"/>
              </a:rPr>
              <a:t>MIN_SIDE is a constant we set indicating the smallest desired side length</a:t>
            </a:r>
          </a:p>
          <a:p>
            <a:pPr marL="400050" marR="0" lvl="0" indent="-285750" algn="l" rtl="0">
              <a:lnSpc>
                <a:spcPct val="100000"/>
              </a:lnSpc>
              <a:spcBef>
                <a:spcPts val="0"/>
              </a:spcBef>
              <a:spcAft>
                <a:spcPts val="0"/>
              </a:spcAft>
              <a:buClr>
                <a:srgbClr val="000000"/>
              </a:buClr>
              <a:buSzPct val="100000"/>
              <a:buFont typeface="Arial"/>
              <a:buChar char="•"/>
            </a:pPr>
            <a:r>
              <a:rPr lang="en-US" sz="1800" b="1" i="0" u="none" strike="noStrike" cap="none" dirty="0">
                <a:solidFill>
                  <a:srgbClr val="000000"/>
                </a:solidFill>
                <a:latin typeface="Arial"/>
                <a:ea typeface="Arial"/>
                <a:cs typeface="Arial"/>
                <a:sym typeface="Arial"/>
              </a:rPr>
              <a:t>General case</a:t>
            </a:r>
            <a:r>
              <a:rPr lang="en-US" sz="1800" b="0" i="0" u="none" strike="noStrike" cap="none" dirty="0">
                <a:solidFill>
                  <a:srgbClr val="000000"/>
                </a:solidFill>
                <a:latin typeface="Arial"/>
                <a:ea typeface="Arial"/>
                <a:cs typeface="Arial"/>
                <a:sym typeface="Arial"/>
              </a:rPr>
              <a:t>: draw complete recursive side, then reorient for next recursive side</a:t>
            </a:r>
          </a:p>
        </p:txBody>
      </p:sp>
      <p:sp>
        <p:nvSpPr>
          <p:cNvPr id="543" name="Shape 543"/>
          <p:cNvSpPr txBox="1">
            <a:spLocks noGrp="1"/>
          </p:cNvSpPr>
          <p:nvPr>
            <p:ph type="body" idx="1"/>
          </p:nvPr>
        </p:nvSpPr>
        <p:spPr>
          <a:xfrm>
            <a:off x="3984625" y="1123950"/>
            <a:ext cx="5065711" cy="3725861"/>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private void </a:t>
            </a:r>
            <a:r>
              <a:rPr lang="en-US" sz="1400" b="0" i="0" u="none" strike="noStrike" cap="none" dirty="0" err="1">
                <a:solidFill>
                  <a:srgbClr val="000000"/>
                </a:solidFill>
                <a:latin typeface="Consolas"/>
                <a:ea typeface="Consolas"/>
                <a:cs typeface="Consolas"/>
                <a:sym typeface="Consolas"/>
              </a:rPr>
              <a:t>drawSide</a:t>
            </a:r>
            <a:r>
              <a:rPr lang="en-US" sz="1400" b="0" i="0" u="none" strike="noStrike" cap="none" dirty="0">
                <a:solidFill>
                  <a:srgbClr val="000000"/>
                </a:solidFill>
                <a:latin typeface="Consolas"/>
                <a:ea typeface="Consolas"/>
                <a:cs typeface="Consolas"/>
                <a:sym typeface="Consolas"/>
              </a:rPr>
              <a:t>(</a:t>
            </a:r>
            <a:r>
              <a:rPr lang="en-US" sz="1400" b="0" i="0" u="none" strike="noStrike" cap="none" dirty="0" err="1">
                <a:solidFill>
                  <a:srgbClr val="000000"/>
                </a:solidFill>
                <a:latin typeface="Consolas"/>
                <a:ea typeface="Consolas"/>
                <a:cs typeface="Consolas"/>
                <a:sym typeface="Consolas"/>
              </a:rPr>
              <a:t>int</a:t>
            </a:r>
            <a:r>
              <a:rPr lang="en-US" sz="1400" b="0" i="0" u="none" strike="noStrike" cap="none" dirty="0">
                <a:solidFill>
                  <a:srgbClr val="000000"/>
                </a:solidFill>
                <a:latin typeface="Consolas"/>
                <a:ea typeface="Consolas"/>
                <a:cs typeface="Consolas"/>
                <a:sym typeface="Consolas"/>
              </a:rPr>
              <a:t> </a:t>
            </a:r>
            <a:r>
              <a:rPr lang="en-US" sz="1400" b="0" i="0" u="none" strike="noStrike" cap="none" dirty="0" err="1">
                <a:solidFill>
                  <a:srgbClr val="000000"/>
                </a:solidFill>
                <a:latin typeface="Consolas"/>
                <a:ea typeface="Consolas"/>
                <a:cs typeface="Consolas"/>
                <a:sym typeface="Consolas"/>
              </a:rPr>
              <a:t>sideLen</a:t>
            </a:r>
            <a:r>
              <a:rPr lang="en-US" sz="1400" b="0" i="0" u="none" strike="noStrike" cap="none" dirty="0">
                <a:solidFill>
                  <a:srgbClr val="00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if (</a:t>
            </a:r>
            <a:r>
              <a:rPr lang="en-US" sz="1400" b="0" i="0" u="none" strike="noStrike" cap="none" dirty="0" err="1">
                <a:solidFill>
                  <a:srgbClr val="FF0000"/>
                </a:solidFill>
                <a:latin typeface="Consolas"/>
                <a:ea typeface="Consolas"/>
                <a:cs typeface="Consolas"/>
                <a:sym typeface="Consolas"/>
              </a:rPr>
              <a:t>sideLen</a:t>
            </a:r>
            <a:r>
              <a:rPr lang="en-US" sz="1400" b="0" i="0" u="none" strike="noStrike" cap="none" dirty="0">
                <a:solidFill>
                  <a:srgbClr val="FF0000"/>
                </a:solidFill>
                <a:latin typeface="Consolas"/>
                <a:ea typeface="Consolas"/>
                <a:cs typeface="Consolas"/>
                <a:sym typeface="Consolas"/>
              </a:rPr>
              <a:t> &lt; MIN_SIDE){</a:t>
            </a:r>
          </a:p>
          <a:p>
            <a:pPr marL="0" marR="0" lvl="0" indent="0" algn="l" rtl="0">
              <a:lnSpc>
                <a:spcPct val="100000"/>
              </a:lnSpc>
              <a:spcBef>
                <a:spcPts val="0"/>
              </a:spcBef>
              <a:spcAft>
                <a:spcPts val="0"/>
              </a:spcAft>
              <a:buClr>
                <a:srgbClr val="FF0000"/>
              </a:buClr>
              <a:buSzPct val="25000"/>
              <a:buFont typeface="Consolas"/>
              <a:buNone/>
            </a:pPr>
            <a:r>
              <a:rPr lang="en-US" dirty="0">
                <a:solidFill>
                  <a:srgbClr val="FF0000"/>
                </a:solidFill>
                <a:latin typeface="Consolas"/>
                <a:ea typeface="Consolas"/>
                <a:cs typeface="Consolas"/>
                <a:sym typeface="Consolas"/>
              </a:rPr>
              <a:t>        </a:t>
            </a:r>
            <a:r>
              <a:rPr lang="en-US" sz="1400" b="0" i="0" u="none" strike="noStrike" cap="none" dirty="0">
                <a:solidFill>
                  <a:srgbClr val="FF0000"/>
                </a:solidFill>
                <a:latin typeface="Consolas"/>
                <a:ea typeface="Consolas"/>
                <a:cs typeface="Consolas"/>
                <a:sym typeface="Consolas"/>
              </a:rPr>
              <a:t>_</a:t>
            </a:r>
            <a:r>
              <a:rPr lang="en-US" sz="1400" b="0" i="0" u="none" strike="noStrike" cap="none" dirty="0" err="1">
                <a:solidFill>
                  <a:srgbClr val="FF0000"/>
                </a:solidFill>
                <a:latin typeface="Consolas"/>
                <a:ea typeface="Consolas"/>
                <a:cs typeface="Consolas"/>
                <a:sym typeface="Consolas"/>
              </a:rPr>
              <a:t>turtle.forward</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sideLen</a:t>
            </a:r>
            <a:r>
              <a:rPr lang="en-US" sz="1400" b="0" i="0" u="none" strike="noStrike" cap="none" dirty="0">
                <a:solidFill>
                  <a:srgbClr val="FF0000"/>
                </a:solidFill>
                <a:latin typeface="Consolas"/>
                <a:ea typeface="Consolas"/>
                <a:cs typeface="Consolas"/>
                <a:sym typeface="Consolas"/>
              </a:rPr>
              <a:t>);</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p>
          <a:p>
            <a:pPr marL="0" marR="0" lvl="0" indent="0" algn="l" rtl="0">
              <a:lnSpc>
                <a:spcPct val="100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else{</a:t>
            </a:r>
          </a:p>
          <a:p>
            <a:pPr marL="0" marR="0" lvl="0" indent="0" algn="l" rtl="0">
              <a:lnSpc>
                <a:spcPct val="115000"/>
              </a:lnSpc>
              <a:spcBef>
                <a:spcPts val="0"/>
              </a:spcBef>
              <a:spcAft>
                <a:spcPts val="0"/>
              </a:spcAft>
              <a:buClr>
                <a:srgbClr val="FF0000"/>
              </a:buClr>
              <a:buSzPct val="25000"/>
              <a:buFont typeface="Consolas"/>
              <a:buNone/>
            </a:pPr>
            <a:r>
              <a:rPr lang="en-US" dirty="0">
                <a:solidFill>
                  <a:srgbClr val="FF0000"/>
                </a:solidFill>
                <a:latin typeface="Consolas"/>
                <a:ea typeface="Consolas"/>
                <a:cs typeface="Consolas"/>
                <a:sym typeface="Consolas"/>
              </a:rPr>
              <a:t>        </a:t>
            </a:r>
            <a:r>
              <a:rPr lang="en-US" sz="1400" b="0" i="0" u="none" strike="noStrike" cap="none" dirty="0" err="1">
                <a:solidFill>
                  <a:srgbClr val="FF0000"/>
                </a:solidFill>
                <a:latin typeface="Consolas"/>
                <a:ea typeface="Consolas"/>
                <a:cs typeface="Consolas"/>
                <a:sym typeface="Consolas"/>
              </a:rPr>
              <a:t>this.drawSide</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Math.round</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sideLen</a:t>
            </a:r>
            <a:r>
              <a:rPr lang="en-US" sz="1400" b="0" i="0" u="none" strike="noStrike" cap="none" dirty="0">
                <a:solidFill>
                  <a:srgbClr val="FF0000"/>
                </a:solidFill>
                <a:latin typeface="Consolas"/>
                <a:ea typeface="Consolas"/>
                <a:cs typeface="Consolas"/>
                <a:sym typeface="Consolas"/>
              </a:rPr>
              <a:t> / 3));</a:t>
            </a:r>
          </a:p>
          <a:p>
            <a:pPr marL="0" marR="0" lvl="0" indent="0" algn="l" rtl="0">
              <a:lnSpc>
                <a:spcPct val="115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_</a:t>
            </a:r>
            <a:r>
              <a:rPr lang="en-US" sz="1400" b="0" i="0" u="none" strike="noStrike" cap="none" dirty="0" err="1">
                <a:solidFill>
                  <a:srgbClr val="FF0000"/>
                </a:solidFill>
                <a:latin typeface="Consolas"/>
                <a:ea typeface="Consolas"/>
                <a:cs typeface="Consolas"/>
                <a:sym typeface="Consolas"/>
              </a:rPr>
              <a:t>turtle.left</a:t>
            </a:r>
            <a:r>
              <a:rPr lang="en-US" sz="1400" b="0" i="0" u="none" strike="noStrike" cap="none" dirty="0">
                <a:solidFill>
                  <a:srgbClr val="FF0000"/>
                </a:solidFill>
                <a:latin typeface="Consolas"/>
                <a:ea typeface="Consolas"/>
                <a:cs typeface="Consolas"/>
                <a:sym typeface="Consolas"/>
              </a:rPr>
              <a:t>(60.0);</a:t>
            </a:r>
          </a:p>
          <a:p>
            <a:pPr marL="0" marR="0" lvl="0" indent="0" algn="l" rtl="0">
              <a:lnSpc>
                <a:spcPct val="115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r>
              <a:rPr lang="en-US" sz="1400" b="0" i="0" u="none" strike="noStrike" cap="none" dirty="0" err="1">
                <a:solidFill>
                  <a:srgbClr val="FF0000"/>
                </a:solidFill>
                <a:latin typeface="Consolas"/>
                <a:ea typeface="Consolas"/>
                <a:cs typeface="Consolas"/>
                <a:sym typeface="Consolas"/>
              </a:rPr>
              <a:t>this.drawSide</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Math.round</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sideLen</a:t>
            </a:r>
            <a:r>
              <a:rPr lang="en-US" sz="1400" b="0" i="0" u="none" strike="noStrike" cap="none" dirty="0">
                <a:solidFill>
                  <a:srgbClr val="FF0000"/>
                </a:solidFill>
                <a:latin typeface="Consolas"/>
                <a:ea typeface="Consolas"/>
                <a:cs typeface="Consolas"/>
                <a:sym typeface="Consolas"/>
              </a:rPr>
              <a:t> / 3));</a:t>
            </a:r>
          </a:p>
          <a:p>
            <a:pPr marL="0" marR="0" lvl="0" indent="0" algn="l" rtl="0">
              <a:lnSpc>
                <a:spcPct val="115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_</a:t>
            </a:r>
            <a:r>
              <a:rPr lang="en-US" sz="1400" b="0" i="0" u="none" strike="noStrike" cap="none" dirty="0" err="1">
                <a:solidFill>
                  <a:srgbClr val="FF0000"/>
                </a:solidFill>
                <a:latin typeface="Consolas"/>
                <a:ea typeface="Consolas"/>
                <a:cs typeface="Consolas"/>
                <a:sym typeface="Consolas"/>
              </a:rPr>
              <a:t>turtle.right</a:t>
            </a:r>
            <a:r>
              <a:rPr lang="en-US" sz="1400" b="0" i="0" u="none" strike="noStrike" cap="none" dirty="0">
                <a:solidFill>
                  <a:srgbClr val="FF0000"/>
                </a:solidFill>
                <a:latin typeface="Consolas"/>
                <a:ea typeface="Consolas"/>
                <a:cs typeface="Consolas"/>
                <a:sym typeface="Consolas"/>
              </a:rPr>
              <a:t>(120.0);</a:t>
            </a:r>
          </a:p>
          <a:p>
            <a:pPr marL="0" marR="0" lvl="0" indent="0" algn="l" rtl="0">
              <a:lnSpc>
                <a:spcPct val="115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r>
              <a:rPr lang="en-US" sz="1400" b="0" i="0" u="none" strike="noStrike" cap="none" dirty="0" err="1">
                <a:solidFill>
                  <a:srgbClr val="FF0000"/>
                </a:solidFill>
                <a:latin typeface="Consolas"/>
                <a:ea typeface="Consolas"/>
                <a:cs typeface="Consolas"/>
                <a:sym typeface="Consolas"/>
              </a:rPr>
              <a:t>this.drawSide</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Math.round</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sideLen</a:t>
            </a:r>
            <a:r>
              <a:rPr lang="en-US" sz="1400" b="0" i="0" u="none" strike="noStrike" cap="none" dirty="0">
                <a:solidFill>
                  <a:srgbClr val="FF0000"/>
                </a:solidFill>
                <a:latin typeface="Consolas"/>
                <a:ea typeface="Consolas"/>
                <a:cs typeface="Consolas"/>
                <a:sym typeface="Consolas"/>
              </a:rPr>
              <a:t> / 3));</a:t>
            </a:r>
          </a:p>
          <a:p>
            <a:pPr marL="0" marR="0" lvl="0" indent="0" algn="l" rtl="0">
              <a:lnSpc>
                <a:spcPct val="115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_</a:t>
            </a:r>
            <a:r>
              <a:rPr lang="en-US" sz="1400" b="0" i="0" u="none" strike="noStrike" cap="none" dirty="0" err="1">
                <a:solidFill>
                  <a:srgbClr val="FF0000"/>
                </a:solidFill>
                <a:latin typeface="Consolas"/>
                <a:ea typeface="Consolas"/>
                <a:cs typeface="Consolas"/>
                <a:sym typeface="Consolas"/>
              </a:rPr>
              <a:t>turtle.left</a:t>
            </a:r>
            <a:r>
              <a:rPr lang="en-US" sz="1400" b="0" i="0" u="none" strike="noStrike" cap="none" dirty="0">
                <a:solidFill>
                  <a:srgbClr val="FF0000"/>
                </a:solidFill>
                <a:latin typeface="Consolas"/>
                <a:ea typeface="Consolas"/>
                <a:cs typeface="Consolas"/>
                <a:sym typeface="Consolas"/>
              </a:rPr>
              <a:t>(60.0);</a:t>
            </a:r>
          </a:p>
          <a:p>
            <a:pPr marL="0" marR="0" lvl="0" indent="0" algn="l" rtl="0">
              <a:lnSpc>
                <a:spcPct val="115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r>
              <a:rPr lang="en-US" sz="1400" b="0" i="0" u="none" strike="noStrike" cap="none" dirty="0" err="1">
                <a:solidFill>
                  <a:srgbClr val="FF0000"/>
                </a:solidFill>
                <a:latin typeface="Consolas"/>
                <a:ea typeface="Consolas"/>
                <a:cs typeface="Consolas"/>
                <a:sym typeface="Consolas"/>
              </a:rPr>
              <a:t>this.drawSide</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Math.round</a:t>
            </a:r>
            <a:r>
              <a:rPr lang="en-US" sz="1400" b="0" i="0" u="none" strike="noStrike" cap="none" dirty="0">
                <a:solidFill>
                  <a:srgbClr val="FF0000"/>
                </a:solidFill>
                <a:latin typeface="Consolas"/>
                <a:ea typeface="Consolas"/>
                <a:cs typeface="Consolas"/>
                <a:sym typeface="Consolas"/>
              </a:rPr>
              <a:t>(</a:t>
            </a:r>
            <a:r>
              <a:rPr lang="en-US" sz="1400" b="0" i="0" u="none" strike="noStrike" cap="none" dirty="0" err="1">
                <a:solidFill>
                  <a:srgbClr val="FF0000"/>
                </a:solidFill>
                <a:latin typeface="Consolas"/>
                <a:ea typeface="Consolas"/>
                <a:cs typeface="Consolas"/>
                <a:sym typeface="Consolas"/>
              </a:rPr>
              <a:t>sideLen</a:t>
            </a:r>
            <a:r>
              <a:rPr lang="en-US" sz="1400" b="0" i="0" u="none" strike="noStrike" cap="none" dirty="0">
                <a:solidFill>
                  <a:srgbClr val="FF0000"/>
                </a:solidFill>
                <a:latin typeface="Consolas"/>
                <a:ea typeface="Consolas"/>
                <a:cs typeface="Consolas"/>
                <a:sym typeface="Consolas"/>
              </a:rPr>
              <a:t> / 3));</a:t>
            </a:r>
          </a:p>
          <a:p>
            <a:pPr marL="0" marR="0" lvl="0" indent="0" algn="l" rtl="0">
              <a:lnSpc>
                <a:spcPct val="115000"/>
              </a:lnSpc>
              <a:spcBef>
                <a:spcPts val="0"/>
              </a:spcBef>
              <a:spcAft>
                <a:spcPts val="0"/>
              </a:spcAft>
              <a:buClr>
                <a:srgbClr val="FF0000"/>
              </a:buClr>
              <a:buSzPct val="25000"/>
              <a:buFont typeface="Consolas"/>
              <a:buNone/>
            </a:pPr>
            <a:r>
              <a:rPr lang="en-US" sz="1400" b="0" i="0" u="none" strike="noStrike" cap="none" dirty="0">
                <a:solidFill>
                  <a:srgbClr val="FF0000"/>
                </a:solidFill>
                <a:latin typeface="Consolas"/>
                <a:ea typeface="Consolas"/>
                <a:cs typeface="Consolas"/>
                <a:sym typeface="Consolas"/>
              </a:rPr>
              <a:t>     }</a:t>
            </a:r>
          </a:p>
          <a:p>
            <a:pPr marL="0" marR="0" lvl="0" indent="0" algn="l" rtl="0">
              <a:lnSpc>
                <a:spcPct val="115000"/>
              </a:lnSpc>
              <a:spcBef>
                <a:spcPts val="0"/>
              </a:spcBef>
              <a:spcAft>
                <a:spcPts val="0"/>
              </a:spcAft>
              <a:buClr>
                <a:srgbClr val="000000"/>
              </a:buClr>
              <a:buSzPct val="25000"/>
              <a:buFont typeface="Consolas"/>
              <a:buNone/>
            </a:pPr>
            <a:r>
              <a:rPr lang="en-US" sz="1400" b="0" i="0" u="none" strike="noStrike" cap="none" dirty="0">
                <a:solidFill>
                  <a:srgbClr val="000000"/>
                </a:solidFill>
                <a:latin typeface="Consolas"/>
                <a:ea typeface="Consolas"/>
                <a:cs typeface="Consolas"/>
                <a:sym typeface="Consolas"/>
              </a:rPr>
              <a:t>}</a:t>
            </a:r>
          </a:p>
          <a:p>
            <a:pPr marL="342900" marR="0" lvl="0" indent="-342900" algn="l" rtl="0">
              <a:spcBef>
                <a:spcPts val="0"/>
              </a:spcBef>
              <a:spcAft>
                <a:spcPts val="0"/>
              </a:spcAft>
              <a:buSzPct val="25000"/>
              <a:buNone/>
            </a:pPr>
            <a:endParaRPr sz="1400" b="0" i="0" u="none" strike="noStrike" cap="none" dirty="0">
              <a:solidFill>
                <a:srgbClr val="000000"/>
              </a:solidFill>
              <a:latin typeface="Consolas"/>
              <a:ea typeface="Consolas"/>
              <a:cs typeface="Consolas"/>
              <a:sym typeface="Consolas"/>
            </a:endParaRPr>
          </a:p>
        </p:txBody>
      </p:sp>
    </p:spTree>
    <p:extLst>
      <p:ext uri="{BB962C8B-B14F-4D97-AF65-F5344CB8AC3E}">
        <p14:creationId xmlns:p14="http://schemas.microsoft.com/office/powerpoint/2010/main" val="1226201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42">
                                            <p:txEl>
                                              <p:pRg st="0" end="0"/>
                                            </p:txEl>
                                          </p:spTgt>
                                        </p:tgtEl>
                                        <p:attrNameLst>
                                          <p:attrName>style.visibility</p:attrName>
                                        </p:attrNameLst>
                                      </p:cBhvr>
                                      <p:to>
                                        <p:strVal val="visible"/>
                                      </p:to>
                                    </p:set>
                                    <p:animEffect transition="in" filter="fade">
                                      <p:cBhvr>
                                        <p:cTn id="7" dur="500"/>
                                        <p:tgtEl>
                                          <p:spTgt spid="54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43">
                                            <p:txEl>
                                              <p:pRg st="0" end="0"/>
                                            </p:txEl>
                                          </p:spTgt>
                                        </p:tgtEl>
                                        <p:attrNameLst>
                                          <p:attrName>style.visibility</p:attrName>
                                        </p:attrNameLst>
                                      </p:cBhvr>
                                      <p:to>
                                        <p:strVal val="visible"/>
                                      </p:to>
                                    </p:set>
                                    <p:animEffect transition="in" filter="fade">
                                      <p:cBhvr>
                                        <p:cTn id="10" dur="500"/>
                                        <p:tgtEl>
                                          <p:spTgt spid="54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43">
                                            <p:txEl>
                                              <p:pRg st="13" end="13"/>
                                            </p:txEl>
                                          </p:spTgt>
                                        </p:tgtEl>
                                        <p:attrNameLst>
                                          <p:attrName>style.visibility</p:attrName>
                                        </p:attrNameLst>
                                      </p:cBhvr>
                                      <p:to>
                                        <p:strVal val="visible"/>
                                      </p:to>
                                    </p:set>
                                    <p:animEffect transition="in" filter="fade">
                                      <p:cBhvr>
                                        <p:cTn id="13" dur="500"/>
                                        <p:tgtEl>
                                          <p:spTgt spid="543">
                                            <p:txEl>
                                              <p:pRg st="13" end="1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42">
                                            <p:txEl>
                                              <p:pRg st="1" end="1"/>
                                            </p:txEl>
                                          </p:spTgt>
                                        </p:tgtEl>
                                        <p:attrNameLst>
                                          <p:attrName>style.visibility</p:attrName>
                                        </p:attrNameLst>
                                      </p:cBhvr>
                                      <p:to>
                                        <p:strVal val="visible"/>
                                      </p:to>
                                    </p:set>
                                    <p:animEffect transition="in" filter="fade">
                                      <p:cBhvr>
                                        <p:cTn id="18" dur="500"/>
                                        <p:tgtEl>
                                          <p:spTgt spid="542">
                                            <p:txEl>
                                              <p:pRg st="1" end="1"/>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43">
                                            <p:txEl>
                                              <p:pRg st="1" end="1"/>
                                            </p:txEl>
                                          </p:spTgt>
                                        </p:tgtEl>
                                        <p:attrNameLst>
                                          <p:attrName>style.visibility</p:attrName>
                                        </p:attrNameLst>
                                      </p:cBhvr>
                                      <p:to>
                                        <p:strVal val="visible"/>
                                      </p:to>
                                    </p:set>
                                    <p:animEffect transition="in" filter="fade">
                                      <p:cBhvr>
                                        <p:cTn id="21" dur="500"/>
                                        <p:tgtEl>
                                          <p:spTgt spid="543">
                                            <p:txEl>
                                              <p:pRg st="1" end="1"/>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43">
                                            <p:txEl>
                                              <p:pRg st="2" end="2"/>
                                            </p:txEl>
                                          </p:spTgt>
                                        </p:tgtEl>
                                        <p:attrNameLst>
                                          <p:attrName>style.visibility</p:attrName>
                                        </p:attrNameLst>
                                      </p:cBhvr>
                                      <p:to>
                                        <p:strVal val="visible"/>
                                      </p:to>
                                    </p:set>
                                    <p:animEffect transition="in" filter="fade">
                                      <p:cBhvr>
                                        <p:cTn id="24" dur="500"/>
                                        <p:tgtEl>
                                          <p:spTgt spid="543">
                                            <p:txEl>
                                              <p:pRg st="2" end="2"/>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43">
                                            <p:txEl>
                                              <p:pRg st="3" end="3"/>
                                            </p:txEl>
                                          </p:spTgt>
                                        </p:tgtEl>
                                        <p:attrNameLst>
                                          <p:attrName>style.visibility</p:attrName>
                                        </p:attrNameLst>
                                      </p:cBhvr>
                                      <p:to>
                                        <p:strVal val="visible"/>
                                      </p:to>
                                    </p:set>
                                    <p:animEffect transition="in" filter="fade">
                                      <p:cBhvr>
                                        <p:cTn id="27" dur="500"/>
                                        <p:tgtEl>
                                          <p:spTgt spid="54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42">
                                            <p:txEl>
                                              <p:pRg st="2" end="2"/>
                                            </p:txEl>
                                          </p:spTgt>
                                        </p:tgtEl>
                                        <p:attrNameLst>
                                          <p:attrName>style.visibility</p:attrName>
                                        </p:attrNameLst>
                                      </p:cBhvr>
                                      <p:to>
                                        <p:strVal val="visible"/>
                                      </p:to>
                                    </p:set>
                                    <p:animEffect transition="in" filter="fade">
                                      <p:cBhvr>
                                        <p:cTn id="32" dur="500"/>
                                        <p:tgtEl>
                                          <p:spTgt spid="542">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42">
                                            <p:txEl>
                                              <p:pRg st="3" end="3"/>
                                            </p:txEl>
                                          </p:spTgt>
                                        </p:tgtEl>
                                        <p:attrNameLst>
                                          <p:attrName>style.visibility</p:attrName>
                                        </p:attrNameLst>
                                      </p:cBhvr>
                                      <p:to>
                                        <p:strVal val="visible"/>
                                      </p:to>
                                    </p:set>
                                    <p:animEffect transition="in" filter="fade">
                                      <p:cBhvr>
                                        <p:cTn id="37" dur="500"/>
                                        <p:tgtEl>
                                          <p:spTgt spid="542">
                                            <p:txEl>
                                              <p:pRg st="3" end="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543">
                                            <p:txEl>
                                              <p:pRg st="4" end="4"/>
                                            </p:txEl>
                                          </p:spTgt>
                                        </p:tgtEl>
                                        <p:attrNameLst>
                                          <p:attrName>style.visibility</p:attrName>
                                        </p:attrNameLst>
                                      </p:cBhvr>
                                      <p:to>
                                        <p:strVal val="visible"/>
                                      </p:to>
                                    </p:set>
                                    <p:animEffect transition="in" filter="fade">
                                      <p:cBhvr>
                                        <p:cTn id="40" dur="500"/>
                                        <p:tgtEl>
                                          <p:spTgt spid="543">
                                            <p:txEl>
                                              <p:pRg st="4" end="4"/>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543">
                                            <p:txEl>
                                              <p:pRg st="5" end="5"/>
                                            </p:txEl>
                                          </p:spTgt>
                                        </p:tgtEl>
                                        <p:attrNameLst>
                                          <p:attrName>style.visibility</p:attrName>
                                        </p:attrNameLst>
                                      </p:cBhvr>
                                      <p:to>
                                        <p:strVal val="visible"/>
                                      </p:to>
                                    </p:set>
                                    <p:animEffect transition="in" filter="fade">
                                      <p:cBhvr>
                                        <p:cTn id="43" dur="500"/>
                                        <p:tgtEl>
                                          <p:spTgt spid="543">
                                            <p:txEl>
                                              <p:pRg st="5" end="5"/>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43">
                                            <p:txEl>
                                              <p:pRg st="6" end="6"/>
                                            </p:txEl>
                                          </p:spTgt>
                                        </p:tgtEl>
                                        <p:attrNameLst>
                                          <p:attrName>style.visibility</p:attrName>
                                        </p:attrNameLst>
                                      </p:cBhvr>
                                      <p:to>
                                        <p:strVal val="visible"/>
                                      </p:to>
                                    </p:set>
                                    <p:animEffect transition="in" filter="fade">
                                      <p:cBhvr>
                                        <p:cTn id="46" dur="500"/>
                                        <p:tgtEl>
                                          <p:spTgt spid="543">
                                            <p:txEl>
                                              <p:pRg st="6" end="6"/>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543">
                                            <p:txEl>
                                              <p:pRg st="7" end="7"/>
                                            </p:txEl>
                                          </p:spTgt>
                                        </p:tgtEl>
                                        <p:attrNameLst>
                                          <p:attrName>style.visibility</p:attrName>
                                        </p:attrNameLst>
                                      </p:cBhvr>
                                      <p:to>
                                        <p:strVal val="visible"/>
                                      </p:to>
                                    </p:set>
                                    <p:animEffect transition="in" filter="fade">
                                      <p:cBhvr>
                                        <p:cTn id="49" dur="500"/>
                                        <p:tgtEl>
                                          <p:spTgt spid="543">
                                            <p:txEl>
                                              <p:pRg st="7" end="7"/>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543">
                                            <p:txEl>
                                              <p:pRg st="8" end="8"/>
                                            </p:txEl>
                                          </p:spTgt>
                                        </p:tgtEl>
                                        <p:attrNameLst>
                                          <p:attrName>style.visibility</p:attrName>
                                        </p:attrNameLst>
                                      </p:cBhvr>
                                      <p:to>
                                        <p:strVal val="visible"/>
                                      </p:to>
                                    </p:set>
                                    <p:animEffect transition="in" filter="fade">
                                      <p:cBhvr>
                                        <p:cTn id="52" dur="500"/>
                                        <p:tgtEl>
                                          <p:spTgt spid="543">
                                            <p:txEl>
                                              <p:pRg st="8" end="8"/>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543">
                                            <p:txEl>
                                              <p:pRg st="9" end="9"/>
                                            </p:txEl>
                                          </p:spTgt>
                                        </p:tgtEl>
                                        <p:attrNameLst>
                                          <p:attrName>style.visibility</p:attrName>
                                        </p:attrNameLst>
                                      </p:cBhvr>
                                      <p:to>
                                        <p:strVal val="visible"/>
                                      </p:to>
                                    </p:set>
                                    <p:animEffect transition="in" filter="fade">
                                      <p:cBhvr>
                                        <p:cTn id="55" dur="500"/>
                                        <p:tgtEl>
                                          <p:spTgt spid="543">
                                            <p:txEl>
                                              <p:pRg st="9" end="9"/>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543">
                                            <p:txEl>
                                              <p:pRg st="10" end="10"/>
                                            </p:txEl>
                                          </p:spTgt>
                                        </p:tgtEl>
                                        <p:attrNameLst>
                                          <p:attrName>style.visibility</p:attrName>
                                        </p:attrNameLst>
                                      </p:cBhvr>
                                      <p:to>
                                        <p:strVal val="visible"/>
                                      </p:to>
                                    </p:set>
                                    <p:animEffect transition="in" filter="fade">
                                      <p:cBhvr>
                                        <p:cTn id="58" dur="500"/>
                                        <p:tgtEl>
                                          <p:spTgt spid="543">
                                            <p:txEl>
                                              <p:pRg st="10" end="10"/>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543">
                                            <p:txEl>
                                              <p:pRg st="11" end="11"/>
                                            </p:txEl>
                                          </p:spTgt>
                                        </p:tgtEl>
                                        <p:attrNameLst>
                                          <p:attrName>style.visibility</p:attrName>
                                        </p:attrNameLst>
                                      </p:cBhvr>
                                      <p:to>
                                        <p:strVal val="visible"/>
                                      </p:to>
                                    </p:set>
                                    <p:animEffect transition="in" filter="fade">
                                      <p:cBhvr>
                                        <p:cTn id="61" dur="500"/>
                                        <p:tgtEl>
                                          <p:spTgt spid="543">
                                            <p:txEl>
                                              <p:pRg st="11" end="11"/>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543">
                                            <p:txEl>
                                              <p:pRg st="12" end="12"/>
                                            </p:txEl>
                                          </p:spTgt>
                                        </p:tgtEl>
                                        <p:attrNameLst>
                                          <p:attrName>style.visibility</p:attrName>
                                        </p:attrNameLst>
                                      </p:cBhvr>
                                      <p:to>
                                        <p:strVal val="visible"/>
                                      </p:to>
                                    </p:set>
                                    <p:animEffect transition="in" filter="fade">
                                      <p:cBhvr>
                                        <p:cTn id="64" dur="500"/>
                                        <p:tgtEl>
                                          <p:spTgt spid="54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457200" y="20637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Hand Simulation</a:t>
            </a:r>
          </a:p>
        </p:txBody>
      </p:sp>
      <p:sp>
        <p:nvSpPr>
          <p:cNvPr id="549" name="Shape 549"/>
          <p:cNvSpPr txBox="1"/>
          <p:nvPr/>
        </p:nvSpPr>
        <p:spPr>
          <a:xfrm>
            <a:off x="5135562" y="280987"/>
            <a:ext cx="2224086" cy="881062"/>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Consolas"/>
              <a:buNone/>
            </a:pPr>
            <a:r>
              <a:rPr lang="en-US" sz="2400" b="0" i="0" u="none">
                <a:solidFill>
                  <a:srgbClr val="000000"/>
                </a:solidFill>
                <a:latin typeface="Consolas"/>
                <a:ea typeface="Consolas"/>
                <a:cs typeface="Consolas"/>
                <a:sym typeface="Consolas"/>
              </a:rPr>
              <a:t>MIN_SIDE: 20</a:t>
            </a:r>
          </a:p>
          <a:p>
            <a:pPr marL="0" marR="0" lvl="0" indent="0" algn="l" rtl="0">
              <a:lnSpc>
                <a:spcPct val="100000"/>
              </a:lnSpc>
              <a:spcBef>
                <a:spcPts val="0"/>
              </a:spcBef>
              <a:spcAft>
                <a:spcPts val="0"/>
              </a:spcAft>
              <a:buClr>
                <a:srgbClr val="000000"/>
              </a:buClr>
              <a:buSzPct val="25000"/>
              <a:buFont typeface="Consolas"/>
              <a:buNone/>
            </a:pPr>
            <a:r>
              <a:rPr lang="en-US" sz="2400" b="0" i="0" u="none">
                <a:solidFill>
                  <a:srgbClr val="000000"/>
                </a:solidFill>
                <a:latin typeface="Consolas"/>
                <a:ea typeface="Consolas"/>
                <a:cs typeface="Consolas"/>
                <a:sym typeface="Consolas"/>
              </a:rPr>
              <a:t>sideLen:  90 </a:t>
            </a:r>
          </a:p>
        </p:txBody>
      </p:sp>
      <p:cxnSp>
        <p:nvCxnSpPr>
          <p:cNvPr id="550" name="Shape 550"/>
          <p:cNvCxnSpPr/>
          <p:nvPr/>
        </p:nvCxnSpPr>
        <p:spPr>
          <a:xfrm rot="10800000">
            <a:off x="1020762" y="2041524"/>
            <a:ext cx="0" cy="452436"/>
          </a:xfrm>
          <a:prstGeom prst="straightConnector1">
            <a:avLst/>
          </a:prstGeom>
          <a:noFill/>
          <a:ln w="19050" cap="flat" cmpd="sng">
            <a:solidFill>
              <a:srgbClr val="000000"/>
            </a:solidFill>
            <a:prstDash val="solid"/>
            <a:miter/>
            <a:headEnd type="none" w="med" len="med"/>
            <a:tailEnd type="triangle" w="lg" len="lg"/>
          </a:ln>
        </p:spPr>
      </p:cxnSp>
      <p:sp>
        <p:nvSpPr>
          <p:cNvPr id="551" name="Shape 551"/>
          <p:cNvSpPr txBox="1"/>
          <p:nvPr/>
        </p:nvSpPr>
        <p:spPr>
          <a:xfrm>
            <a:off x="0" y="2474911"/>
            <a:ext cx="2136775" cy="2597150"/>
          </a:xfrm>
          <a:prstGeom prst="rect">
            <a:avLst/>
          </a:prstGeom>
          <a:noFill/>
          <a:ln>
            <a:noFill/>
          </a:ln>
        </p:spPr>
        <p:txBody>
          <a:bodyPr lIns="91425" tIns="91425" rIns="91425" bIns="91425" anchor="t" anchorCtr="0">
            <a:noAutofit/>
          </a:bodyPr>
          <a:lstStyle/>
          <a:p>
            <a:pPr marL="457200" marR="0" lvl="0" indent="-330200" algn="l" rtl="0">
              <a:lnSpc>
                <a:spcPct val="100000"/>
              </a:lnSpc>
              <a:spcBef>
                <a:spcPts val="0"/>
              </a:spcBef>
              <a:spcAft>
                <a:spcPts val="0"/>
              </a:spcAft>
              <a:buClr>
                <a:srgbClr val="000000"/>
              </a:buClr>
              <a:buSzPct val="100000"/>
              <a:buFont typeface="Arial"/>
              <a:buAutoNum type="arabicParenR"/>
            </a:pPr>
            <a:r>
              <a:rPr lang="en-US" sz="1500" b="0" i="0" u="none" dirty="0">
                <a:solidFill>
                  <a:srgbClr val="000000"/>
                </a:solidFill>
                <a:latin typeface="Arial"/>
                <a:ea typeface="Arial"/>
                <a:cs typeface="Arial"/>
                <a:sym typeface="Arial"/>
              </a:rPr>
              <a:t>Call </a:t>
            </a:r>
            <a:r>
              <a:rPr lang="en-US" sz="1500" b="0" i="0" u="none" dirty="0">
                <a:solidFill>
                  <a:srgbClr val="0000FF"/>
                </a:solidFill>
                <a:latin typeface="Consolas"/>
                <a:ea typeface="Consolas"/>
                <a:cs typeface="Consolas"/>
                <a:sym typeface="Consolas"/>
              </a:rPr>
              <a:t>draw(90)</a:t>
            </a:r>
            <a:r>
              <a:rPr lang="en-US" sz="1500" b="0" i="0" u="none" dirty="0">
                <a:solidFill>
                  <a:srgbClr val="000000"/>
                </a:solidFill>
                <a:latin typeface="Arial"/>
                <a:ea typeface="Arial"/>
                <a:cs typeface="Arial"/>
                <a:sym typeface="Arial"/>
              </a:rPr>
              <a:t>, which calls </a:t>
            </a:r>
            <a:r>
              <a:rPr lang="en-US" sz="1500" b="0" i="0" u="none" dirty="0" err="1">
                <a:solidFill>
                  <a:srgbClr val="0000FF"/>
                </a:solidFill>
                <a:latin typeface="Consolas"/>
                <a:ea typeface="Consolas"/>
                <a:cs typeface="Consolas"/>
                <a:sym typeface="Consolas"/>
              </a:rPr>
              <a:t>drawSide</a:t>
            </a:r>
            <a:r>
              <a:rPr lang="en-US" sz="1500" b="0" i="0" u="none" dirty="0">
                <a:solidFill>
                  <a:srgbClr val="0000FF"/>
                </a:solidFill>
                <a:latin typeface="Consolas"/>
                <a:ea typeface="Consolas"/>
                <a:cs typeface="Consolas"/>
                <a:sym typeface="Consolas"/>
              </a:rPr>
              <a:t>(90)</a:t>
            </a:r>
            <a:r>
              <a:rPr lang="en-US" sz="1500" b="0" i="0" u="none" dirty="0">
                <a:solidFill>
                  <a:srgbClr val="000000"/>
                </a:solidFill>
                <a:latin typeface="Arial"/>
                <a:ea typeface="Arial"/>
                <a:cs typeface="Arial"/>
                <a:sym typeface="Arial"/>
              </a:rPr>
              <a:t>, which calls </a:t>
            </a:r>
            <a:r>
              <a:rPr lang="en-US" sz="1500" b="0" i="0" u="none" dirty="0" err="1">
                <a:solidFill>
                  <a:srgbClr val="0000FF"/>
                </a:solidFill>
                <a:latin typeface="Consolas"/>
                <a:ea typeface="Consolas"/>
                <a:cs typeface="Consolas"/>
                <a:sym typeface="Consolas"/>
              </a:rPr>
              <a:t>drawSide</a:t>
            </a:r>
            <a:r>
              <a:rPr lang="en-US" sz="1500" b="0" i="0" u="none" dirty="0">
                <a:solidFill>
                  <a:srgbClr val="0000FF"/>
                </a:solidFill>
                <a:latin typeface="Consolas"/>
                <a:ea typeface="Consolas"/>
                <a:cs typeface="Consolas"/>
                <a:sym typeface="Consolas"/>
              </a:rPr>
              <a:t>(30)</a:t>
            </a:r>
            <a:r>
              <a:rPr lang="en-US" sz="1500" b="0" i="0" u="none" dirty="0">
                <a:solidFill>
                  <a:srgbClr val="0000FF"/>
                </a:solidFill>
                <a:latin typeface="Arial"/>
                <a:ea typeface="Arial"/>
                <a:cs typeface="Arial"/>
                <a:sym typeface="Arial"/>
              </a:rPr>
              <a:t>,</a:t>
            </a:r>
          </a:p>
          <a:p>
            <a:pPr marL="457200" marR="0" lvl="0" indent="-330200" algn="l" rtl="0">
              <a:lnSpc>
                <a:spcPct val="100000"/>
              </a:lnSpc>
              <a:spcBef>
                <a:spcPts val="0"/>
              </a:spcBef>
              <a:spcAft>
                <a:spcPts val="0"/>
              </a:spcAft>
              <a:buClr>
                <a:srgbClr val="0000FF"/>
              </a:buClr>
              <a:buSzPct val="25000"/>
              <a:buFont typeface="Arial"/>
              <a:buNone/>
            </a:pPr>
            <a:r>
              <a:rPr lang="en-US" sz="1500" b="0" i="0" u="none" dirty="0">
                <a:solidFill>
                  <a:srgbClr val="0000FF"/>
                </a:solidFill>
                <a:latin typeface="Arial"/>
                <a:ea typeface="Arial"/>
                <a:cs typeface="Arial"/>
                <a:sym typeface="Arial"/>
              </a:rPr>
              <a:t>      </a:t>
            </a:r>
            <a:r>
              <a:rPr lang="en-US" sz="1500" b="0" i="0" u="none" dirty="0">
                <a:solidFill>
                  <a:srgbClr val="000000"/>
                </a:solidFill>
                <a:latin typeface="Arial"/>
                <a:ea typeface="Arial"/>
                <a:cs typeface="Arial"/>
                <a:sym typeface="Arial"/>
              </a:rPr>
              <a:t>which calls</a:t>
            </a:r>
          </a:p>
          <a:p>
            <a:pPr marL="457200" marR="0" lvl="0" indent="-330200" algn="l" rtl="0">
              <a:lnSpc>
                <a:spcPct val="100000"/>
              </a:lnSpc>
              <a:spcBef>
                <a:spcPts val="0"/>
              </a:spcBef>
              <a:spcAft>
                <a:spcPts val="0"/>
              </a:spcAft>
              <a:buClr>
                <a:srgbClr val="0000FF"/>
              </a:buClr>
              <a:buSzPct val="25000"/>
              <a:buFont typeface="Consolas"/>
              <a:buNone/>
            </a:pPr>
            <a:r>
              <a:rPr lang="en-US" sz="1500" b="0" i="0" u="none" dirty="0">
                <a:solidFill>
                  <a:srgbClr val="0000FF"/>
                </a:solidFill>
                <a:latin typeface="Consolas"/>
                <a:ea typeface="Consolas"/>
                <a:cs typeface="Consolas"/>
                <a:sym typeface="Consolas"/>
              </a:rPr>
              <a:t>   </a:t>
            </a:r>
            <a:r>
              <a:rPr lang="en-US" sz="1500" b="0" i="0" u="none" dirty="0" err="1">
                <a:solidFill>
                  <a:srgbClr val="0000FF"/>
                </a:solidFill>
                <a:latin typeface="Consolas"/>
                <a:ea typeface="Consolas"/>
                <a:cs typeface="Consolas"/>
                <a:sym typeface="Consolas"/>
              </a:rPr>
              <a:t>drawSide</a:t>
            </a:r>
            <a:r>
              <a:rPr lang="en-US" sz="1500" b="0" i="0" u="none" dirty="0">
                <a:solidFill>
                  <a:srgbClr val="0000FF"/>
                </a:solidFill>
                <a:latin typeface="Consolas"/>
                <a:ea typeface="Consolas"/>
                <a:cs typeface="Consolas"/>
                <a:sym typeface="Consolas"/>
              </a:rPr>
              <a:t>(10). </a:t>
            </a:r>
            <a:r>
              <a:rPr lang="en-US" sz="1500" b="0" i="0" u="none" dirty="0">
                <a:solidFill>
                  <a:srgbClr val="000000"/>
                </a:solidFill>
                <a:latin typeface="Arial"/>
                <a:ea typeface="Arial"/>
                <a:cs typeface="Arial"/>
                <a:sym typeface="Arial"/>
              </a:rPr>
              <a:t>Base case reached because 10 </a:t>
            </a:r>
            <a:r>
              <a:rPr lang="en-US" sz="1500" b="0" i="0" u="none" dirty="0">
                <a:solidFill>
                  <a:srgbClr val="0000FF"/>
                </a:solidFill>
                <a:latin typeface="Arial"/>
                <a:ea typeface="Arial"/>
                <a:cs typeface="Arial"/>
                <a:sym typeface="Arial"/>
              </a:rPr>
              <a:t>&lt; </a:t>
            </a:r>
            <a:r>
              <a:rPr lang="en-US" sz="1500" b="0" i="0" u="none" dirty="0">
                <a:solidFill>
                  <a:srgbClr val="0000FF"/>
                </a:solidFill>
                <a:latin typeface="Consolas"/>
                <a:ea typeface="Consolas"/>
                <a:cs typeface="Consolas"/>
                <a:sym typeface="Consolas"/>
              </a:rPr>
              <a:t>MIN_SIDE</a:t>
            </a:r>
          </a:p>
        </p:txBody>
      </p:sp>
      <p:sp>
        <p:nvSpPr>
          <p:cNvPr id="552" name="Shape 552"/>
          <p:cNvSpPr txBox="1"/>
          <p:nvPr/>
        </p:nvSpPr>
        <p:spPr>
          <a:xfrm>
            <a:off x="1901825" y="2474911"/>
            <a:ext cx="1952624" cy="2597150"/>
          </a:xfrm>
          <a:prstGeom prst="rect">
            <a:avLst/>
          </a:prstGeom>
          <a:noFill/>
          <a:ln>
            <a:noFill/>
          </a:ln>
        </p:spPr>
        <p:txBody>
          <a:bodyPr lIns="91425" tIns="91425" rIns="91425" bIns="91425" anchor="t" anchorCtr="0">
            <a:noAutofit/>
          </a:bodyPr>
          <a:lstStyle/>
          <a:p>
            <a:pPr marL="457200" marR="0" lvl="0" indent="-330200" algn="l" rtl="0">
              <a:lnSpc>
                <a:spcPct val="100000"/>
              </a:lnSpc>
              <a:spcBef>
                <a:spcPts val="0"/>
              </a:spcBef>
              <a:spcAft>
                <a:spcPts val="0"/>
              </a:spcAft>
              <a:buClr>
                <a:srgbClr val="000000"/>
              </a:buClr>
              <a:buSzPct val="100000"/>
              <a:buFont typeface="Arial"/>
              <a:buAutoNum type="arabicParenR" startAt="2"/>
            </a:pPr>
            <a:r>
              <a:rPr lang="en-US" sz="1500" b="0" i="0" u="none">
                <a:solidFill>
                  <a:srgbClr val="0000FF"/>
                </a:solidFill>
                <a:latin typeface="Consolas"/>
                <a:ea typeface="Consolas"/>
                <a:cs typeface="Consolas"/>
                <a:sym typeface="Consolas"/>
              </a:rPr>
              <a:t>drawSide(10) </a:t>
            </a:r>
            <a:r>
              <a:rPr lang="en-US" sz="1500" b="0" i="0" u="none">
                <a:solidFill>
                  <a:srgbClr val="000000"/>
                </a:solidFill>
                <a:latin typeface="Arial"/>
                <a:ea typeface="Arial"/>
                <a:cs typeface="Arial"/>
                <a:sym typeface="Arial"/>
              </a:rPr>
              <a:t>returns to </a:t>
            </a:r>
            <a:r>
              <a:rPr lang="en-US" sz="1500" b="0" i="0" u="none">
                <a:solidFill>
                  <a:srgbClr val="0000FF"/>
                </a:solidFill>
                <a:latin typeface="Consolas"/>
                <a:ea typeface="Consolas"/>
                <a:cs typeface="Consolas"/>
                <a:sym typeface="Consolas"/>
              </a:rPr>
              <a:t>drawSide(30)</a:t>
            </a:r>
            <a:r>
              <a:rPr lang="en-US" sz="1500" b="0" i="0" u="none">
                <a:solidFill>
                  <a:srgbClr val="000000"/>
                </a:solidFill>
                <a:latin typeface="Arial"/>
                <a:ea typeface="Arial"/>
                <a:cs typeface="Arial"/>
                <a:sym typeface="Arial"/>
              </a:rPr>
              <a:t>, which tells </a:t>
            </a:r>
            <a:r>
              <a:rPr lang="en-US" sz="1500" b="0" i="0" u="none">
                <a:solidFill>
                  <a:srgbClr val="0000FF"/>
                </a:solidFill>
                <a:latin typeface="Consolas"/>
                <a:ea typeface="Consolas"/>
                <a:cs typeface="Consolas"/>
                <a:sym typeface="Consolas"/>
              </a:rPr>
              <a:t>_turtle</a:t>
            </a:r>
            <a:r>
              <a:rPr lang="en-US" sz="1500" b="0" i="0" u="none">
                <a:solidFill>
                  <a:srgbClr val="000000"/>
                </a:solidFill>
                <a:latin typeface="Arial"/>
                <a:ea typeface="Arial"/>
                <a:cs typeface="Arial"/>
                <a:sym typeface="Arial"/>
              </a:rPr>
              <a:t> to turn left 60 degrees and then calls </a:t>
            </a:r>
            <a:r>
              <a:rPr lang="en-US" sz="1500" b="0" i="0" u="none">
                <a:solidFill>
                  <a:srgbClr val="0000FF"/>
                </a:solidFill>
                <a:latin typeface="Consolas"/>
                <a:ea typeface="Consolas"/>
                <a:cs typeface="Consolas"/>
                <a:sym typeface="Consolas"/>
              </a:rPr>
              <a:t>drawSide(10) </a:t>
            </a:r>
            <a:r>
              <a:rPr lang="en-US" sz="1500" b="0" i="0" u="none">
                <a:solidFill>
                  <a:srgbClr val="000000"/>
                </a:solidFill>
                <a:latin typeface="Arial"/>
                <a:ea typeface="Arial"/>
                <a:cs typeface="Arial"/>
                <a:sym typeface="Arial"/>
              </a:rPr>
              <a:t>again. </a:t>
            </a:r>
          </a:p>
          <a:p>
            <a:pPr marL="457200" marR="0" lvl="0" indent="-330200" algn="l" rtl="0">
              <a:lnSpc>
                <a:spcPct val="100000"/>
              </a:lnSpc>
              <a:spcBef>
                <a:spcPts val="0"/>
              </a:spcBef>
              <a:spcAft>
                <a:spcPts val="0"/>
              </a:spcAft>
              <a:buClr>
                <a:srgbClr val="000000"/>
              </a:buClr>
              <a:buFont typeface="Arial"/>
              <a:buNone/>
            </a:pPr>
            <a:endParaRPr sz="1600" b="0" i="0" u="none">
              <a:solidFill>
                <a:srgbClr val="0000FF"/>
              </a:solidFill>
              <a:latin typeface="Consolas"/>
              <a:ea typeface="Consolas"/>
              <a:cs typeface="Consolas"/>
              <a:sym typeface="Consolas"/>
            </a:endParaRPr>
          </a:p>
          <a:p>
            <a:pPr marL="0" marR="0" lvl="0" indent="0" algn="l" rtl="0">
              <a:lnSpc>
                <a:spcPct val="100000"/>
              </a:lnSpc>
              <a:spcBef>
                <a:spcPts val="0"/>
              </a:spcBef>
              <a:spcAft>
                <a:spcPts val="0"/>
              </a:spcAft>
              <a:buNone/>
            </a:pPr>
            <a:endParaRPr sz="1600" b="0" i="0" u="none">
              <a:solidFill>
                <a:srgbClr val="0000FF"/>
              </a:solidFill>
              <a:latin typeface="Consolas"/>
              <a:ea typeface="Consolas"/>
              <a:cs typeface="Consolas"/>
              <a:sym typeface="Consolas"/>
            </a:endParaRPr>
          </a:p>
        </p:txBody>
      </p:sp>
      <p:grpSp>
        <p:nvGrpSpPr>
          <p:cNvPr id="553" name="Shape 553"/>
          <p:cNvGrpSpPr/>
          <p:nvPr/>
        </p:nvGrpSpPr>
        <p:grpSpPr>
          <a:xfrm>
            <a:off x="2671762" y="1922462"/>
            <a:ext cx="412750" cy="587374"/>
            <a:chOff x="0" y="0"/>
            <a:chExt cx="2147483647" cy="2147483647"/>
          </a:xfrm>
        </p:grpSpPr>
        <p:cxnSp>
          <p:nvCxnSpPr>
            <p:cNvPr id="554" name="Shape 554"/>
            <p:cNvCxnSpPr/>
            <p:nvPr/>
          </p:nvCxnSpPr>
          <p:spPr>
            <a:xfrm rot="10800000">
              <a:off x="0" y="635805047"/>
              <a:ext cx="0" cy="1511678599"/>
            </a:xfrm>
            <a:prstGeom prst="straightConnector1">
              <a:avLst/>
            </a:prstGeom>
            <a:noFill/>
            <a:ln w="19050" cap="flat" cmpd="sng">
              <a:solidFill>
                <a:srgbClr val="000000"/>
              </a:solidFill>
              <a:prstDash val="solid"/>
              <a:miter/>
              <a:headEnd type="none" w="med" len="med"/>
              <a:tailEnd type="none" w="med" len="med"/>
            </a:ln>
          </p:spPr>
        </p:cxnSp>
        <p:cxnSp>
          <p:nvCxnSpPr>
            <p:cNvPr id="555" name="Shape 555"/>
            <p:cNvCxnSpPr/>
            <p:nvPr/>
          </p:nvCxnSpPr>
          <p:spPr>
            <a:xfrm rot="10800000">
              <a:off x="0" y="0"/>
              <a:ext cx="2147478415" cy="635801772"/>
            </a:xfrm>
            <a:prstGeom prst="straightConnector1">
              <a:avLst/>
            </a:prstGeom>
            <a:noFill/>
            <a:ln w="19050" cap="flat" cmpd="sng">
              <a:solidFill>
                <a:srgbClr val="000000"/>
              </a:solidFill>
              <a:prstDash val="solid"/>
              <a:miter/>
              <a:headEnd type="none" w="med" len="med"/>
              <a:tailEnd type="triangle" w="lg" len="lg"/>
            </a:ln>
          </p:spPr>
        </p:cxnSp>
      </p:grpSp>
      <p:sp>
        <p:nvSpPr>
          <p:cNvPr id="556" name="Shape 556"/>
          <p:cNvSpPr txBox="1"/>
          <p:nvPr/>
        </p:nvSpPr>
        <p:spPr>
          <a:xfrm>
            <a:off x="3954462" y="2474911"/>
            <a:ext cx="1952624" cy="2597150"/>
          </a:xfrm>
          <a:prstGeom prst="rect">
            <a:avLst/>
          </a:prstGeom>
          <a:noFill/>
          <a:ln>
            <a:noFill/>
          </a:ln>
        </p:spPr>
        <p:txBody>
          <a:bodyPr lIns="91425" tIns="91425" rIns="91425" bIns="91425" anchor="t" anchorCtr="0">
            <a:noAutofit/>
          </a:bodyPr>
          <a:lstStyle/>
          <a:p>
            <a:pPr marL="457200" marR="0" lvl="0" indent="-330200" algn="l" rtl="0">
              <a:lnSpc>
                <a:spcPct val="100000"/>
              </a:lnSpc>
              <a:spcBef>
                <a:spcPts val="0"/>
              </a:spcBef>
              <a:spcAft>
                <a:spcPts val="0"/>
              </a:spcAft>
              <a:buClr>
                <a:srgbClr val="000000"/>
              </a:buClr>
              <a:buSzPct val="100000"/>
              <a:buFont typeface="Arial"/>
              <a:buAutoNum type="arabicParenR" startAt="3"/>
            </a:pPr>
            <a:r>
              <a:rPr lang="en-US" sz="1500" b="0" i="0" u="none">
                <a:solidFill>
                  <a:srgbClr val="0000FF"/>
                </a:solidFill>
                <a:latin typeface="Consolas"/>
                <a:ea typeface="Consolas"/>
                <a:cs typeface="Consolas"/>
                <a:sym typeface="Consolas"/>
              </a:rPr>
              <a:t>drawSide(10)</a:t>
            </a:r>
            <a:r>
              <a:rPr lang="en-US" sz="1500" b="0" i="0" u="none">
                <a:solidFill>
                  <a:srgbClr val="000000"/>
                </a:solidFill>
                <a:latin typeface="Arial"/>
                <a:ea typeface="Arial"/>
                <a:cs typeface="Arial"/>
                <a:sym typeface="Arial"/>
              </a:rPr>
              <a:t> returns to </a:t>
            </a:r>
            <a:r>
              <a:rPr lang="en-US" sz="1500" b="0" i="0" u="none">
                <a:solidFill>
                  <a:srgbClr val="0000FF"/>
                </a:solidFill>
                <a:latin typeface="Consolas"/>
                <a:ea typeface="Consolas"/>
                <a:cs typeface="Consolas"/>
                <a:sym typeface="Consolas"/>
              </a:rPr>
              <a:t>drawSide(30)</a:t>
            </a:r>
            <a:r>
              <a:rPr lang="en-US" sz="1500" b="0" i="0" u="none">
                <a:solidFill>
                  <a:srgbClr val="000000"/>
                </a:solidFill>
                <a:latin typeface="Arial"/>
                <a:ea typeface="Arial"/>
                <a:cs typeface="Arial"/>
                <a:sym typeface="Arial"/>
              </a:rPr>
              <a:t>, which tells</a:t>
            </a:r>
            <a:r>
              <a:rPr lang="en-US" sz="1500" b="0" i="0" u="none">
                <a:solidFill>
                  <a:srgbClr val="0000FF"/>
                </a:solidFill>
                <a:latin typeface="Consolas"/>
                <a:ea typeface="Consolas"/>
                <a:cs typeface="Consolas"/>
                <a:sym typeface="Consolas"/>
              </a:rPr>
              <a:t> _turtle</a:t>
            </a:r>
            <a:r>
              <a:rPr lang="en-US" sz="1500" b="0" i="0" u="none">
                <a:solidFill>
                  <a:srgbClr val="000000"/>
                </a:solidFill>
                <a:latin typeface="Arial"/>
                <a:ea typeface="Arial"/>
                <a:cs typeface="Arial"/>
                <a:sym typeface="Arial"/>
              </a:rPr>
              <a:t> to turn right 120 and then calls </a:t>
            </a:r>
            <a:r>
              <a:rPr lang="en-US" sz="1500" b="0" i="0" u="none">
                <a:solidFill>
                  <a:srgbClr val="0000FF"/>
                </a:solidFill>
                <a:latin typeface="Consolas"/>
                <a:ea typeface="Consolas"/>
                <a:cs typeface="Consolas"/>
                <a:sym typeface="Consolas"/>
              </a:rPr>
              <a:t>drawSide(10)</a:t>
            </a:r>
            <a:r>
              <a:rPr lang="en-US" sz="1500" b="0" i="0" u="none">
                <a:solidFill>
                  <a:srgbClr val="000000"/>
                </a:solidFill>
                <a:latin typeface="Arial"/>
                <a:ea typeface="Arial"/>
                <a:cs typeface="Arial"/>
                <a:sym typeface="Arial"/>
              </a:rPr>
              <a:t> for a third time.</a:t>
            </a:r>
          </a:p>
          <a:p>
            <a:pPr marL="457200" marR="0" lvl="0" indent="-330200" algn="l" rtl="0">
              <a:lnSpc>
                <a:spcPct val="100000"/>
              </a:lnSpc>
              <a:spcBef>
                <a:spcPts val="0"/>
              </a:spcBef>
              <a:spcAft>
                <a:spcPts val="0"/>
              </a:spcAft>
              <a:buClr>
                <a:srgbClr val="000000"/>
              </a:buClr>
              <a:buFont typeface="Arial"/>
              <a:buNone/>
            </a:pPr>
            <a:endParaRPr sz="1600" b="0" i="0" u="none">
              <a:solidFill>
                <a:srgbClr val="0000FF"/>
              </a:solidFill>
              <a:latin typeface="Consolas"/>
              <a:ea typeface="Consolas"/>
              <a:cs typeface="Consolas"/>
              <a:sym typeface="Consolas"/>
            </a:endParaRPr>
          </a:p>
          <a:p>
            <a:pPr marL="0" marR="0" lvl="0" indent="0" algn="l" rtl="0">
              <a:lnSpc>
                <a:spcPct val="100000"/>
              </a:lnSpc>
              <a:spcBef>
                <a:spcPts val="0"/>
              </a:spcBef>
              <a:spcAft>
                <a:spcPts val="0"/>
              </a:spcAft>
              <a:buNone/>
            </a:pPr>
            <a:endParaRPr sz="1600" b="0" i="0" u="none">
              <a:solidFill>
                <a:srgbClr val="0000FF"/>
              </a:solidFill>
              <a:latin typeface="Consolas"/>
              <a:ea typeface="Consolas"/>
              <a:cs typeface="Consolas"/>
              <a:sym typeface="Consolas"/>
            </a:endParaRPr>
          </a:p>
        </p:txBody>
      </p:sp>
      <p:grpSp>
        <p:nvGrpSpPr>
          <p:cNvPr id="557" name="Shape 557"/>
          <p:cNvGrpSpPr/>
          <p:nvPr/>
        </p:nvGrpSpPr>
        <p:grpSpPr>
          <a:xfrm>
            <a:off x="4711700" y="1622425"/>
            <a:ext cx="438149" cy="852487"/>
            <a:chOff x="0" y="0"/>
            <a:chExt cx="2147483646" cy="2147483647"/>
          </a:xfrm>
        </p:grpSpPr>
        <p:cxnSp>
          <p:nvCxnSpPr>
            <p:cNvPr id="558" name="Shape 558"/>
            <p:cNvCxnSpPr/>
            <p:nvPr/>
          </p:nvCxnSpPr>
          <p:spPr>
            <a:xfrm rot="10800000">
              <a:off x="2078227053" y="1105723744"/>
              <a:ext cx="0" cy="1041759902"/>
            </a:xfrm>
            <a:prstGeom prst="straightConnector1">
              <a:avLst/>
            </a:prstGeom>
            <a:noFill/>
            <a:ln w="19050" cap="flat" cmpd="sng">
              <a:solidFill>
                <a:srgbClr val="000000"/>
              </a:solidFill>
              <a:prstDash val="solid"/>
              <a:miter/>
              <a:headEnd type="none" w="med" len="med"/>
              <a:tailEnd type="none" w="med" len="med"/>
            </a:ln>
          </p:spPr>
        </p:cxnSp>
        <p:cxnSp>
          <p:nvCxnSpPr>
            <p:cNvPr id="559" name="Shape 559"/>
            <p:cNvCxnSpPr/>
            <p:nvPr/>
          </p:nvCxnSpPr>
          <p:spPr>
            <a:xfrm rot="10800000" flipH="1">
              <a:off x="110799" y="0"/>
              <a:ext cx="2147372847" cy="651193382"/>
            </a:xfrm>
            <a:prstGeom prst="straightConnector1">
              <a:avLst/>
            </a:prstGeom>
            <a:noFill/>
            <a:ln w="19050" cap="flat" cmpd="sng">
              <a:solidFill>
                <a:srgbClr val="000000"/>
              </a:solidFill>
              <a:prstDash val="solid"/>
              <a:miter/>
              <a:headEnd type="none" w="med" len="med"/>
              <a:tailEnd type="triangle" w="lg" len="lg"/>
            </a:ln>
          </p:spPr>
        </p:cxnSp>
        <p:cxnSp>
          <p:nvCxnSpPr>
            <p:cNvPr id="560" name="Shape 560"/>
            <p:cNvCxnSpPr/>
            <p:nvPr/>
          </p:nvCxnSpPr>
          <p:spPr>
            <a:xfrm>
              <a:off x="0" y="651215908"/>
              <a:ext cx="2096070339" cy="487261247"/>
            </a:xfrm>
            <a:prstGeom prst="straightConnector1">
              <a:avLst/>
            </a:prstGeom>
            <a:noFill/>
            <a:ln w="19050" cap="flat" cmpd="sng">
              <a:solidFill>
                <a:srgbClr val="000000"/>
              </a:solidFill>
              <a:prstDash val="solid"/>
              <a:miter/>
              <a:headEnd type="none" w="med" len="med"/>
              <a:tailEnd type="none" w="med" len="med"/>
            </a:ln>
          </p:spPr>
        </p:cxnSp>
      </p:grpSp>
      <p:sp>
        <p:nvSpPr>
          <p:cNvPr id="561" name="Shape 561"/>
          <p:cNvSpPr txBox="1"/>
          <p:nvPr/>
        </p:nvSpPr>
        <p:spPr>
          <a:xfrm>
            <a:off x="6113638" y="2474911"/>
            <a:ext cx="2958924" cy="2597150"/>
          </a:xfrm>
          <a:prstGeom prst="rect">
            <a:avLst/>
          </a:prstGeom>
          <a:noFill/>
          <a:ln>
            <a:noFill/>
          </a:ln>
        </p:spPr>
        <p:txBody>
          <a:bodyPr lIns="91425" tIns="91425" rIns="91425" bIns="91425" anchor="t" anchorCtr="0">
            <a:noAutofit/>
          </a:bodyPr>
          <a:lstStyle/>
          <a:p>
            <a:pPr marL="457200" marR="0" lvl="0" indent="-317500" algn="l" rtl="0">
              <a:lnSpc>
                <a:spcPct val="100000"/>
              </a:lnSpc>
              <a:spcBef>
                <a:spcPts val="0"/>
              </a:spcBef>
              <a:spcAft>
                <a:spcPts val="0"/>
              </a:spcAft>
              <a:buClr>
                <a:srgbClr val="000000"/>
              </a:buClr>
              <a:buSzPct val="100000"/>
              <a:buFont typeface="Arial"/>
              <a:buAutoNum type="arabicParenR" startAt="4"/>
            </a:pPr>
            <a:r>
              <a:rPr lang="en-US" sz="1400" b="0" i="0" u="none" dirty="0" err="1">
                <a:solidFill>
                  <a:srgbClr val="0000FF"/>
                </a:solidFill>
                <a:latin typeface="Consolas"/>
                <a:ea typeface="Consolas"/>
                <a:cs typeface="Consolas"/>
                <a:sym typeface="Consolas"/>
              </a:rPr>
              <a:t>drawSide</a:t>
            </a:r>
            <a:r>
              <a:rPr lang="en-US" sz="1400" b="0" i="0" u="none" dirty="0">
                <a:solidFill>
                  <a:srgbClr val="0000FF"/>
                </a:solidFill>
                <a:latin typeface="Consolas"/>
                <a:ea typeface="Consolas"/>
                <a:cs typeface="Consolas"/>
                <a:sym typeface="Consolas"/>
              </a:rPr>
              <a:t>(10)</a:t>
            </a:r>
            <a:r>
              <a:rPr lang="en-US" sz="1400" b="0" i="0" u="none" dirty="0">
                <a:solidFill>
                  <a:srgbClr val="000000"/>
                </a:solidFill>
                <a:latin typeface="Arial"/>
                <a:ea typeface="Arial"/>
                <a:cs typeface="Arial"/>
                <a:sym typeface="Arial"/>
              </a:rPr>
              <a:t> returns to </a:t>
            </a:r>
            <a:r>
              <a:rPr lang="en-US" sz="1400" b="0" i="0" u="none" dirty="0" err="1">
                <a:solidFill>
                  <a:srgbClr val="0000FF"/>
                </a:solidFill>
                <a:latin typeface="Consolas"/>
                <a:ea typeface="Consolas"/>
                <a:cs typeface="Consolas"/>
                <a:sym typeface="Consolas"/>
              </a:rPr>
              <a:t>drawSide</a:t>
            </a:r>
            <a:r>
              <a:rPr lang="en-US" sz="1400" b="0" i="0" u="none" dirty="0">
                <a:solidFill>
                  <a:srgbClr val="0000FF"/>
                </a:solidFill>
                <a:latin typeface="Consolas"/>
                <a:ea typeface="Consolas"/>
                <a:cs typeface="Consolas"/>
                <a:sym typeface="Consolas"/>
              </a:rPr>
              <a:t>(30)</a:t>
            </a:r>
            <a:r>
              <a:rPr lang="en-US" sz="1400" b="0" i="0" u="none" dirty="0">
                <a:solidFill>
                  <a:srgbClr val="000000"/>
                </a:solidFill>
                <a:latin typeface="Arial"/>
                <a:ea typeface="Arial"/>
                <a:cs typeface="Arial"/>
                <a:sym typeface="Arial"/>
              </a:rPr>
              <a:t>, which tells </a:t>
            </a:r>
            <a:r>
              <a:rPr lang="en-US" sz="1400" b="0" i="0" u="none" dirty="0">
                <a:solidFill>
                  <a:srgbClr val="0000FF"/>
                </a:solidFill>
                <a:latin typeface="Consolas"/>
                <a:ea typeface="Consolas"/>
                <a:cs typeface="Consolas"/>
                <a:sym typeface="Consolas"/>
              </a:rPr>
              <a:t>_turtle</a:t>
            </a:r>
            <a:r>
              <a:rPr lang="en-US" sz="1400" b="0" i="0" u="none" dirty="0">
                <a:solidFill>
                  <a:srgbClr val="000000"/>
                </a:solidFill>
                <a:latin typeface="Arial"/>
                <a:ea typeface="Arial"/>
                <a:cs typeface="Arial"/>
                <a:sym typeface="Arial"/>
              </a:rPr>
              <a:t> to turn left 60 degrees and then calls </a:t>
            </a:r>
            <a:r>
              <a:rPr lang="en-US" sz="1400" b="0" i="0" u="none" dirty="0" err="1">
                <a:solidFill>
                  <a:srgbClr val="0000FF"/>
                </a:solidFill>
                <a:latin typeface="Consolas"/>
                <a:ea typeface="Consolas"/>
                <a:cs typeface="Consolas"/>
                <a:sym typeface="Consolas"/>
              </a:rPr>
              <a:t>drawSide</a:t>
            </a:r>
            <a:r>
              <a:rPr lang="en-US" sz="1400" b="0" i="0" u="none" dirty="0">
                <a:solidFill>
                  <a:srgbClr val="0000FF"/>
                </a:solidFill>
                <a:latin typeface="Consolas"/>
                <a:ea typeface="Consolas"/>
                <a:cs typeface="Consolas"/>
                <a:sym typeface="Consolas"/>
              </a:rPr>
              <a:t>(10)</a:t>
            </a:r>
            <a:r>
              <a:rPr lang="en-US" sz="1400" b="0" i="0" u="none" dirty="0">
                <a:solidFill>
                  <a:srgbClr val="000000"/>
                </a:solidFill>
                <a:latin typeface="Arial"/>
                <a:ea typeface="Arial"/>
                <a:cs typeface="Arial"/>
                <a:sym typeface="Arial"/>
              </a:rPr>
              <a:t> for a fourth time.  </a:t>
            </a:r>
          </a:p>
          <a:p>
            <a:pPr marL="457200" marR="0" lvl="0" indent="-317500" algn="l" rtl="0">
              <a:lnSpc>
                <a:spcPct val="100000"/>
              </a:lnSpc>
              <a:spcBef>
                <a:spcPts val="0"/>
              </a:spcBef>
              <a:spcAft>
                <a:spcPts val="0"/>
              </a:spcAft>
              <a:buClr>
                <a:srgbClr val="000000"/>
              </a:buClr>
              <a:buFont typeface="Arial"/>
              <a:buNone/>
            </a:pPr>
            <a:endParaRPr sz="1400" b="0" i="0" u="none" dirty="0">
              <a:solidFill>
                <a:srgbClr val="000000"/>
              </a:solidFill>
              <a:latin typeface="Arial"/>
              <a:ea typeface="Arial"/>
              <a:cs typeface="Arial"/>
              <a:sym typeface="Arial"/>
            </a:endParaRPr>
          </a:p>
          <a:p>
            <a:pPr marL="457200" indent="-317500">
              <a:buClr>
                <a:srgbClr val="000000"/>
              </a:buClr>
              <a:buSzPct val="25000"/>
              <a:buFont typeface="Arial"/>
              <a:buNone/>
            </a:pPr>
            <a:r>
              <a:rPr lang="en-US" b="0" i="0" u="none" dirty="0">
                <a:solidFill>
                  <a:srgbClr val="000000"/>
                </a:solidFill>
                <a:latin typeface="Arial"/>
                <a:ea typeface="Arial"/>
                <a:cs typeface="Arial"/>
                <a:sym typeface="Arial"/>
              </a:rPr>
              <a:t>After this call, </a:t>
            </a:r>
            <a:r>
              <a:rPr lang="en-US" b="0" i="0" u="none" dirty="0" err="1">
                <a:solidFill>
                  <a:srgbClr val="0000FF"/>
                </a:solidFill>
                <a:latin typeface="Consolas"/>
                <a:ea typeface="Consolas"/>
                <a:cs typeface="Consolas"/>
                <a:sym typeface="Consolas"/>
              </a:rPr>
              <a:t>drawSide</a:t>
            </a:r>
            <a:r>
              <a:rPr lang="en-US" b="0" i="0" u="none" dirty="0">
                <a:solidFill>
                  <a:srgbClr val="0000FF"/>
                </a:solidFill>
                <a:latin typeface="Consolas"/>
                <a:ea typeface="Consolas"/>
                <a:cs typeface="Consolas"/>
                <a:sym typeface="Consolas"/>
              </a:rPr>
              <a:t>(30) </a:t>
            </a:r>
            <a:r>
              <a:rPr lang="en-US" b="0" i="0" u="none" dirty="0">
                <a:solidFill>
                  <a:srgbClr val="000000"/>
                </a:solidFill>
                <a:latin typeface="Arial"/>
                <a:ea typeface="Arial"/>
                <a:cs typeface="Arial"/>
                <a:sym typeface="Arial"/>
              </a:rPr>
              <a:t>returns to </a:t>
            </a:r>
            <a:r>
              <a:rPr lang="en-US" b="0" i="0" u="none" dirty="0" err="1">
                <a:solidFill>
                  <a:srgbClr val="0000FF"/>
                </a:solidFill>
                <a:latin typeface="Consolas"/>
                <a:ea typeface="Consolas"/>
                <a:cs typeface="Consolas"/>
                <a:sym typeface="Consolas"/>
              </a:rPr>
              <a:t>drawSide</a:t>
            </a:r>
            <a:r>
              <a:rPr lang="en-US" b="0" i="0" u="none" dirty="0">
                <a:solidFill>
                  <a:srgbClr val="0000FF"/>
                </a:solidFill>
                <a:latin typeface="Consolas"/>
                <a:ea typeface="Consolas"/>
                <a:cs typeface="Consolas"/>
                <a:sym typeface="Consolas"/>
              </a:rPr>
              <a:t>(90)</a:t>
            </a:r>
            <a:r>
              <a:rPr lang="en-US" b="0" i="0" u="none" dirty="0">
                <a:solidFill>
                  <a:srgbClr val="000000"/>
                </a:solidFill>
                <a:latin typeface="Arial"/>
                <a:ea typeface="Arial"/>
                <a:cs typeface="Arial"/>
                <a:sym typeface="Arial"/>
              </a:rPr>
              <a:t>, which reorients </a:t>
            </a:r>
            <a:r>
              <a:rPr lang="en-US" b="0" i="0" u="none" dirty="0">
                <a:solidFill>
                  <a:srgbClr val="0000FF"/>
                </a:solidFill>
                <a:latin typeface="Consolas"/>
                <a:ea typeface="Consolas"/>
                <a:cs typeface="Consolas"/>
                <a:sym typeface="Consolas"/>
              </a:rPr>
              <a:t>_turtle</a:t>
            </a:r>
            <a:r>
              <a:rPr lang="en-US" b="0" i="0" u="none" dirty="0">
                <a:solidFill>
                  <a:srgbClr val="000000"/>
                </a:solidFill>
                <a:latin typeface="Arial"/>
                <a:ea typeface="Arial"/>
                <a:cs typeface="Arial"/>
                <a:sym typeface="Arial"/>
              </a:rPr>
              <a:t> and calls </a:t>
            </a:r>
            <a:r>
              <a:rPr lang="en-US" b="0" i="0" u="none" dirty="0" err="1">
                <a:solidFill>
                  <a:srgbClr val="0000FF"/>
                </a:solidFill>
                <a:latin typeface="Consolas"/>
                <a:ea typeface="Consolas"/>
                <a:cs typeface="Consolas"/>
                <a:sym typeface="Consolas"/>
              </a:rPr>
              <a:t>drawSide</a:t>
            </a:r>
            <a:r>
              <a:rPr lang="en-US" b="0" i="0" u="none" dirty="0">
                <a:solidFill>
                  <a:srgbClr val="0000FF"/>
                </a:solidFill>
                <a:latin typeface="Consolas"/>
                <a:ea typeface="Consolas"/>
                <a:cs typeface="Consolas"/>
                <a:sym typeface="Consolas"/>
              </a:rPr>
              <a:t>(30)</a:t>
            </a:r>
            <a:r>
              <a:rPr lang="en-US" b="0" i="0" u="none" dirty="0">
                <a:solidFill>
                  <a:srgbClr val="000000"/>
                </a:solidFill>
                <a:latin typeface="Arial"/>
                <a:ea typeface="Arial"/>
                <a:cs typeface="Arial"/>
                <a:sym typeface="Arial"/>
              </a:rPr>
              <a:t> again.</a:t>
            </a:r>
          </a:p>
          <a:p>
            <a:pPr marL="0" marR="0" lvl="0" indent="0" algn="l" rtl="0">
              <a:lnSpc>
                <a:spcPct val="100000"/>
              </a:lnSpc>
              <a:spcBef>
                <a:spcPts val="0"/>
              </a:spcBef>
              <a:spcAft>
                <a:spcPts val="0"/>
              </a:spcAft>
              <a:buNone/>
            </a:pPr>
            <a:endParaRPr sz="1400" b="0" i="0" u="none" dirty="0">
              <a:solidFill>
                <a:srgbClr val="000000"/>
              </a:solidFill>
              <a:latin typeface="Arial"/>
              <a:ea typeface="Arial"/>
              <a:cs typeface="Arial"/>
              <a:sym typeface="Arial"/>
            </a:endParaRPr>
          </a:p>
        </p:txBody>
      </p:sp>
      <p:grpSp>
        <p:nvGrpSpPr>
          <p:cNvPr id="562" name="Shape 562"/>
          <p:cNvGrpSpPr/>
          <p:nvPr/>
        </p:nvGrpSpPr>
        <p:grpSpPr>
          <a:xfrm>
            <a:off x="7481887" y="1185862"/>
            <a:ext cx="401637" cy="1249361"/>
            <a:chOff x="0" y="0"/>
            <a:chExt cx="2147483647" cy="2147483646"/>
          </a:xfrm>
        </p:grpSpPr>
        <p:cxnSp>
          <p:nvCxnSpPr>
            <p:cNvPr id="563" name="Shape 563"/>
            <p:cNvCxnSpPr/>
            <p:nvPr/>
          </p:nvCxnSpPr>
          <p:spPr>
            <a:xfrm rot="10800000">
              <a:off x="2107205251" y="1436298357"/>
              <a:ext cx="0" cy="711185289"/>
            </a:xfrm>
            <a:prstGeom prst="straightConnector1">
              <a:avLst/>
            </a:prstGeom>
            <a:noFill/>
            <a:ln w="19050" cap="flat" cmpd="sng">
              <a:solidFill>
                <a:srgbClr val="000000"/>
              </a:solidFill>
              <a:prstDash val="solid"/>
              <a:miter/>
              <a:headEnd type="none" w="med" len="med"/>
              <a:tailEnd type="none" w="med" len="med"/>
            </a:ln>
          </p:spPr>
        </p:cxnSp>
        <p:cxnSp>
          <p:nvCxnSpPr>
            <p:cNvPr id="564" name="Shape 564"/>
            <p:cNvCxnSpPr/>
            <p:nvPr/>
          </p:nvCxnSpPr>
          <p:spPr>
            <a:xfrm>
              <a:off x="69303980" y="1070820185"/>
              <a:ext cx="2057406975" cy="387824689"/>
            </a:xfrm>
            <a:prstGeom prst="straightConnector1">
              <a:avLst/>
            </a:prstGeom>
            <a:noFill/>
            <a:ln w="19050" cap="flat" cmpd="sng">
              <a:solidFill>
                <a:srgbClr val="000000"/>
              </a:solidFill>
              <a:prstDash val="solid"/>
              <a:miter/>
              <a:headEnd type="none" w="med" len="med"/>
              <a:tailEnd type="none" w="med" len="med"/>
            </a:ln>
          </p:spPr>
        </p:cxnSp>
        <p:cxnSp>
          <p:nvCxnSpPr>
            <p:cNvPr id="565" name="Shape 565"/>
            <p:cNvCxnSpPr/>
            <p:nvPr/>
          </p:nvCxnSpPr>
          <p:spPr>
            <a:xfrm rot="10800000" flipH="1">
              <a:off x="0" y="693306568"/>
              <a:ext cx="2147483647" cy="377511882"/>
            </a:xfrm>
            <a:prstGeom prst="straightConnector1">
              <a:avLst/>
            </a:prstGeom>
            <a:noFill/>
            <a:ln w="19050" cap="flat" cmpd="sng">
              <a:solidFill>
                <a:srgbClr val="000000"/>
              </a:solidFill>
              <a:prstDash val="solid"/>
              <a:miter/>
              <a:headEnd type="none" w="med" len="med"/>
              <a:tailEnd type="none" w="med" len="med"/>
            </a:ln>
          </p:spPr>
        </p:cxnSp>
        <p:cxnSp>
          <p:nvCxnSpPr>
            <p:cNvPr id="566" name="Shape 566"/>
            <p:cNvCxnSpPr/>
            <p:nvPr/>
          </p:nvCxnSpPr>
          <p:spPr>
            <a:xfrm rot="10800000">
              <a:off x="2100293693" y="0"/>
              <a:ext cx="14472086" cy="693134827"/>
            </a:xfrm>
            <a:prstGeom prst="straightConnector1">
              <a:avLst/>
            </a:prstGeom>
            <a:noFill/>
            <a:ln w="19050" cap="flat" cmpd="sng">
              <a:solidFill>
                <a:srgbClr val="000000"/>
              </a:solidFill>
              <a:prstDash val="solid"/>
              <a:miter/>
              <a:headEnd type="none" w="med" len="med"/>
              <a:tailEnd type="triangle" w="lg" len="lg"/>
            </a:ln>
          </p:spPr>
        </p:cxnSp>
      </p:grpSp>
    </p:spTree>
    <p:extLst>
      <p:ext uri="{BB962C8B-B14F-4D97-AF65-F5344CB8AC3E}">
        <p14:creationId xmlns:p14="http://schemas.microsoft.com/office/powerpoint/2010/main" val="2073562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0"/>
                                        </p:tgtEl>
                                        <p:attrNameLst>
                                          <p:attrName>style.visibility</p:attrName>
                                        </p:attrNameLst>
                                      </p:cBhvr>
                                      <p:to>
                                        <p:strVal val="visible"/>
                                      </p:to>
                                    </p:set>
                                    <p:animEffect transition="in" filter="fade">
                                      <p:cBhvr>
                                        <p:cTn id="7" dur="500"/>
                                        <p:tgtEl>
                                          <p:spTgt spid="550"/>
                                        </p:tgtEl>
                                      </p:cBhvr>
                                    </p:animEffect>
                                  </p:childTnLst>
                                </p:cTn>
                              </p:par>
                              <p:par>
                                <p:cTn id="8" presetID="10" presetClass="entr" presetSubtype="0" fill="hold" nodeType="withEffect">
                                  <p:stCondLst>
                                    <p:cond delay="0"/>
                                  </p:stCondLst>
                                  <p:childTnLst>
                                    <p:set>
                                      <p:cBhvr>
                                        <p:cTn id="9" dur="1" fill="hold">
                                          <p:stCondLst>
                                            <p:cond delay="0"/>
                                          </p:stCondLst>
                                        </p:cTn>
                                        <p:tgtEl>
                                          <p:spTgt spid="551"/>
                                        </p:tgtEl>
                                        <p:attrNameLst>
                                          <p:attrName>style.visibility</p:attrName>
                                        </p:attrNameLst>
                                      </p:cBhvr>
                                      <p:to>
                                        <p:strVal val="visible"/>
                                      </p:to>
                                    </p:set>
                                    <p:animEffect transition="in" filter="fade">
                                      <p:cBhvr>
                                        <p:cTn id="10" dur="500"/>
                                        <p:tgtEl>
                                          <p:spTgt spid="55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52"/>
                                        </p:tgtEl>
                                        <p:attrNameLst>
                                          <p:attrName>style.visibility</p:attrName>
                                        </p:attrNameLst>
                                      </p:cBhvr>
                                      <p:to>
                                        <p:strVal val="visible"/>
                                      </p:to>
                                    </p:set>
                                    <p:animEffect transition="in" filter="fade">
                                      <p:cBhvr>
                                        <p:cTn id="15" dur="500"/>
                                        <p:tgtEl>
                                          <p:spTgt spid="552"/>
                                        </p:tgtEl>
                                      </p:cBhvr>
                                    </p:animEffect>
                                  </p:childTnLst>
                                </p:cTn>
                              </p:par>
                              <p:par>
                                <p:cTn id="16" presetID="10" presetClass="entr" presetSubtype="0" fill="hold" nodeType="withEffect">
                                  <p:stCondLst>
                                    <p:cond delay="0"/>
                                  </p:stCondLst>
                                  <p:childTnLst>
                                    <p:set>
                                      <p:cBhvr>
                                        <p:cTn id="17" dur="1" fill="hold">
                                          <p:stCondLst>
                                            <p:cond delay="0"/>
                                          </p:stCondLst>
                                        </p:cTn>
                                        <p:tgtEl>
                                          <p:spTgt spid="553"/>
                                        </p:tgtEl>
                                        <p:attrNameLst>
                                          <p:attrName>style.visibility</p:attrName>
                                        </p:attrNameLst>
                                      </p:cBhvr>
                                      <p:to>
                                        <p:strVal val="visible"/>
                                      </p:to>
                                    </p:set>
                                    <p:animEffect transition="in" filter="fade">
                                      <p:cBhvr>
                                        <p:cTn id="18" dur="500"/>
                                        <p:tgtEl>
                                          <p:spTgt spid="55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56"/>
                                        </p:tgtEl>
                                        <p:attrNameLst>
                                          <p:attrName>style.visibility</p:attrName>
                                        </p:attrNameLst>
                                      </p:cBhvr>
                                      <p:to>
                                        <p:strVal val="visible"/>
                                      </p:to>
                                    </p:set>
                                    <p:animEffect transition="in" filter="fade">
                                      <p:cBhvr>
                                        <p:cTn id="23" dur="500"/>
                                        <p:tgtEl>
                                          <p:spTgt spid="556"/>
                                        </p:tgtEl>
                                      </p:cBhvr>
                                    </p:animEffect>
                                  </p:childTnLst>
                                </p:cTn>
                              </p:par>
                              <p:par>
                                <p:cTn id="24" presetID="10" presetClass="entr" presetSubtype="0" fill="hold" nodeType="withEffect">
                                  <p:stCondLst>
                                    <p:cond delay="0"/>
                                  </p:stCondLst>
                                  <p:childTnLst>
                                    <p:set>
                                      <p:cBhvr>
                                        <p:cTn id="25" dur="1" fill="hold">
                                          <p:stCondLst>
                                            <p:cond delay="0"/>
                                          </p:stCondLst>
                                        </p:cTn>
                                        <p:tgtEl>
                                          <p:spTgt spid="557"/>
                                        </p:tgtEl>
                                        <p:attrNameLst>
                                          <p:attrName>style.visibility</p:attrName>
                                        </p:attrNameLst>
                                      </p:cBhvr>
                                      <p:to>
                                        <p:strVal val="visible"/>
                                      </p:to>
                                    </p:set>
                                    <p:animEffect transition="in" filter="fade">
                                      <p:cBhvr>
                                        <p:cTn id="26" dur="500"/>
                                        <p:tgtEl>
                                          <p:spTgt spid="55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561">
                                            <p:txEl>
                                              <p:pRg st="0" end="0"/>
                                            </p:txEl>
                                          </p:spTgt>
                                        </p:tgtEl>
                                        <p:attrNameLst>
                                          <p:attrName>style.visibility</p:attrName>
                                        </p:attrNameLst>
                                      </p:cBhvr>
                                      <p:to>
                                        <p:strVal val="visible"/>
                                      </p:to>
                                    </p:set>
                                    <p:animEffect transition="in" filter="fade">
                                      <p:cBhvr>
                                        <p:cTn id="31" dur="500"/>
                                        <p:tgtEl>
                                          <p:spTgt spid="561">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562"/>
                                        </p:tgtEl>
                                        <p:attrNameLst>
                                          <p:attrName>style.visibility</p:attrName>
                                        </p:attrNameLst>
                                      </p:cBhvr>
                                      <p:to>
                                        <p:strVal val="visible"/>
                                      </p:to>
                                    </p:set>
                                    <p:animEffect transition="in" filter="fade">
                                      <p:cBhvr>
                                        <p:cTn id="34" dur="500"/>
                                        <p:tgtEl>
                                          <p:spTgt spid="56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61">
                                            <p:txEl>
                                              <p:pRg st="2" end="2"/>
                                            </p:txEl>
                                          </p:spTgt>
                                        </p:tgtEl>
                                        <p:attrNameLst>
                                          <p:attrName>style.visibility</p:attrName>
                                        </p:attrNameLst>
                                      </p:cBhvr>
                                      <p:to>
                                        <p:strVal val="visible"/>
                                      </p:to>
                                    </p:set>
                                    <p:animEffect transition="in" filter="fade">
                                      <p:cBhvr>
                                        <p:cTn id="39" dur="500"/>
                                        <p:tgtEl>
                                          <p:spTgt spid="56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Shape 571"/>
          <p:cNvSpPr txBox="1">
            <a:spLocks noGrp="1"/>
          </p:cNvSpPr>
          <p:nvPr>
            <p:ph type="title"/>
          </p:nvPr>
        </p:nvSpPr>
        <p:spPr>
          <a:xfrm>
            <a:off x="152400" y="-174625"/>
            <a:ext cx="822960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000" b="1" i="0" u="none" strike="noStrike" cap="none" dirty="0">
                <a:solidFill>
                  <a:srgbClr val="000000"/>
                </a:solidFill>
                <a:latin typeface="Arial"/>
                <a:ea typeface="Arial"/>
                <a:cs typeface="Arial"/>
                <a:sym typeface="Arial"/>
              </a:rPr>
              <a:t>Again: Koch Snowflake Progression</a:t>
            </a:r>
          </a:p>
        </p:txBody>
      </p:sp>
      <p:grpSp>
        <p:nvGrpSpPr>
          <p:cNvPr id="572" name="Shape 572"/>
          <p:cNvGrpSpPr/>
          <p:nvPr/>
        </p:nvGrpSpPr>
        <p:grpSpPr>
          <a:xfrm>
            <a:off x="6019799" y="1322387"/>
            <a:ext cx="2933700" cy="2514599"/>
            <a:chOff x="0" y="0"/>
            <a:chExt cx="2147483647" cy="2147483647"/>
          </a:xfrm>
        </p:grpSpPr>
        <p:pic>
          <p:nvPicPr>
            <p:cNvPr id="573" name="Shape 573"/>
            <p:cNvPicPr preferRelativeResize="0"/>
            <p:nvPr/>
          </p:nvPicPr>
          <p:blipFill rotWithShape="1">
            <a:blip r:embed="rId3">
              <a:alphaModFix/>
            </a:blip>
            <a:srcRect/>
            <a:stretch/>
          </p:blipFill>
          <p:spPr>
            <a:xfrm>
              <a:off x="0" y="0"/>
              <a:ext cx="2147483647" cy="2147483647"/>
            </a:xfrm>
            <a:prstGeom prst="rect">
              <a:avLst/>
            </a:prstGeom>
            <a:noFill/>
            <a:ln>
              <a:noFill/>
            </a:ln>
          </p:spPr>
        </p:pic>
        <p:pic>
          <p:nvPicPr>
            <p:cNvPr id="574" name="Shape 574"/>
            <p:cNvPicPr preferRelativeResize="0"/>
            <p:nvPr/>
          </p:nvPicPr>
          <p:blipFill rotWithShape="1">
            <a:blip r:embed="rId4">
              <a:alphaModFix/>
            </a:blip>
            <a:srcRect/>
            <a:stretch/>
          </p:blipFill>
          <p:spPr>
            <a:xfrm>
              <a:off x="83177185" y="73209652"/>
              <a:ext cx="1945285505" cy="2001064365"/>
            </a:xfrm>
            <a:prstGeom prst="rect">
              <a:avLst/>
            </a:prstGeom>
            <a:noFill/>
            <a:ln>
              <a:noFill/>
            </a:ln>
          </p:spPr>
        </p:pic>
      </p:grpSp>
      <p:pic>
        <p:nvPicPr>
          <p:cNvPr id="575" name="Shape 575"/>
          <p:cNvPicPr preferRelativeResize="0"/>
          <p:nvPr/>
        </p:nvPicPr>
        <p:blipFill rotWithShape="1">
          <a:blip r:embed="rId5">
            <a:alphaModFix/>
          </a:blip>
          <a:srcRect/>
          <a:stretch/>
        </p:blipFill>
        <p:spPr>
          <a:xfrm>
            <a:off x="165100" y="1339850"/>
            <a:ext cx="800099" cy="2495549"/>
          </a:xfrm>
          <a:prstGeom prst="rect">
            <a:avLst/>
          </a:prstGeom>
          <a:noFill/>
          <a:ln>
            <a:noFill/>
          </a:ln>
        </p:spPr>
      </p:pic>
      <p:pic>
        <p:nvPicPr>
          <p:cNvPr id="576" name="Shape 576"/>
          <p:cNvPicPr preferRelativeResize="0"/>
          <p:nvPr/>
        </p:nvPicPr>
        <p:blipFill rotWithShape="1">
          <a:blip r:embed="rId6">
            <a:alphaModFix/>
          </a:blip>
          <a:srcRect/>
          <a:stretch/>
        </p:blipFill>
        <p:spPr>
          <a:xfrm>
            <a:off x="2057400" y="2322511"/>
            <a:ext cx="2933700" cy="2505075"/>
          </a:xfrm>
          <a:prstGeom prst="rect">
            <a:avLst/>
          </a:prstGeom>
          <a:noFill/>
          <a:ln>
            <a:noFill/>
          </a:ln>
        </p:spPr>
      </p:pic>
      <p:sp>
        <p:nvSpPr>
          <p:cNvPr id="577" name="Shape 577"/>
          <p:cNvSpPr txBox="1"/>
          <p:nvPr/>
        </p:nvSpPr>
        <p:spPr>
          <a:xfrm>
            <a:off x="1403350" y="673100"/>
            <a:ext cx="3968749" cy="40004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1400" b="0" i="1" u="none">
                <a:solidFill>
                  <a:srgbClr val="000000"/>
                </a:solidFill>
                <a:latin typeface="Arial"/>
                <a:ea typeface="Arial"/>
                <a:cs typeface="Arial"/>
                <a:sym typeface="Arial"/>
              </a:rPr>
              <a:t>colored triangles added for emphasis only</a:t>
            </a:r>
          </a:p>
        </p:txBody>
      </p:sp>
    </p:spTree>
    <p:extLst>
      <p:ext uri="{BB962C8B-B14F-4D97-AF65-F5344CB8AC3E}">
        <p14:creationId xmlns:p14="http://schemas.microsoft.com/office/powerpoint/2010/main" val="80030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5"/>
                                        </p:tgtEl>
                                        <p:attrNameLst>
                                          <p:attrName>style.visibility</p:attrName>
                                        </p:attrNameLst>
                                      </p:cBhvr>
                                      <p:to>
                                        <p:strVal val="visible"/>
                                      </p:to>
                                    </p:set>
                                    <p:animEffect transition="in" filter="fade">
                                      <p:cBhvr>
                                        <p:cTn id="7" dur="500"/>
                                        <p:tgtEl>
                                          <p:spTgt spid="57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76"/>
                                        </p:tgtEl>
                                        <p:attrNameLst>
                                          <p:attrName>style.visibility</p:attrName>
                                        </p:attrNameLst>
                                      </p:cBhvr>
                                      <p:to>
                                        <p:strVal val="visible"/>
                                      </p:to>
                                    </p:set>
                                    <p:animEffect transition="in" filter="fade">
                                      <p:cBhvr>
                                        <p:cTn id="12" dur="500"/>
                                        <p:tgtEl>
                                          <p:spTgt spid="57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72"/>
                                        </p:tgtEl>
                                        <p:attrNameLst>
                                          <p:attrName>style.visibility</p:attrName>
                                        </p:attrNameLst>
                                      </p:cBhvr>
                                      <p:to>
                                        <p:strVal val="visible"/>
                                      </p:to>
                                    </p:set>
                                    <p:animEffect transition="in" filter="fade">
                                      <p:cBhvr>
                                        <p:cTn id="17" dur="500"/>
                                        <p:tgtEl>
                                          <p:spTgt spid="5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345440" y="0"/>
            <a:ext cx="9352290" cy="85725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2800" b="1" dirty="0"/>
              <a:t>Jim, Pam, Dwight &amp; Michael </a:t>
            </a:r>
            <a:r>
              <a:rPr lang="en-US" sz="2800" b="1" i="0" u="none" strike="noStrike" cap="none" dirty="0">
                <a:solidFill>
                  <a:srgbClr val="000000"/>
                </a:solidFill>
                <a:sym typeface="Arial"/>
              </a:rPr>
              <a:t>Like Cookies (1/2)</a:t>
            </a:r>
          </a:p>
        </p:txBody>
      </p:sp>
      <p:sp>
        <p:nvSpPr>
          <p:cNvPr id="169" name="Shape 169"/>
          <p:cNvSpPr txBox="1">
            <a:spLocks noGrp="1"/>
          </p:cNvSpPr>
          <p:nvPr>
            <p:ph type="body" idx="1"/>
          </p:nvPr>
        </p:nvSpPr>
        <p:spPr>
          <a:xfrm>
            <a:off x="506816" y="1009342"/>
            <a:ext cx="8035018" cy="3903479"/>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dirty="0">
                <a:solidFill>
                  <a:srgbClr val="000000"/>
                </a:solidFill>
                <a:latin typeface="Arial"/>
                <a:ea typeface="Arial"/>
                <a:cs typeface="Arial"/>
                <a:sym typeface="Arial"/>
              </a:rPr>
              <a:t>They would each like to have one of these cookies:</a:t>
            </a:r>
          </a:p>
          <a:p>
            <a:pPr marL="419100" marR="0" lvl="0" indent="-342900" algn="l" rtl="0">
              <a:lnSpc>
                <a:spcPct val="100000"/>
              </a:lnSpc>
              <a:spcBef>
                <a:spcPts val="0"/>
              </a:spcBef>
              <a:spcAft>
                <a:spcPts val="0"/>
              </a:spcAft>
              <a:buClr>
                <a:srgbClr val="000000"/>
              </a:buClr>
              <a:buSzPct val="100000"/>
              <a:buFont typeface="Arial"/>
              <a:buNone/>
            </a:pPr>
            <a:endParaRPr sz="2400" b="0" i="0" u="none" strike="noStrike" cap="none" dirty="0">
              <a:solidFill>
                <a:srgbClr val="000000"/>
              </a:solidFill>
              <a:latin typeface="Arial"/>
              <a:ea typeface="Arial"/>
              <a:cs typeface="Arial"/>
              <a:sym typeface="Arial"/>
            </a:endParaRPr>
          </a:p>
          <a:p>
            <a:pPr marL="419100" marR="0" lvl="0" indent="-342900" algn="l" rtl="0">
              <a:lnSpc>
                <a:spcPct val="100000"/>
              </a:lnSpc>
              <a:spcBef>
                <a:spcPts val="0"/>
              </a:spcBef>
              <a:spcAft>
                <a:spcPts val="0"/>
              </a:spcAft>
              <a:buClr>
                <a:srgbClr val="000000"/>
              </a:buClr>
              <a:buSzPct val="100000"/>
              <a:buFont typeface="Arial"/>
              <a:buNone/>
            </a:pPr>
            <a:endParaRPr sz="2400" b="0" i="0" u="none" strike="noStrike" cap="none" dirty="0">
              <a:solidFill>
                <a:srgbClr val="000000"/>
              </a:solidFill>
              <a:latin typeface="Arial"/>
              <a:ea typeface="Arial"/>
              <a:cs typeface="Arial"/>
              <a:sym typeface="Arial"/>
            </a:endParaRPr>
          </a:p>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dirty="0">
                <a:solidFill>
                  <a:srgbClr val="000000"/>
                </a:solidFill>
                <a:latin typeface="Arial"/>
                <a:ea typeface="Arial"/>
                <a:cs typeface="Arial"/>
                <a:sym typeface="Arial"/>
              </a:rPr>
              <a:t>How many ways can they distribute the cookies         amongst themselves? </a:t>
            </a:r>
          </a:p>
          <a:p>
            <a:pPr marL="876300" marR="0" lvl="1" indent="-342900" algn="l" rtl="0">
              <a:lnSpc>
                <a:spcPct val="100000"/>
              </a:lnSpc>
              <a:spcBef>
                <a:spcPts val="0"/>
              </a:spcBef>
              <a:spcAft>
                <a:spcPts val="0"/>
              </a:spcAft>
              <a:buClr>
                <a:srgbClr val="000000"/>
              </a:buClr>
              <a:buSzPct val="75000"/>
              <a:buFont typeface="Courier New"/>
              <a:buChar char="o"/>
            </a:pPr>
            <a:r>
              <a:rPr lang="en-US" sz="2400" b="0" i="0" u="none" strike="noStrike" cap="none" dirty="0">
                <a:solidFill>
                  <a:srgbClr val="000000"/>
                </a:solidFill>
                <a:latin typeface="Arial"/>
                <a:ea typeface="Arial"/>
                <a:cs typeface="Arial"/>
                <a:sym typeface="Arial"/>
              </a:rPr>
              <a:t>the first character who picks has four choices</a:t>
            </a:r>
          </a:p>
          <a:p>
            <a:pPr marL="876300" marR="0" lvl="1" indent="-342900" algn="l" rtl="0">
              <a:lnSpc>
                <a:spcPct val="100000"/>
              </a:lnSpc>
              <a:spcBef>
                <a:spcPts val="0"/>
              </a:spcBef>
              <a:spcAft>
                <a:spcPts val="0"/>
              </a:spcAft>
              <a:buClr>
                <a:srgbClr val="000000"/>
              </a:buClr>
              <a:buSzPct val="75000"/>
              <a:buFont typeface="Courier New"/>
              <a:buChar char="o"/>
            </a:pPr>
            <a:r>
              <a:rPr lang="en-US" sz="2400" b="0" i="0" u="none" strike="noStrike" cap="none" dirty="0">
                <a:solidFill>
                  <a:srgbClr val="000000"/>
                </a:solidFill>
                <a:latin typeface="Arial"/>
                <a:ea typeface="Arial"/>
                <a:cs typeface="Arial"/>
                <a:sym typeface="Arial"/>
              </a:rPr>
              <a:t>three choices are left for the second character</a:t>
            </a:r>
          </a:p>
          <a:p>
            <a:pPr marL="876300" marR="0" lvl="1" indent="-342900" algn="l" rtl="0">
              <a:lnSpc>
                <a:spcPct val="100000"/>
              </a:lnSpc>
              <a:spcBef>
                <a:spcPts val="0"/>
              </a:spcBef>
              <a:spcAft>
                <a:spcPts val="0"/>
              </a:spcAft>
              <a:buClr>
                <a:srgbClr val="000000"/>
              </a:buClr>
              <a:buSzPct val="75000"/>
              <a:buFont typeface="Courier New"/>
              <a:buChar char="o"/>
            </a:pPr>
            <a:r>
              <a:rPr lang="en-US" sz="2400" b="0" i="0" u="none" strike="noStrike" cap="none" dirty="0">
                <a:solidFill>
                  <a:srgbClr val="000000"/>
                </a:solidFill>
                <a:latin typeface="Arial"/>
                <a:ea typeface="Arial"/>
                <a:cs typeface="Arial"/>
                <a:sym typeface="Arial"/>
              </a:rPr>
              <a:t>two choices left for the third character</a:t>
            </a:r>
          </a:p>
          <a:p>
            <a:pPr marL="876300" marR="0" lvl="1" indent="-342900" algn="l" rtl="0">
              <a:lnSpc>
                <a:spcPct val="100000"/>
              </a:lnSpc>
              <a:spcBef>
                <a:spcPts val="0"/>
              </a:spcBef>
              <a:spcAft>
                <a:spcPts val="0"/>
              </a:spcAft>
              <a:buClr>
                <a:srgbClr val="000000"/>
              </a:buClr>
              <a:buSzPct val="75000"/>
              <a:buFont typeface="Courier New"/>
              <a:buChar char="o"/>
            </a:pPr>
            <a:r>
              <a:rPr lang="en-US" sz="2400" b="0" i="0" u="none" strike="noStrike" cap="none" dirty="0">
                <a:solidFill>
                  <a:srgbClr val="000000"/>
                </a:solidFill>
                <a:latin typeface="Arial"/>
                <a:ea typeface="Arial"/>
                <a:cs typeface="Arial"/>
                <a:sym typeface="Arial"/>
              </a:rPr>
              <a:t>the last character has to take what remains (poor Michael!)</a:t>
            </a:r>
          </a:p>
        </p:txBody>
      </p:sp>
      <p:pic>
        <p:nvPicPr>
          <p:cNvPr id="170" name="Shape 170"/>
          <p:cNvPicPr preferRelativeResize="0"/>
          <p:nvPr/>
        </p:nvPicPr>
        <p:blipFill rotWithShape="1">
          <a:blip r:embed="rId3">
            <a:alphaModFix/>
          </a:blip>
          <a:srcRect/>
          <a:stretch/>
        </p:blipFill>
        <p:spPr>
          <a:xfrm>
            <a:off x="1582044" y="1498197"/>
            <a:ext cx="725492" cy="673099"/>
          </a:xfrm>
          <a:prstGeom prst="rect">
            <a:avLst/>
          </a:prstGeom>
          <a:noFill/>
          <a:ln>
            <a:noFill/>
          </a:ln>
        </p:spPr>
      </p:pic>
      <p:pic>
        <p:nvPicPr>
          <p:cNvPr id="171" name="Shape 171"/>
          <p:cNvPicPr preferRelativeResize="0"/>
          <p:nvPr/>
        </p:nvPicPr>
        <p:blipFill rotWithShape="1">
          <a:blip r:embed="rId4">
            <a:alphaModFix/>
          </a:blip>
          <a:srcRect/>
          <a:stretch/>
        </p:blipFill>
        <p:spPr>
          <a:xfrm>
            <a:off x="3348930" y="1521892"/>
            <a:ext cx="725492" cy="658812"/>
          </a:xfrm>
          <a:prstGeom prst="rect">
            <a:avLst/>
          </a:prstGeom>
          <a:noFill/>
          <a:ln>
            <a:noFill/>
          </a:ln>
        </p:spPr>
      </p:pic>
      <p:pic>
        <p:nvPicPr>
          <p:cNvPr id="172" name="Shape 172"/>
          <p:cNvPicPr preferRelativeResize="0"/>
          <p:nvPr/>
        </p:nvPicPr>
        <p:blipFill rotWithShape="1">
          <a:blip r:embed="rId5">
            <a:alphaModFix/>
          </a:blip>
          <a:srcRect/>
          <a:stretch/>
        </p:blipFill>
        <p:spPr>
          <a:xfrm>
            <a:off x="5115816" y="1459978"/>
            <a:ext cx="771473" cy="733425"/>
          </a:xfrm>
          <a:prstGeom prst="rect">
            <a:avLst/>
          </a:prstGeom>
          <a:noFill/>
          <a:ln>
            <a:noFill/>
          </a:ln>
        </p:spPr>
      </p:pic>
      <p:pic>
        <p:nvPicPr>
          <p:cNvPr id="173" name="Shape 173" descr="cookie.jpg"/>
          <p:cNvPicPr preferRelativeResize="0"/>
          <p:nvPr/>
        </p:nvPicPr>
        <p:blipFill rotWithShape="1">
          <a:blip r:embed="rId6">
            <a:alphaModFix/>
          </a:blip>
          <a:srcRect/>
          <a:stretch/>
        </p:blipFill>
        <p:spPr>
          <a:xfrm>
            <a:off x="6881116" y="1402829"/>
            <a:ext cx="854922" cy="79692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9">
                                            <p:txEl>
                                              <p:pRg st="0" end="0"/>
                                            </p:txEl>
                                          </p:spTgt>
                                        </p:tgtEl>
                                        <p:attrNameLst>
                                          <p:attrName>style.visibility</p:attrName>
                                        </p:attrNameLst>
                                      </p:cBhvr>
                                      <p:to>
                                        <p:strVal val="visible"/>
                                      </p:to>
                                    </p:set>
                                    <p:animEffect transition="in" filter="fade">
                                      <p:cBhvr>
                                        <p:cTn id="7" dur="500"/>
                                        <p:tgtEl>
                                          <p:spTgt spid="169">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71"/>
                                        </p:tgtEl>
                                        <p:attrNameLst>
                                          <p:attrName>style.visibility</p:attrName>
                                        </p:attrNameLst>
                                      </p:cBhvr>
                                      <p:to>
                                        <p:strVal val="visible"/>
                                      </p:to>
                                    </p:set>
                                    <p:animEffect transition="in" filter="fade">
                                      <p:cBhvr>
                                        <p:cTn id="10" dur="500"/>
                                        <p:tgtEl>
                                          <p:spTgt spid="171"/>
                                        </p:tgtEl>
                                      </p:cBhvr>
                                    </p:animEffect>
                                  </p:childTnLst>
                                </p:cTn>
                              </p:par>
                              <p:par>
                                <p:cTn id="11" presetID="10" presetClass="entr" presetSubtype="0" fill="hold" nodeType="withEffect">
                                  <p:stCondLst>
                                    <p:cond delay="0"/>
                                  </p:stCondLst>
                                  <p:childTnLst>
                                    <p:set>
                                      <p:cBhvr>
                                        <p:cTn id="12" dur="1" fill="hold">
                                          <p:stCondLst>
                                            <p:cond delay="0"/>
                                          </p:stCondLst>
                                        </p:cTn>
                                        <p:tgtEl>
                                          <p:spTgt spid="170"/>
                                        </p:tgtEl>
                                        <p:attrNameLst>
                                          <p:attrName>style.visibility</p:attrName>
                                        </p:attrNameLst>
                                      </p:cBhvr>
                                      <p:to>
                                        <p:strVal val="visible"/>
                                      </p:to>
                                    </p:set>
                                    <p:animEffect transition="in" filter="fade">
                                      <p:cBhvr>
                                        <p:cTn id="13" dur="500"/>
                                        <p:tgtEl>
                                          <p:spTgt spid="170"/>
                                        </p:tgtEl>
                                      </p:cBhvr>
                                    </p:animEffect>
                                  </p:childTnLst>
                                </p:cTn>
                              </p:par>
                              <p:par>
                                <p:cTn id="14" presetID="10" presetClass="entr" presetSubtype="0" fill="hold" nodeType="withEffect">
                                  <p:stCondLst>
                                    <p:cond delay="0"/>
                                  </p:stCondLst>
                                  <p:childTnLst>
                                    <p:set>
                                      <p:cBhvr>
                                        <p:cTn id="15" dur="1" fill="hold">
                                          <p:stCondLst>
                                            <p:cond delay="0"/>
                                          </p:stCondLst>
                                        </p:cTn>
                                        <p:tgtEl>
                                          <p:spTgt spid="172"/>
                                        </p:tgtEl>
                                        <p:attrNameLst>
                                          <p:attrName>style.visibility</p:attrName>
                                        </p:attrNameLst>
                                      </p:cBhvr>
                                      <p:to>
                                        <p:strVal val="visible"/>
                                      </p:to>
                                    </p:set>
                                    <p:animEffect transition="in" filter="fade">
                                      <p:cBhvr>
                                        <p:cTn id="16" dur="500"/>
                                        <p:tgtEl>
                                          <p:spTgt spid="172"/>
                                        </p:tgtEl>
                                      </p:cBhvr>
                                    </p:animEffect>
                                  </p:childTnLst>
                                </p:cTn>
                              </p:par>
                              <p:par>
                                <p:cTn id="17" presetID="10" presetClass="entr" presetSubtype="0" fill="hold" nodeType="withEffect">
                                  <p:stCondLst>
                                    <p:cond delay="0"/>
                                  </p:stCondLst>
                                  <p:childTnLst>
                                    <p:set>
                                      <p:cBhvr>
                                        <p:cTn id="18" dur="1" fill="hold">
                                          <p:stCondLst>
                                            <p:cond delay="0"/>
                                          </p:stCondLst>
                                        </p:cTn>
                                        <p:tgtEl>
                                          <p:spTgt spid="173"/>
                                        </p:tgtEl>
                                        <p:attrNameLst>
                                          <p:attrName>style.visibility</p:attrName>
                                        </p:attrNameLst>
                                      </p:cBhvr>
                                      <p:to>
                                        <p:strVal val="visible"/>
                                      </p:to>
                                    </p:set>
                                    <p:animEffect transition="in" filter="fade">
                                      <p:cBhvr>
                                        <p:cTn id="19" dur="500"/>
                                        <p:tgtEl>
                                          <p:spTgt spid="17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69">
                                            <p:txEl>
                                              <p:pRg st="3" end="3"/>
                                            </p:txEl>
                                          </p:spTgt>
                                        </p:tgtEl>
                                        <p:attrNameLst>
                                          <p:attrName>style.visibility</p:attrName>
                                        </p:attrNameLst>
                                      </p:cBhvr>
                                      <p:to>
                                        <p:strVal val="visible"/>
                                      </p:to>
                                    </p:set>
                                    <p:animEffect transition="in" filter="fade">
                                      <p:cBhvr>
                                        <p:cTn id="24" dur="500"/>
                                        <p:tgtEl>
                                          <p:spTgt spid="169">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69">
                                            <p:txEl>
                                              <p:pRg st="4" end="4"/>
                                            </p:txEl>
                                          </p:spTgt>
                                        </p:tgtEl>
                                        <p:attrNameLst>
                                          <p:attrName>style.visibility</p:attrName>
                                        </p:attrNameLst>
                                      </p:cBhvr>
                                      <p:to>
                                        <p:strVal val="visible"/>
                                      </p:to>
                                    </p:set>
                                    <p:animEffect transition="in" filter="fade">
                                      <p:cBhvr>
                                        <p:cTn id="29" dur="500"/>
                                        <p:tgtEl>
                                          <p:spTgt spid="169">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69">
                                            <p:txEl>
                                              <p:pRg st="5" end="5"/>
                                            </p:txEl>
                                          </p:spTgt>
                                        </p:tgtEl>
                                        <p:attrNameLst>
                                          <p:attrName>style.visibility</p:attrName>
                                        </p:attrNameLst>
                                      </p:cBhvr>
                                      <p:to>
                                        <p:strVal val="visible"/>
                                      </p:to>
                                    </p:set>
                                    <p:animEffect transition="in" filter="fade">
                                      <p:cBhvr>
                                        <p:cTn id="34" dur="500"/>
                                        <p:tgtEl>
                                          <p:spTgt spid="169">
                                            <p:txEl>
                                              <p:pRg st="5" end="5"/>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69">
                                            <p:txEl>
                                              <p:pRg st="6" end="6"/>
                                            </p:txEl>
                                          </p:spTgt>
                                        </p:tgtEl>
                                        <p:attrNameLst>
                                          <p:attrName>style.visibility</p:attrName>
                                        </p:attrNameLst>
                                      </p:cBhvr>
                                      <p:to>
                                        <p:strVal val="visible"/>
                                      </p:to>
                                    </p:set>
                                    <p:animEffect transition="in" filter="fade">
                                      <p:cBhvr>
                                        <p:cTn id="39" dur="500"/>
                                        <p:tgtEl>
                                          <p:spTgt spid="169">
                                            <p:txEl>
                                              <p:pRg st="6" end="6"/>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69">
                                            <p:txEl>
                                              <p:pRg st="7" end="7"/>
                                            </p:txEl>
                                          </p:spTgt>
                                        </p:tgtEl>
                                        <p:attrNameLst>
                                          <p:attrName>style.visibility</p:attrName>
                                        </p:attrNameLst>
                                      </p:cBhvr>
                                      <p:to>
                                        <p:strVal val="visible"/>
                                      </p:to>
                                    </p:set>
                                    <p:animEffect transition="in" filter="fade">
                                      <p:cBhvr>
                                        <p:cTn id="44" dur="500"/>
                                        <p:tgtEl>
                                          <p:spTgt spid="16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73FD8-C5F6-4598-8BA1-1C7E73F39E80}"/>
              </a:ext>
            </a:extLst>
          </p:cNvPr>
          <p:cNvSpPr>
            <a:spLocks noGrp="1"/>
          </p:cNvSpPr>
          <p:nvPr>
            <p:ph type="title"/>
          </p:nvPr>
        </p:nvSpPr>
        <p:spPr/>
        <p:txBody>
          <a:bodyPr/>
          <a:lstStyle/>
          <a:p>
            <a:r>
              <a:rPr lang="en-US" sz="3000" b="1" dirty="0"/>
              <a:t>Summary</a:t>
            </a:r>
            <a:endParaRPr lang="en-US" dirty="0"/>
          </a:p>
        </p:txBody>
      </p:sp>
      <p:sp>
        <p:nvSpPr>
          <p:cNvPr id="3" name="Text Placeholder 2">
            <a:extLst>
              <a:ext uri="{FF2B5EF4-FFF2-40B4-BE49-F238E27FC236}">
                <a16:creationId xmlns:a16="http://schemas.microsoft.com/office/drawing/2014/main" id="{1F036F98-9498-4D32-ACE1-5DB4A849ED35}"/>
              </a:ext>
            </a:extLst>
          </p:cNvPr>
          <p:cNvSpPr>
            <a:spLocks noGrp="1"/>
          </p:cNvSpPr>
          <p:nvPr>
            <p:ph type="body" idx="1"/>
          </p:nvPr>
        </p:nvSpPr>
        <p:spPr>
          <a:xfrm>
            <a:off x="457199" y="1200150"/>
            <a:ext cx="8229599" cy="3725679"/>
          </a:xfrm>
        </p:spPr>
        <p:txBody>
          <a:bodyPr/>
          <a:lstStyle/>
          <a:p>
            <a:pPr>
              <a:spcAft>
                <a:spcPts val="1200"/>
              </a:spcAft>
              <a:buFont typeface="Arial" panose="020B0604020202020204" pitchFamily="34" charset="0"/>
              <a:buChar char="•"/>
            </a:pPr>
            <a:r>
              <a:rPr lang="en-US" sz="2400" dirty="0"/>
              <a:t>Recursion models problems that are self-similar, decomposing a task into smaller, similar sub-tasks.</a:t>
            </a:r>
          </a:p>
          <a:p>
            <a:pPr>
              <a:spcAft>
                <a:spcPts val="1200"/>
              </a:spcAft>
              <a:buFont typeface="Arial" panose="020B0604020202020204" pitchFamily="34" charset="0"/>
              <a:buChar char="•"/>
            </a:pPr>
            <a:r>
              <a:rPr lang="en-US" sz="2400" dirty="0"/>
              <a:t>Whole task solved by combining solutions to sub-tasks (</a:t>
            </a:r>
            <a:r>
              <a:rPr lang="en-US" sz="2400" dirty="0">
                <a:solidFill>
                  <a:schemeClr val="tx1"/>
                </a:solidFill>
              </a:rPr>
              <a:t>divide and conquer</a:t>
            </a:r>
            <a:r>
              <a:rPr lang="en-US" sz="2400" dirty="0"/>
              <a:t>)</a:t>
            </a:r>
          </a:p>
          <a:p>
            <a:pPr>
              <a:spcAft>
                <a:spcPts val="1200"/>
              </a:spcAft>
              <a:buFont typeface="Arial" panose="020B0604020202020204" pitchFamily="34" charset="0"/>
              <a:buChar char="•"/>
            </a:pPr>
            <a:r>
              <a:rPr lang="en-US" sz="2400" dirty="0"/>
              <a:t>Since every task related to recursion is defined in terms of itself, method will continue calling itself until it reaches its </a:t>
            </a:r>
            <a:r>
              <a:rPr lang="en-US" sz="2400" b="1" dirty="0">
                <a:solidFill>
                  <a:srgbClr val="FF0000"/>
                </a:solidFill>
              </a:rPr>
              <a:t>base case</a:t>
            </a:r>
            <a:r>
              <a:rPr lang="en-US" sz="2400" dirty="0"/>
              <a:t>, which is simple enough to be solved directly</a:t>
            </a:r>
          </a:p>
          <a:p>
            <a:pPr>
              <a:spcAft>
                <a:spcPts val="1200"/>
              </a:spcAft>
              <a:buFont typeface="Arial" panose="020B0604020202020204" pitchFamily="34" charset="0"/>
              <a:buChar char="•"/>
            </a:pPr>
            <a:endParaRPr lang="en-US" sz="2400" dirty="0"/>
          </a:p>
          <a:p>
            <a:pPr>
              <a:spcAft>
                <a:spcPts val="1200"/>
              </a:spcAft>
              <a:buFont typeface="Arial" panose="020B0604020202020204" pitchFamily="34" charset="0"/>
              <a:buChar char="•"/>
            </a:pPr>
            <a:endParaRPr lang="en-US" sz="2400" dirty="0"/>
          </a:p>
        </p:txBody>
      </p:sp>
    </p:spTree>
    <p:extLst>
      <p:ext uri="{BB962C8B-B14F-4D97-AF65-F5344CB8AC3E}">
        <p14:creationId xmlns:p14="http://schemas.microsoft.com/office/powerpoint/2010/main" val="1608525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Shape 588"/>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Announcements </a:t>
            </a:r>
          </a:p>
        </p:txBody>
      </p:sp>
      <p:sp>
        <p:nvSpPr>
          <p:cNvPr id="3" name="Text Placeholder 2">
            <a:extLst>
              <a:ext uri="{FF2B5EF4-FFF2-40B4-BE49-F238E27FC236}">
                <a16:creationId xmlns:a16="http://schemas.microsoft.com/office/drawing/2014/main" id="{0AF59152-6652-4352-B371-8F437F431A70}"/>
              </a:ext>
            </a:extLst>
          </p:cNvPr>
          <p:cNvSpPr>
            <a:spLocks noGrp="1"/>
          </p:cNvSpPr>
          <p:nvPr>
            <p:ph type="body" idx="1"/>
          </p:nvPr>
        </p:nvSpPr>
        <p:spPr/>
        <p:txBody>
          <a:bodyPr/>
          <a:lstStyle/>
          <a:p>
            <a:pPr>
              <a:buFont typeface="Arial" charset="0"/>
              <a:buChar char="•"/>
            </a:pPr>
            <a:r>
              <a:rPr lang="en-US" sz="2200" dirty="0"/>
              <a:t>Design discussions for </a:t>
            </a:r>
            <a:r>
              <a:rPr lang="en-US" sz="2200" dirty="0" err="1"/>
              <a:t>DoodleJump</a:t>
            </a:r>
            <a:r>
              <a:rPr lang="en-US" sz="2200" dirty="0"/>
              <a:t> this week! </a:t>
            </a:r>
          </a:p>
          <a:p>
            <a:pPr>
              <a:buFont typeface="Arial" charset="0"/>
              <a:buChar char="•"/>
            </a:pPr>
            <a:r>
              <a:rPr lang="en-US" sz="2200" dirty="0" err="1"/>
              <a:t>DoodleJump</a:t>
            </a:r>
            <a:r>
              <a:rPr lang="en-US" sz="2200" dirty="0"/>
              <a:t> due dates:</a:t>
            </a:r>
          </a:p>
          <a:p>
            <a:pPr lvl="1">
              <a:buFont typeface="Arial" charset="0"/>
              <a:buChar char="•"/>
            </a:pPr>
            <a:r>
              <a:rPr lang="en-US" sz="2200" dirty="0"/>
              <a:t>Early: 10/29, 11:59PM</a:t>
            </a:r>
          </a:p>
          <a:p>
            <a:pPr lvl="1">
              <a:buFont typeface="Arial" charset="0"/>
              <a:buChar char="•"/>
            </a:pPr>
            <a:r>
              <a:rPr lang="en-US" sz="2200" dirty="0"/>
              <a:t>On-time: 10/31, 11:59PM</a:t>
            </a:r>
          </a:p>
          <a:p>
            <a:pPr lvl="1">
              <a:buFont typeface="Arial" charset="0"/>
              <a:buChar char="•"/>
            </a:pPr>
            <a:r>
              <a:rPr lang="en-US" sz="2200" dirty="0"/>
              <a:t>Late: 11/2, 11:59PM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9" name="Shape 179"/>
          <p:cNvSpPr txBox="1">
            <a:spLocks noGrp="1"/>
          </p:cNvSpPr>
          <p:nvPr>
            <p:ph type="body" idx="1"/>
          </p:nvPr>
        </p:nvSpPr>
        <p:spPr>
          <a:xfrm>
            <a:off x="285122" y="1245477"/>
            <a:ext cx="5149533" cy="3203943"/>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dirty="0">
                <a:solidFill>
                  <a:srgbClr val="000000"/>
                </a:solidFill>
                <a:latin typeface="Arial"/>
                <a:ea typeface="Arial"/>
                <a:cs typeface="Arial"/>
                <a:sym typeface="Arial"/>
              </a:rPr>
              <a:t>Thus we have 24 different ways the characters can choose cookies (4! = </a:t>
            </a:r>
            <a:r>
              <a:rPr lang="en-US" sz="2400" b="0" i="0" u="none" strike="noStrike" cap="none" dirty="0">
                <a:solidFill>
                  <a:srgbClr val="660066"/>
                </a:solidFill>
                <a:latin typeface="Arial"/>
                <a:ea typeface="Arial"/>
                <a:cs typeface="Arial"/>
                <a:sym typeface="Arial"/>
              </a:rPr>
              <a:t>4</a:t>
            </a:r>
            <a:r>
              <a:rPr lang="en-US" sz="2400" b="0" i="0" u="none" strike="noStrike" cap="none" dirty="0">
                <a:solidFill>
                  <a:srgbClr val="000000"/>
                </a:solidFill>
                <a:latin typeface="Arial"/>
                <a:ea typeface="Arial"/>
                <a:cs typeface="Arial"/>
                <a:sym typeface="Arial"/>
              </a:rPr>
              <a:t> x </a:t>
            </a:r>
            <a:r>
              <a:rPr lang="en-US" sz="2400" b="0" i="0" u="none" strike="noStrike" cap="none" dirty="0">
                <a:solidFill>
                  <a:srgbClr val="00FF00"/>
                </a:solidFill>
                <a:latin typeface="Arial"/>
                <a:ea typeface="Arial"/>
                <a:cs typeface="Arial"/>
                <a:sym typeface="Arial"/>
              </a:rPr>
              <a:t>3</a:t>
            </a:r>
            <a:r>
              <a:rPr lang="en-US" sz="2400" b="0" i="0" u="none" strike="noStrike" cap="none" dirty="0">
                <a:solidFill>
                  <a:srgbClr val="000000"/>
                </a:solidFill>
                <a:latin typeface="Arial"/>
                <a:ea typeface="Arial"/>
                <a:cs typeface="Arial"/>
                <a:sym typeface="Arial"/>
              </a:rPr>
              <a:t> x </a:t>
            </a:r>
            <a:r>
              <a:rPr lang="en-US" sz="2400" b="0" i="0" u="none" strike="noStrike" cap="none" dirty="0">
                <a:solidFill>
                  <a:srgbClr val="980000"/>
                </a:solidFill>
                <a:latin typeface="Arial"/>
                <a:ea typeface="Arial"/>
                <a:cs typeface="Arial"/>
                <a:sym typeface="Arial"/>
              </a:rPr>
              <a:t>2</a:t>
            </a:r>
            <a:r>
              <a:rPr lang="en-US" sz="2400" b="0" i="0" u="none" strike="noStrike" cap="none" dirty="0">
                <a:solidFill>
                  <a:srgbClr val="000000"/>
                </a:solidFill>
                <a:latin typeface="Arial"/>
                <a:ea typeface="Arial"/>
                <a:cs typeface="Arial"/>
                <a:sym typeface="Arial"/>
              </a:rPr>
              <a:t> x </a:t>
            </a:r>
            <a:r>
              <a:rPr lang="en-US" sz="2400" b="0" i="0" u="none" strike="noStrike" cap="none" dirty="0">
                <a:solidFill>
                  <a:srgbClr val="0000FF"/>
                </a:solidFill>
                <a:latin typeface="Arial"/>
                <a:ea typeface="Arial"/>
                <a:cs typeface="Arial"/>
                <a:sym typeface="Arial"/>
              </a:rPr>
              <a:t>1</a:t>
            </a:r>
            <a:r>
              <a:rPr lang="en-US" sz="2400" b="0" i="0" u="none" strike="noStrike" cap="none" dirty="0">
                <a:solidFill>
                  <a:srgbClr val="000000"/>
                </a:solidFill>
                <a:latin typeface="Arial"/>
                <a:ea typeface="Arial"/>
                <a:cs typeface="Arial"/>
                <a:sym typeface="Arial"/>
              </a:rPr>
              <a:t> = 24)</a:t>
            </a:r>
          </a:p>
          <a:p>
            <a:pPr marL="419100" marR="0" lvl="0" indent="-342900" algn="l" rtl="0">
              <a:lnSpc>
                <a:spcPct val="100000"/>
              </a:lnSpc>
              <a:spcBef>
                <a:spcPts val="0"/>
              </a:spcBef>
              <a:spcAft>
                <a:spcPts val="0"/>
              </a:spcAft>
              <a:buClr>
                <a:srgbClr val="000000"/>
              </a:buClr>
              <a:buSzPct val="100000"/>
              <a:buFont typeface="Arial"/>
              <a:buNone/>
            </a:pPr>
            <a:endParaRPr sz="2400" b="0" i="0" u="none" strike="noStrike" cap="none" dirty="0">
              <a:solidFill>
                <a:srgbClr val="000000"/>
              </a:solidFill>
              <a:latin typeface="Arial"/>
              <a:ea typeface="Arial"/>
              <a:cs typeface="Arial"/>
              <a:sym typeface="Arial"/>
            </a:endParaRPr>
          </a:p>
          <a:p>
            <a:pPr marL="419100" marR="0" lvl="0" indent="-342900" algn="l" rtl="0">
              <a:lnSpc>
                <a:spcPct val="100000"/>
              </a:lnSpc>
              <a:spcBef>
                <a:spcPts val="0"/>
              </a:spcBef>
              <a:spcAft>
                <a:spcPts val="0"/>
              </a:spcAft>
              <a:buClr>
                <a:srgbClr val="000000"/>
              </a:buClr>
              <a:buSzPct val="100000"/>
              <a:buFont typeface="Arial"/>
              <a:buChar char="•"/>
            </a:pPr>
            <a:r>
              <a:rPr lang="en-US" sz="2400" b="0" i="0" u="none" strike="noStrike" cap="none" dirty="0">
                <a:solidFill>
                  <a:srgbClr val="000000"/>
                </a:solidFill>
                <a:latin typeface="Arial"/>
                <a:ea typeface="Arial"/>
                <a:cs typeface="Arial"/>
                <a:sym typeface="Arial"/>
              </a:rPr>
              <a:t>What if we wanted to solve this problem for all of Michael’s enemies– </a:t>
            </a:r>
            <a:r>
              <a:rPr lang="en-US" sz="2400" dirty="0"/>
              <a:t>a</a:t>
            </a:r>
            <a:r>
              <a:rPr lang="en-US" sz="2400" b="0" i="0" u="none" strike="noStrike" cap="none" dirty="0">
                <a:solidFill>
                  <a:srgbClr val="000000"/>
                </a:solidFill>
                <a:latin typeface="Arial"/>
                <a:ea typeface="Arial"/>
                <a:cs typeface="Arial"/>
                <a:sym typeface="Arial"/>
              </a:rPr>
              <a:t>ll of the employees at </a:t>
            </a:r>
            <a:r>
              <a:rPr lang="en-US" sz="2400" b="0" i="0" u="none" strike="noStrike" cap="none" dirty="0" err="1">
                <a:solidFill>
                  <a:srgbClr val="000000"/>
                </a:solidFill>
                <a:latin typeface="Arial"/>
                <a:ea typeface="Arial"/>
                <a:cs typeface="Arial"/>
                <a:sym typeface="Arial"/>
              </a:rPr>
              <a:t>Dunder</a:t>
            </a:r>
            <a:r>
              <a:rPr lang="en-US" sz="2400" b="0" i="0" u="none" strike="noStrike" cap="none" dirty="0">
                <a:solidFill>
                  <a:srgbClr val="000000"/>
                </a:solidFill>
                <a:latin typeface="Arial"/>
                <a:ea typeface="Arial"/>
                <a:cs typeface="Arial"/>
                <a:sym typeface="Arial"/>
              </a:rPr>
              <a:t> Mifflin?</a:t>
            </a:r>
          </a:p>
        </p:txBody>
      </p:sp>
      <p:pic>
        <p:nvPicPr>
          <p:cNvPr id="4" name="Picture 3" descr="A person wearing a suit and tie&#10;&#10;Description automatically generated">
            <a:extLst>
              <a:ext uri="{FF2B5EF4-FFF2-40B4-BE49-F238E27FC236}">
                <a16:creationId xmlns:a16="http://schemas.microsoft.com/office/drawing/2014/main" id="{1273A0FF-2584-DC40-9F84-04D6D8056EA0}"/>
              </a:ext>
            </a:extLst>
          </p:cNvPr>
          <p:cNvPicPr>
            <a:picLocks noChangeAspect="1"/>
          </p:cNvPicPr>
          <p:nvPr/>
        </p:nvPicPr>
        <p:blipFill>
          <a:blip r:embed="rId3"/>
          <a:stretch>
            <a:fillRect/>
          </a:stretch>
        </p:blipFill>
        <p:spPr>
          <a:xfrm>
            <a:off x="5643866" y="1724398"/>
            <a:ext cx="2947310" cy="1694703"/>
          </a:xfrm>
          <a:prstGeom prst="rect">
            <a:avLst/>
          </a:prstGeom>
        </p:spPr>
      </p:pic>
      <p:sp>
        <p:nvSpPr>
          <p:cNvPr id="9" name="Shape 168">
            <a:extLst>
              <a:ext uri="{FF2B5EF4-FFF2-40B4-BE49-F238E27FC236}">
                <a16:creationId xmlns:a16="http://schemas.microsoft.com/office/drawing/2014/main" id="{85EA6AB0-B4CE-DA4C-9CAA-609B3A36203B}"/>
              </a:ext>
            </a:extLst>
          </p:cNvPr>
          <p:cNvSpPr txBox="1">
            <a:spLocks/>
          </p:cNvSpPr>
          <p:nvPr/>
        </p:nvSpPr>
        <p:spPr>
          <a:xfrm>
            <a:off x="345440" y="0"/>
            <a:ext cx="9352290" cy="857250"/>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spcBef>
                <a:spcPts val="0"/>
              </a:spcBef>
              <a:spcAft>
                <a:spcPts val="0"/>
              </a:spcAft>
              <a:buNone/>
              <a:defRPr sz="1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None/>
              <a:defRPr sz="1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None/>
              <a:defRPr sz="1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None/>
              <a:defRPr sz="1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None/>
              <a:defRPr sz="1400" b="0" i="0" u="none" strike="noStrike" cap="none">
                <a:solidFill>
                  <a:srgbClr val="000000"/>
                </a:solidFill>
                <a:latin typeface="Arial"/>
                <a:ea typeface="Arial"/>
                <a:cs typeface="Arial"/>
                <a:sym typeface="Arial"/>
              </a:defRPr>
            </a:lvl9pPr>
          </a:lstStyle>
          <a:p>
            <a:pPr>
              <a:buClr>
                <a:srgbClr val="000000"/>
              </a:buClr>
              <a:buSzPct val="25000"/>
              <a:buFont typeface="Arial"/>
              <a:buNone/>
            </a:pPr>
            <a:r>
              <a:rPr lang="en-US" sz="2800" b="1" dirty="0"/>
              <a:t>Jim, Pam Dwight &amp; Michael Like Cookies (2/2)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9">
                                            <p:txEl>
                                              <p:pRg st="0" end="0"/>
                                            </p:txEl>
                                          </p:spTgt>
                                        </p:tgtEl>
                                        <p:attrNameLst>
                                          <p:attrName>style.visibility</p:attrName>
                                        </p:attrNameLst>
                                      </p:cBhvr>
                                      <p:to>
                                        <p:strVal val="visible"/>
                                      </p:to>
                                    </p:set>
                                    <p:animEffect transition="in" filter="fade">
                                      <p:cBhvr>
                                        <p:cTn id="7" dur="500"/>
                                        <p:tgtEl>
                                          <p:spTgt spid="17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9">
                                            <p:txEl>
                                              <p:pRg st="2" end="2"/>
                                            </p:txEl>
                                          </p:spTgt>
                                        </p:tgtEl>
                                        <p:attrNameLst>
                                          <p:attrName>style.visibility</p:attrName>
                                        </p:attrNameLst>
                                      </p:cBhvr>
                                      <p:to>
                                        <p:strVal val="visible"/>
                                      </p:to>
                                    </p:set>
                                    <p:animEffect transition="in" filter="fade">
                                      <p:cBhvr>
                                        <p:cTn id="12" dur="500"/>
                                        <p:tgtEl>
                                          <p:spTgt spid="179">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dirty="0">
                <a:solidFill>
                  <a:srgbClr val="000000"/>
                </a:solidFill>
                <a:latin typeface="Arial"/>
                <a:ea typeface="Arial"/>
                <a:cs typeface="Arial"/>
                <a:sym typeface="Arial"/>
              </a:rPr>
              <a:t>Factorial Function</a:t>
            </a:r>
          </a:p>
        </p:txBody>
      </p:sp>
      <p:sp>
        <p:nvSpPr>
          <p:cNvPr id="185" name="Shape 185"/>
          <p:cNvSpPr txBox="1">
            <a:spLocks noGrp="1"/>
          </p:cNvSpPr>
          <p:nvPr>
            <p:ph type="body" idx="1"/>
          </p:nvPr>
        </p:nvSpPr>
        <p:spPr>
          <a:xfrm>
            <a:off x="272562" y="1063228"/>
            <a:ext cx="6758446" cy="3725679"/>
          </a:xfrm>
          <a:prstGeom prst="rect">
            <a:avLst/>
          </a:prstGeom>
          <a:noFill/>
          <a:ln>
            <a:noFill/>
          </a:ln>
        </p:spPr>
        <p:txBody>
          <a:bodyPr lIns="91425" tIns="91425" rIns="91425" bIns="91425" anchor="t" anchorCtr="0">
            <a:noAutofit/>
          </a:bodyPr>
          <a:lstStyle/>
          <a:p>
            <a:pPr marL="457200" marR="0" lvl="0" indent="-342900" algn="l" rtl="0">
              <a:lnSpc>
                <a:spcPct val="100000"/>
              </a:lnSpc>
              <a:spcBef>
                <a:spcPts val="0"/>
              </a:spcBef>
              <a:spcAft>
                <a:spcPts val="0"/>
              </a:spcAft>
              <a:buClr>
                <a:srgbClr val="000000"/>
              </a:buClr>
              <a:buSzPct val="100000"/>
              <a:buFont typeface="Arial"/>
              <a:buChar char="•"/>
            </a:pPr>
            <a:r>
              <a:rPr lang="en-US" sz="2000" b="0" i="0" u="none" strike="noStrike" cap="none" dirty="0">
                <a:solidFill>
                  <a:srgbClr val="000000"/>
                </a:solidFill>
                <a:latin typeface="Arial"/>
                <a:ea typeface="Arial"/>
                <a:cs typeface="Arial"/>
                <a:sym typeface="Arial"/>
              </a:rPr>
              <a:t>Model this problem mathematically:</a:t>
            </a:r>
          </a:p>
          <a:p>
            <a:pPr marL="457200">
              <a:buClr>
                <a:srgbClr val="000000"/>
              </a:buClr>
              <a:buSzPct val="25000"/>
            </a:pPr>
            <a:r>
              <a:rPr lang="en-US" sz="1600" b="0" i="0" u="none" strike="noStrike" cap="none" dirty="0">
                <a:solidFill>
                  <a:srgbClr val="000000"/>
                </a:solidFill>
                <a:latin typeface="Arial"/>
                <a:ea typeface="Arial"/>
                <a:cs typeface="Arial"/>
                <a:sym typeface="Arial"/>
              </a:rPr>
              <a:t>	factorial (n!) calculates the total number of unique         </a:t>
            </a:r>
            <a:r>
              <a:rPr lang="en-US" sz="1600" b="0" i="1" u="none" strike="noStrike" cap="none" dirty="0">
                <a:solidFill>
                  <a:srgbClr val="FF0000"/>
                </a:solidFill>
                <a:latin typeface="Arial"/>
                <a:ea typeface="Arial"/>
                <a:cs typeface="Arial"/>
                <a:sym typeface="Arial"/>
              </a:rPr>
              <a:t>permutations</a:t>
            </a:r>
            <a:r>
              <a:rPr lang="en-US" dirty="0">
                <a:solidFill>
                  <a:schemeClr val="tx1"/>
                </a:solidFill>
              </a:rPr>
              <a:t>, </a:t>
            </a:r>
            <a:r>
              <a:rPr lang="en-US" sz="1600" dirty="0">
                <a:solidFill>
                  <a:schemeClr val="tx1"/>
                </a:solidFill>
              </a:rPr>
              <a:t>or the number of different ways to           arrange/order</a:t>
            </a:r>
            <a:r>
              <a:rPr lang="en-US" sz="1600" dirty="0"/>
              <a:t> </a:t>
            </a:r>
            <a:r>
              <a:rPr lang="en-US" sz="1600" i="1" dirty="0">
                <a:solidFill>
                  <a:srgbClr val="FF0000"/>
                </a:solidFill>
              </a:rPr>
              <a:t>n</a:t>
            </a:r>
            <a:r>
              <a:rPr lang="en-US" sz="1600" i="1" dirty="0"/>
              <a:t> </a:t>
            </a:r>
            <a:r>
              <a:rPr lang="en-US" sz="1600" dirty="0"/>
              <a:t>items</a:t>
            </a:r>
          </a:p>
          <a:p>
            <a:pPr marL="457200" marR="0" lvl="0" indent="-342900" algn="l" rtl="0">
              <a:lnSpc>
                <a:spcPct val="100000"/>
              </a:lnSpc>
              <a:spcBef>
                <a:spcPts val="0"/>
              </a:spcBef>
              <a:spcAft>
                <a:spcPts val="0"/>
              </a:spcAft>
              <a:buClr>
                <a:srgbClr val="000000"/>
              </a:buClr>
              <a:buSzPct val="100000"/>
              <a:buFont typeface="Arial"/>
              <a:buChar char="•"/>
            </a:pPr>
            <a:endParaRPr lang="en-US" sz="1800" b="0" i="0" u="none" strike="noStrike" cap="none" dirty="0">
              <a:solidFill>
                <a:srgbClr val="000000"/>
              </a:solidFill>
              <a:latin typeface="Arial"/>
              <a:ea typeface="Arial"/>
              <a:cs typeface="Arial"/>
              <a:sym typeface="Arial"/>
            </a:endParaRPr>
          </a:p>
          <a:p>
            <a:pPr marL="457200" marR="0" lvl="0" indent="-342900" algn="l" rtl="0">
              <a:lnSpc>
                <a:spcPct val="100000"/>
              </a:lnSpc>
              <a:spcBef>
                <a:spcPts val="0"/>
              </a:spcBef>
              <a:spcAft>
                <a:spcPts val="0"/>
              </a:spcAft>
              <a:buClr>
                <a:srgbClr val="000000"/>
              </a:buClr>
              <a:buSzPct val="100000"/>
              <a:buFont typeface="Arial"/>
              <a:buChar char="•"/>
            </a:pPr>
            <a:r>
              <a:rPr lang="en-US" sz="1800" b="0" i="0" u="none" strike="noStrike" cap="none" dirty="0">
                <a:solidFill>
                  <a:srgbClr val="000000"/>
                </a:solidFill>
                <a:latin typeface="Arial"/>
                <a:ea typeface="Arial"/>
                <a:cs typeface="Arial"/>
                <a:sym typeface="Arial"/>
              </a:rPr>
              <a:t>Small examples:</a:t>
            </a:r>
          </a:p>
          <a:p>
            <a:pPr marL="457200" lvl="0">
              <a:buClr>
                <a:srgbClr val="000000"/>
              </a:buClr>
              <a:buSzPct val="25000"/>
            </a:pPr>
            <a:r>
              <a:rPr lang="en-US" sz="1800" b="0" i="0" u="none" strike="noStrike" cap="none" dirty="0">
                <a:solidFill>
                  <a:srgbClr val="000000"/>
                </a:solidFill>
                <a:latin typeface="Arial"/>
                <a:ea typeface="Arial"/>
                <a:cs typeface="Arial"/>
                <a:sym typeface="Arial"/>
              </a:rPr>
              <a:t>	</a:t>
            </a:r>
            <a:r>
              <a:rPr lang="en-US" sz="1400" b="0" i="0" u="none" strike="noStrike" cap="none" dirty="0">
                <a:solidFill>
                  <a:srgbClr val="000000"/>
                </a:solidFill>
                <a:latin typeface="Arial"/>
                <a:ea typeface="Arial"/>
                <a:cs typeface="Arial"/>
                <a:sym typeface="Arial"/>
              </a:rPr>
              <a:t>1! = 1                 		</a:t>
            </a:r>
            <a:r>
              <a:rPr lang="en-US" dirty="0"/>
              <a:t> 2! = 2*1 = 2 </a:t>
            </a:r>
            <a:r>
              <a:rPr lang="en-US" sz="1400" b="0" i="0" u="none" strike="noStrike" cap="none" dirty="0">
                <a:solidFill>
                  <a:srgbClr val="000000"/>
                </a:solidFill>
                <a:latin typeface="Arial"/>
                <a:ea typeface="Arial"/>
                <a:cs typeface="Arial"/>
                <a:sym typeface="Arial"/>
              </a:rPr>
              <a:t>	</a:t>
            </a:r>
            <a:r>
              <a:rPr lang="en-US" dirty="0"/>
              <a:t> 	</a:t>
            </a:r>
          </a:p>
          <a:p>
            <a:pPr marL="457200" lvl="0">
              <a:buClr>
                <a:srgbClr val="000000"/>
              </a:buClr>
              <a:buSzPct val="25000"/>
            </a:pPr>
            <a:r>
              <a:rPr lang="en-US" dirty="0"/>
              <a:t>	3! = 3*2*1 = 6		 </a:t>
            </a:r>
            <a:r>
              <a:rPr lang="en-US" sz="1400" b="0" i="0" u="none" strike="noStrike" cap="none" dirty="0">
                <a:solidFill>
                  <a:srgbClr val="000000"/>
                </a:solidFill>
                <a:latin typeface="Arial"/>
                <a:ea typeface="Arial"/>
                <a:cs typeface="Arial"/>
                <a:sym typeface="Arial"/>
              </a:rPr>
              <a:t>4! = 4*3*2*1 = </a:t>
            </a:r>
            <a:r>
              <a:rPr lang="en-US" dirty="0"/>
              <a:t>24		 </a:t>
            </a:r>
          </a:p>
          <a:p>
            <a:pPr marL="457200" lvl="0">
              <a:buClr>
                <a:srgbClr val="000000"/>
              </a:buClr>
              <a:buSzPct val="25000"/>
            </a:pPr>
            <a:r>
              <a:rPr lang="en-US" dirty="0"/>
              <a:t>	5! = 5*4*3*2*1 = 120</a:t>
            </a:r>
            <a:endParaRPr lang="en-US" sz="1400" b="0" i="0" u="none" strike="noStrike" cap="none" dirty="0">
              <a:solidFill>
                <a:srgbClr val="000000"/>
              </a:solidFill>
              <a:latin typeface="Arial"/>
              <a:ea typeface="Arial"/>
              <a:cs typeface="Arial"/>
              <a:sym typeface="Arial"/>
            </a:endParaRPr>
          </a:p>
          <a:p>
            <a:pPr marL="457200" marR="0" lvl="0" indent="-342900" algn="l" rtl="0">
              <a:lnSpc>
                <a:spcPct val="100000"/>
              </a:lnSpc>
              <a:spcBef>
                <a:spcPts val="0"/>
              </a:spcBef>
              <a:spcAft>
                <a:spcPts val="0"/>
              </a:spcAft>
              <a:buClr>
                <a:srgbClr val="000000"/>
              </a:buClr>
              <a:buSzPct val="25000"/>
              <a:buFont typeface="Arial"/>
              <a:buNone/>
            </a:pPr>
            <a:endParaRPr sz="1400" b="0" i="0" u="none" strike="noStrike" cap="none" dirty="0">
              <a:solidFill>
                <a:srgbClr val="000000"/>
              </a:solidFill>
              <a:latin typeface="Arial"/>
              <a:ea typeface="Arial"/>
              <a:cs typeface="Arial"/>
              <a:sym typeface="Arial"/>
            </a:endParaRPr>
          </a:p>
          <a:p>
            <a:pPr marL="457200" marR="0" lvl="0" indent="-342900" algn="l" rtl="0">
              <a:lnSpc>
                <a:spcPct val="100000"/>
              </a:lnSpc>
              <a:spcBef>
                <a:spcPts val="0"/>
              </a:spcBef>
              <a:spcAft>
                <a:spcPts val="0"/>
              </a:spcAft>
              <a:buClr>
                <a:srgbClr val="000000"/>
              </a:buClr>
              <a:buSzPct val="100000"/>
              <a:buFont typeface="Arial"/>
              <a:buChar char="•"/>
            </a:pPr>
            <a:r>
              <a:rPr lang="en-US" sz="1800" b="0" i="1" u="none" strike="noStrike" cap="none" dirty="0">
                <a:solidFill>
                  <a:srgbClr val="FF0000"/>
                </a:solidFill>
                <a:latin typeface="Arial"/>
                <a:ea typeface="Arial"/>
                <a:cs typeface="Arial"/>
                <a:sym typeface="Arial"/>
              </a:rPr>
              <a:t>Iterative</a:t>
            </a:r>
            <a:r>
              <a:rPr lang="en-US" sz="1800" b="0" i="0" u="none" strike="noStrike" cap="none" dirty="0">
                <a:solidFill>
                  <a:srgbClr val="000000"/>
                </a:solidFill>
                <a:latin typeface="Arial"/>
                <a:ea typeface="Arial"/>
                <a:cs typeface="Arial"/>
                <a:sym typeface="Arial"/>
              </a:rPr>
              <a:t> definition:   n! = n * (n-1) * (n-2) * … * 1</a:t>
            </a:r>
          </a:p>
          <a:p>
            <a:pPr marL="457200" marR="0" lvl="0" indent="-342900" algn="l" rtl="0">
              <a:lnSpc>
                <a:spcPct val="100000"/>
              </a:lnSpc>
              <a:spcBef>
                <a:spcPts val="0"/>
              </a:spcBef>
              <a:spcAft>
                <a:spcPts val="0"/>
              </a:spcAft>
              <a:buClr>
                <a:srgbClr val="000000"/>
              </a:buClr>
              <a:buSzPct val="25000"/>
              <a:buFont typeface="Arial"/>
              <a:buNone/>
            </a:pPr>
            <a:endParaRPr sz="1800" b="0" i="0" u="none" strike="noStrike" cap="none" dirty="0">
              <a:solidFill>
                <a:srgbClr val="000000"/>
              </a:solidFill>
              <a:latin typeface="Arial"/>
              <a:ea typeface="Arial"/>
              <a:cs typeface="Arial"/>
              <a:sym typeface="Arial"/>
            </a:endParaRPr>
          </a:p>
          <a:p>
            <a:pPr marL="457200" marR="0" lvl="0" indent="-342900" algn="l" rtl="0">
              <a:lnSpc>
                <a:spcPct val="100000"/>
              </a:lnSpc>
              <a:spcBef>
                <a:spcPts val="0"/>
              </a:spcBef>
              <a:spcAft>
                <a:spcPts val="0"/>
              </a:spcAft>
              <a:buClr>
                <a:srgbClr val="000000"/>
              </a:buClr>
              <a:buSzPct val="100000"/>
              <a:buFont typeface="Arial"/>
              <a:buChar char="•"/>
            </a:pPr>
            <a:r>
              <a:rPr lang="en-US" sz="1800" b="0" i="1" u="none" strike="noStrike" cap="none" dirty="0">
                <a:solidFill>
                  <a:srgbClr val="FF0000"/>
                </a:solidFill>
                <a:latin typeface="Arial"/>
                <a:ea typeface="Arial"/>
                <a:cs typeface="Arial"/>
                <a:sym typeface="Arial"/>
              </a:rPr>
              <a:t>Recursive</a:t>
            </a:r>
            <a:r>
              <a:rPr lang="en-US" sz="1800" b="0" i="0" u="none" strike="noStrike" cap="none" dirty="0">
                <a:solidFill>
                  <a:srgbClr val="000000"/>
                </a:solidFill>
                <a:latin typeface="Arial"/>
                <a:ea typeface="Arial"/>
                <a:cs typeface="Arial"/>
                <a:sym typeface="Arial"/>
              </a:rPr>
              <a:t> definition:  	n! = n * (n-1)!  for n &gt;= 1</a:t>
            </a:r>
            <a:r>
              <a:rPr lang="en-US" sz="1800" dirty="0"/>
              <a:t> </a:t>
            </a:r>
            <a:r>
              <a:rPr lang="en-US" sz="1800" b="0" i="0" u="none" strike="noStrike" cap="none" dirty="0">
                <a:solidFill>
                  <a:srgbClr val="000000"/>
                </a:solidFill>
                <a:latin typeface="Arial"/>
                <a:ea typeface="Arial"/>
                <a:cs typeface="Arial"/>
                <a:sym typeface="Arial"/>
              </a:rPr>
              <a:t>and 0! = 1</a:t>
            </a:r>
          </a:p>
          <a:p>
            <a:pPr marL="342900" marR="0" lvl="0" indent="-342900" algn="l" rtl="0">
              <a:spcBef>
                <a:spcPts val="0"/>
              </a:spcBef>
              <a:spcAft>
                <a:spcPts val="0"/>
              </a:spcAft>
              <a:buSzPct val="25000"/>
              <a:buNone/>
            </a:pPr>
            <a:endParaRPr sz="1800" b="0" i="0" u="none" strike="noStrike" cap="none" dirty="0">
              <a:solidFill>
                <a:srgbClr val="000000"/>
              </a:solidFill>
              <a:latin typeface="Arial"/>
              <a:ea typeface="Arial"/>
              <a:cs typeface="Arial"/>
              <a:sym typeface="Arial"/>
            </a:endParaRPr>
          </a:p>
        </p:txBody>
      </p:sp>
      <p:pic>
        <p:nvPicPr>
          <p:cNvPr id="6" name="Picture 5" descr="Two people looking at the camera&#10;&#10;Description automatically generated">
            <a:extLst>
              <a:ext uri="{FF2B5EF4-FFF2-40B4-BE49-F238E27FC236}">
                <a16:creationId xmlns:a16="http://schemas.microsoft.com/office/drawing/2014/main" id="{8E8207A3-2A94-F04E-8BAE-589F6B5CE40A}"/>
              </a:ext>
            </a:extLst>
          </p:cNvPr>
          <p:cNvPicPr>
            <a:picLocks noChangeAspect="1"/>
          </p:cNvPicPr>
          <p:nvPr/>
        </p:nvPicPr>
        <p:blipFill>
          <a:blip r:embed="rId3"/>
          <a:stretch>
            <a:fillRect/>
          </a:stretch>
        </p:blipFill>
        <p:spPr>
          <a:xfrm>
            <a:off x="5622973" y="1619361"/>
            <a:ext cx="2816070" cy="15786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5">
                                            <p:txEl>
                                              <p:pRg st="0" end="0"/>
                                            </p:txEl>
                                          </p:spTgt>
                                        </p:tgtEl>
                                        <p:attrNameLst>
                                          <p:attrName>style.visibility</p:attrName>
                                        </p:attrNameLst>
                                      </p:cBhvr>
                                      <p:to>
                                        <p:strVal val="visible"/>
                                      </p:to>
                                    </p:set>
                                    <p:animEffect transition="in" filter="fade">
                                      <p:cBhvr>
                                        <p:cTn id="7" dur="500"/>
                                        <p:tgtEl>
                                          <p:spTgt spid="18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5">
                                            <p:txEl>
                                              <p:pRg st="1" end="1"/>
                                            </p:txEl>
                                          </p:spTgt>
                                        </p:tgtEl>
                                        <p:attrNameLst>
                                          <p:attrName>style.visibility</p:attrName>
                                        </p:attrNameLst>
                                      </p:cBhvr>
                                      <p:to>
                                        <p:strVal val="visible"/>
                                      </p:to>
                                    </p:set>
                                    <p:animEffect transition="in" filter="fade">
                                      <p:cBhvr>
                                        <p:cTn id="15" dur="500"/>
                                        <p:tgtEl>
                                          <p:spTgt spid="185">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85">
                                            <p:txEl>
                                              <p:pRg st="3" end="3"/>
                                            </p:txEl>
                                          </p:spTgt>
                                        </p:tgtEl>
                                        <p:attrNameLst>
                                          <p:attrName>style.visibility</p:attrName>
                                        </p:attrNameLst>
                                      </p:cBhvr>
                                      <p:to>
                                        <p:strVal val="visible"/>
                                      </p:to>
                                    </p:set>
                                    <p:animEffect transition="in" filter="fade">
                                      <p:cBhvr>
                                        <p:cTn id="20" dur="500"/>
                                        <p:tgtEl>
                                          <p:spTgt spid="185">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85">
                                            <p:txEl>
                                              <p:pRg st="4" end="4"/>
                                            </p:txEl>
                                          </p:spTgt>
                                        </p:tgtEl>
                                        <p:attrNameLst>
                                          <p:attrName>style.visibility</p:attrName>
                                        </p:attrNameLst>
                                      </p:cBhvr>
                                      <p:to>
                                        <p:strVal val="visible"/>
                                      </p:to>
                                    </p:set>
                                    <p:animEffect transition="in" filter="fade">
                                      <p:cBhvr>
                                        <p:cTn id="25" dur="500"/>
                                        <p:tgtEl>
                                          <p:spTgt spid="185">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85">
                                            <p:txEl>
                                              <p:pRg st="5" end="5"/>
                                            </p:txEl>
                                          </p:spTgt>
                                        </p:tgtEl>
                                        <p:attrNameLst>
                                          <p:attrName>style.visibility</p:attrName>
                                        </p:attrNameLst>
                                      </p:cBhvr>
                                      <p:to>
                                        <p:strVal val="visible"/>
                                      </p:to>
                                    </p:set>
                                    <p:animEffect transition="in" filter="fade">
                                      <p:cBhvr>
                                        <p:cTn id="30" dur="500"/>
                                        <p:tgtEl>
                                          <p:spTgt spid="185">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85">
                                            <p:txEl>
                                              <p:pRg st="6" end="6"/>
                                            </p:txEl>
                                          </p:spTgt>
                                        </p:tgtEl>
                                        <p:attrNameLst>
                                          <p:attrName>style.visibility</p:attrName>
                                        </p:attrNameLst>
                                      </p:cBhvr>
                                      <p:to>
                                        <p:strVal val="visible"/>
                                      </p:to>
                                    </p:set>
                                    <p:animEffect transition="in" filter="fade">
                                      <p:cBhvr>
                                        <p:cTn id="35" dur="500"/>
                                        <p:tgtEl>
                                          <p:spTgt spid="185">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85">
                                            <p:txEl>
                                              <p:pRg st="8" end="8"/>
                                            </p:txEl>
                                          </p:spTgt>
                                        </p:tgtEl>
                                        <p:attrNameLst>
                                          <p:attrName>style.visibility</p:attrName>
                                        </p:attrNameLst>
                                      </p:cBhvr>
                                      <p:to>
                                        <p:strVal val="visible"/>
                                      </p:to>
                                    </p:set>
                                    <p:animEffect transition="in" filter="fade">
                                      <p:cBhvr>
                                        <p:cTn id="40" dur="500"/>
                                        <p:tgtEl>
                                          <p:spTgt spid="185">
                                            <p:txEl>
                                              <p:pRg st="8" end="8"/>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85">
                                            <p:txEl>
                                              <p:pRg st="10" end="10"/>
                                            </p:txEl>
                                          </p:spTgt>
                                        </p:tgtEl>
                                        <p:attrNameLst>
                                          <p:attrName>style.visibility</p:attrName>
                                        </p:attrNameLst>
                                      </p:cBhvr>
                                      <p:to>
                                        <p:strVal val="visible"/>
                                      </p:to>
                                    </p:set>
                                    <p:animEffect transition="in" filter="fade">
                                      <p:cBhvr>
                                        <p:cTn id="45" dur="500"/>
                                        <p:tgtEl>
                                          <p:spTgt spid="18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Recursion (1/2)</a:t>
            </a:r>
          </a:p>
        </p:txBody>
      </p:sp>
      <p:sp>
        <p:nvSpPr>
          <p:cNvPr id="191" name="Shape 191"/>
          <p:cNvSpPr txBox="1">
            <a:spLocks noGrp="1"/>
          </p:cNvSpPr>
          <p:nvPr>
            <p:ph type="body" idx="1"/>
          </p:nvPr>
        </p:nvSpPr>
        <p:spPr>
          <a:xfrm>
            <a:off x="272562" y="1141397"/>
            <a:ext cx="4814155" cy="3010343"/>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1000"/>
              </a:spcAft>
              <a:buClr>
                <a:srgbClr val="000000"/>
              </a:buClr>
              <a:buSzPct val="100000"/>
              <a:buFont typeface="Arial"/>
              <a:buChar char="•"/>
            </a:pPr>
            <a:r>
              <a:rPr lang="en-US" sz="2000" b="0" i="0" u="none" strike="noStrike" cap="none" dirty="0">
                <a:solidFill>
                  <a:srgbClr val="000000"/>
                </a:solidFill>
                <a:latin typeface="Arial"/>
                <a:ea typeface="Arial"/>
                <a:cs typeface="Arial"/>
                <a:sym typeface="Arial"/>
              </a:rPr>
              <a:t>Models problems that are </a:t>
            </a:r>
            <a:r>
              <a:rPr lang="en-US" sz="2000" b="0" i="0" u="none" strike="noStrike" cap="none" dirty="0">
                <a:solidFill>
                  <a:srgbClr val="FF0000"/>
                </a:solidFill>
                <a:latin typeface="Arial"/>
                <a:ea typeface="Arial"/>
                <a:cs typeface="Arial"/>
                <a:sym typeface="Arial"/>
              </a:rPr>
              <a:t>self-similar</a:t>
            </a:r>
          </a:p>
          <a:p>
            <a:pPr marL="876300" marR="0" lvl="1" indent="-342900" algn="l" rtl="0">
              <a:lnSpc>
                <a:spcPct val="100000"/>
              </a:lnSpc>
              <a:spcBef>
                <a:spcPts val="0"/>
              </a:spcBef>
              <a:spcAft>
                <a:spcPts val="600"/>
              </a:spcAft>
              <a:buClr>
                <a:srgbClr val="000000"/>
              </a:buClr>
              <a:buSzPct val="75000"/>
              <a:buFont typeface="Courier New"/>
              <a:buChar char="o"/>
            </a:pPr>
            <a:r>
              <a:rPr lang="en-US" sz="2000" dirty="0"/>
              <a:t>de</a:t>
            </a:r>
            <a:r>
              <a:rPr lang="en-US" sz="2000" b="0" i="0" u="none" strike="noStrike" cap="none" dirty="0">
                <a:solidFill>
                  <a:srgbClr val="000000"/>
                </a:solidFill>
                <a:latin typeface="Arial"/>
                <a:ea typeface="Arial"/>
                <a:cs typeface="Arial"/>
                <a:sym typeface="Arial"/>
              </a:rPr>
              <a:t>compose a whole task into smaller, similar sub-tasks</a:t>
            </a:r>
          </a:p>
          <a:p>
            <a:pPr marL="876300" marR="0" lvl="1" indent="-342900" algn="l" rtl="0">
              <a:lnSpc>
                <a:spcPct val="100000"/>
              </a:lnSpc>
              <a:spcBef>
                <a:spcPts val="0"/>
              </a:spcBef>
              <a:spcAft>
                <a:spcPts val="0"/>
              </a:spcAft>
              <a:buClr>
                <a:srgbClr val="000000"/>
              </a:buClr>
              <a:buSzPct val="75000"/>
              <a:buFont typeface="Courier New"/>
              <a:buChar char="o"/>
            </a:pPr>
            <a:r>
              <a:rPr lang="en-US" sz="2000" dirty="0"/>
              <a:t>e</a:t>
            </a:r>
            <a:r>
              <a:rPr lang="en-US" sz="2000" b="0" i="0" u="none" strike="noStrike" cap="none" dirty="0">
                <a:solidFill>
                  <a:srgbClr val="000000"/>
                </a:solidFill>
                <a:latin typeface="Arial"/>
                <a:ea typeface="Arial"/>
                <a:cs typeface="Arial"/>
                <a:sym typeface="Arial"/>
              </a:rPr>
              <a:t>ach subtask can be solved by applying the same technique </a:t>
            </a:r>
          </a:p>
          <a:p>
            <a:pPr marL="876300" marR="0" lvl="1" indent="-342900" algn="l" rtl="0">
              <a:lnSpc>
                <a:spcPct val="100000"/>
              </a:lnSpc>
              <a:spcBef>
                <a:spcPts val="0"/>
              </a:spcBef>
              <a:spcAft>
                <a:spcPts val="0"/>
              </a:spcAft>
              <a:buClr>
                <a:srgbClr val="000000"/>
              </a:buClr>
              <a:buSzPct val="25000"/>
              <a:buFont typeface="Arial"/>
              <a:buNone/>
            </a:pPr>
            <a:endParaRPr sz="2000" b="0" i="0" u="none" strike="noStrike" cap="none" dirty="0">
              <a:solidFill>
                <a:srgbClr val="000000"/>
              </a:solidFill>
              <a:latin typeface="Arial"/>
              <a:ea typeface="Arial"/>
              <a:cs typeface="Arial"/>
              <a:sym typeface="Arial"/>
            </a:endParaRPr>
          </a:p>
          <a:p>
            <a:pPr marL="419100" marR="0" lvl="0" indent="-342900" algn="l" rtl="0">
              <a:lnSpc>
                <a:spcPct val="100000"/>
              </a:lnSpc>
              <a:spcBef>
                <a:spcPts val="0"/>
              </a:spcBef>
              <a:spcAft>
                <a:spcPts val="1000"/>
              </a:spcAft>
              <a:buClr>
                <a:srgbClr val="000000"/>
              </a:buClr>
              <a:buSzPct val="100000"/>
              <a:buFont typeface="Arial"/>
              <a:buChar char="•"/>
            </a:pPr>
            <a:r>
              <a:rPr lang="en-US" sz="2000" b="0" i="0" u="none" strike="noStrike" cap="none" dirty="0">
                <a:solidFill>
                  <a:srgbClr val="000000"/>
                </a:solidFill>
                <a:latin typeface="Arial"/>
                <a:ea typeface="Arial"/>
                <a:cs typeface="Arial"/>
                <a:sym typeface="Arial"/>
              </a:rPr>
              <a:t>Whole task solved by combining solutions to sub-tasks</a:t>
            </a:r>
          </a:p>
          <a:p>
            <a:pPr marL="876300" marR="0" lvl="1" indent="-342900" algn="l" rtl="0">
              <a:lnSpc>
                <a:spcPct val="100000"/>
              </a:lnSpc>
              <a:spcBef>
                <a:spcPts val="0"/>
              </a:spcBef>
              <a:spcAft>
                <a:spcPts val="0"/>
              </a:spcAft>
              <a:buClr>
                <a:srgbClr val="000000"/>
              </a:buClr>
              <a:buSzPct val="75000"/>
              <a:buFont typeface="Courier New"/>
              <a:buChar char="o"/>
            </a:pPr>
            <a:r>
              <a:rPr lang="en-US" sz="2000" dirty="0"/>
              <a:t>s</a:t>
            </a:r>
            <a:r>
              <a:rPr lang="en-US" sz="2000" b="0" i="0" u="none" strike="noStrike" cap="none" dirty="0">
                <a:solidFill>
                  <a:srgbClr val="000000"/>
                </a:solidFill>
                <a:latin typeface="Arial"/>
                <a:ea typeface="Arial"/>
                <a:cs typeface="Arial"/>
                <a:sym typeface="Arial"/>
              </a:rPr>
              <a:t>pecial form of </a:t>
            </a:r>
            <a:r>
              <a:rPr lang="en-US" sz="2000" b="0" i="0" u="none" strike="noStrike" cap="none" dirty="0">
                <a:solidFill>
                  <a:srgbClr val="FF0000"/>
                </a:solidFill>
                <a:latin typeface="Arial"/>
                <a:ea typeface="Arial"/>
                <a:cs typeface="Arial"/>
                <a:sym typeface="Arial"/>
              </a:rPr>
              <a:t>divide and conquer </a:t>
            </a:r>
            <a:r>
              <a:rPr lang="en-US" sz="2000" dirty="0">
                <a:solidFill>
                  <a:schemeClr val="tx1"/>
                </a:solidFill>
              </a:rPr>
              <a:t>at every level</a:t>
            </a:r>
            <a:endParaRPr lang="en-US" sz="2000" b="0" i="0" u="none" strike="noStrike" cap="none" dirty="0">
              <a:solidFill>
                <a:srgbClr val="FF0000"/>
              </a:solidFill>
              <a:latin typeface="Arial"/>
              <a:ea typeface="Arial"/>
              <a:cs typeface="Arial"/>
              <a:sym typeface="Arial"/>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694" t="20671" r="6397" b="9669"/>
          <a:stretch/>
        </p:blipFill>
        <p:spPr>
          <a:xfrm>
            <a:off x="5086717" y="1742302"/>
            <a:ext cx="3678911" cy="21377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1">
                                            <p:txEl>
                                              <p:pRg st="0" end="0"/>
                                            </p:txEl>
                                          </p:spTgt>
                                        </p:tgtEl>
                                        <p:attrNameLst>
                                          <p:attrName>style.visibility</p:attrName>
                                        </p:attrNameLst>
                                      </p:cBhvr>
                                      <p:to>
                                        <p:strVal val="visible"/>
                                      </p:to>
                                    </p:set>
                                    <p:animEffect transition="in" filter="fade">
                                      <p:cBhvr>
                                        <p:cTn id="7" dur="500"/>
                                        <p:tgtEl>
                                          <p:spTgt spid="191">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91">
                                            <p:txEl>
                                              <p:pRg st="1" end="1"/>
                                            </p:txEl>
                                          </p:spTgt>
                                        </p:tgtEl>
                                        <p:attrNameLst>
                                          <p:attrName>style.visibility</p:attrName>
                                        </p:attrNameLst>
                                      </p:cBhvr>
                                      <p:to>
                                        <p:strVal val="visible"/>
                                      </p:to>
                                    </p:set>
                                    <p:animEffect transition="in" filter="fade">
                                      <p:cBhvr>
                                        <p:cTn id="15" dur="500"/>
                                        <p:tgtEl>
                                          <p:spTgt spid="191">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91">
                                            <p:txEl>
                                              <p:pRg st="2" end="2"/>
                                            </p:txEl>
                                          </p:spTgt>
                                        </p:tgtEl>
                                        <p:attrNameLst>
                                          <p:attrName>style.visibility</p:attrName>
                                        </p:attrNameLst>
                                      </p:cBhvr>
                                      <p:to>
                                        <p:strVal val="visible"/>
                                      </p:to>
                                    </p:set>
                                    <p:animEffect transition="in" filter="fade">
                                      <p:cBhvr>
                                        <p:cTn id="20" dur="500"/>
                                        <p:tgtEl>
                                          <p:spTgt spid="191">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91">
                                            <p:txEl>
                                              <p:pRg st="4" end="4"/>
                                            </p:txEl>
                                          </p:spTgt>
                                        </p:tgtEl>
                                        <p:attrNameLst>
                                          <p:attrName>style.visibility</p:attrName>
                                        </p:attrNameLst>
                                      </p:cBhvr>
                                      <p:to>
                                        <p:strVal val="visible"/>
                                      </p:to>
                                    </p:set>
                                    <p:animEffect transition="in" filter="fade">
                                      <p:cBhvr>
                                        <p:cTn id="25" dur="500"/>
                                        <p:tgtEl>
                                          <p:spTgt spid="191">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91">
                                            <p:txEl>
                                              <p:pRg st="5" end="5"/>
                                            </p:txEl>
                                          </p:spTgt>
                                        </p:tgtEl>
                                        <p:attrNameLst>
                                          <p:attrName>style.visibility</p:attrName>
                                        </p:attrNameLst>
                                      </p:cBhvr>
                                      <p:to>
                                        <p:strVal val="visible"/>
                                      </p:to>
                                    </p:set>
                                    <p:animEffect transition="in" filter="fade">
                                      <p:cBhvr>
                                        <p:cTn id="30" dur="500"/>
                                        <p:tgtEl>
                                          <p:spTgt spid="19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title"/>
          </p:nvPr>
        </p:nvSpPr>
        <p:spPr>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3600" b="1" i="0" u="none" strike="noStrike" cap="none">
                <a:solidFill>
                  <a:srgbClr val="000000"/>
                </a:solidFill>
                <a:latin typeface="Arial"/>
                <a:ea typeface="Arial"/>
                <a:cs typeface="Arial"/>
                <a:sym typeface="Arial"/>
              </a:rPr>
              <a:t>Recursion (2/2)</a:t>
            </a:r>
          </a:p>
        </p:txBody>
      </p:sp>
      <p:sp>
        <p:nvSpPr>
          <p:cNvPr id="197" name="Shape 197"/>
          <p:cNvSpPr txBox="1">
            <a:spLocks noGrp="1"/>
          </p:cNvSpPr>
          <p:nvPr>
            <p:ph type="body" idx="1"/>
          </p:nvPr>
        </p:nvSpPr>
        <p:spPr>
          <a:xfrm>
            <a:off x="457200" y="1063228"/>
            <a:ext cx="8126819" cy="3874294"/>
          </a:xfrm>
          <a:prstGeom prst="rect">
            <a:avLst/>
          </a:prstGeom>
          <a:noFill/>
          <a:ln>
            <a:noFill/>
          </a:ln>
        </p:spPr>
        <p:txBody>
          <a:bodyPr lIns="91425" tIns="91425" rIns="91425" bIns="91425" anchor="t" anchorCtr="0">
            <a:noAutofit/>
          </a:bodyPr>
          <a:lstStyle/>
          <a:p>
            <a:pPr marL="419100" marR="0" lvl="0" indent="-342900" algn="l" rtl="0">
              <a:lnSpc>
                <a:spcPct val="100000"/>
              </a:lnSpc>
              <a:spcBef>
                <a:spcPts val="0"/>
              </a:spcBef>
              <a:spcAft>
                <a:spcPts val="600"/>
              </a:spcAft>
              <a:buClr>
                <a:srgbClr val="000000"/>
              </a:buClr>
              <a:buSzPct val="100000"/>
              <a:buFont typeface="Arial"/>
              <a:buChar char="•"/>
            </a:pPr>
            <a:r>
              <a:rPr lang="en-US" sz="2400" b="0" i="0" u="none" strike="noStrike" cap="none" dirty="0">
                <a:solidFill>
                  <a:srgbClr val="000000"/>
                </a:solidFill>
                <a:latin typeface="Arial"/>
                <a:ea typeface="Arial"/>
                <a:cs typeface="Arial"/>
                <a:sym typeface="Arial"/>
              </a:rPr>
              <a:t>Task is defined in terms of itself</a:t>
            </a:r>
          </a:p>
          <a:p>
            <a:pPr marL="876300" lvl="1" indent="-342900">
              <a:spcAft>
                <a:spcPts val="600"/>
              </a:spcAft>
              <a:buClr>
                <a:srgbClr val="000000"/>
              </a:buClr>
              <a:buSzPct val="75000"/>
              <a:buFont typeface="Courier New"/>
              <a:buChar char="o"/>
            </a:pPr>
            <a:r>
              <a:rPr lang="en-US" sz="1800" dirty="0"/>
              <a:t>i</a:t>
            </a:r>
            <a:r>
              <a:rPr lang="en-US" sz="1800" b="0" i="0" u="none" strike="noStrike" cap="none" dirty="0">
                <a:solidFill>
                  <a:srgbClr val="000000"/>
                </a:solidFill>
                <a:latin typeface="Arial"/>
                <a:ea typeface="Arial"/>
                <a:cs typeface="Arial"/>
                <a:sym typeface="Arial"/>
              </a:rPr>
              <a:t>n Java, recursion is modeled by method that calls itself, </a:t>
            </a:r>
            <a:r>
              <a:rPr lang="en-US" sz="1800" b="0" i="0" u="none" strike="noStrike" cap="none" dirty="0">
                <a:solidFill>
                  <a:srgbClr val="FF0000"/>
                </a:solidFill>
                <a:latin typeface="Arial"/>
                <a:ea typeface="Arial"/>
                <a:cs typeface="Arial"/>
                <a:sym typeface="Arial"/>
              </a:rPr>
              <a:t>but each time with simpler case of the problem, hence the recursion will “bottom out” with a </a:t>
            </a:r>
            <a:r>
              <a:rPr lang="en-US" sz="1800" b="1" i="0" u="none" strike="noStrike" cap="none" dirty="0">
                <a:solidFill>
                  <a:srgbClr val="FF0000"/>
                </a:solidFill>
                <a:latin typeface="Arial"/>
                <a:ea typeface="Arial"/>
                <a:cs typeface="Arial"/>
                <a:sym typeface="Arial"/>
              </a:rPr>
              <a:t>base case </a:t>
            </a:r>
            <a:r>
              <a:rPr lang="en-US" sz="1800" b="0" i="0" u="none" strike="noStrike" cap="none" dirty="0">
                <a:solidFill>
                  <a:srgbClr val="FF0000"/>
                </a:solidFill>
                <a:latin typeface="Arial"/>
                <a:ea typeface="Arial"/>
                <a:cs typeface="Arial"/>
                <a:sym typeface="Arial"/>
              </a:rPr>
              <a:t>eventually</a:t>
            </a:r>
          </a:p>
          <a:p>
            <a:pPr marL="876300" lvl="1" indent="-342900">
              <a:spcAft>
                <a:spcPts val="600"/>
              </a:spcAft>
              <a:buClr>
                <a:srgbClr val="000000"/>
              </a:buClr>
              <a:buSzPct val="75000"/>
              <a:buFont typeface="Courier New"/>
              <a:buChar char="o"/>
            </a:pPr>
            <a:r>
              <a:rPr lang="en-US" sz="1800" b="1" dirty="0">
                <a:solidFill>
                  <a:srgbClr val="FF0000"/>
                </a:solidFill>
              </a:rPr>
              <a:t>base case </a:t>
            </a:r>
            <a:r>
              <a:rPr lang="en-US" sz="1800" dirty="0"/>
              <a:t>is a case simple enough to be solved directly, without recursion; otherwise </a:t>
            </a:r>
            <a:r>
              <a:rPr lang="en-US" sz="1800" dirty="0">
                <a:solidFill>
                  <a:srgbClr val="FF0000"/>
                </a:solidFill>
              </a:rPr>
              <a:t>infinite recursion </a:t>
            </a:r>
            <a:r>
              <a:rPr lang="en-US" sz="1800" dirty="0"/>
              <a:t>and </a:t>
            </a:r>
            <a:r>
              <a:rPr lang="en-US" sz="1800" dirty="0" err="1">
                <a:solidFill>
                  <a:srgbClr val="0000FF"/>
                </a:solidFill>
                <a:latin typeface="Consolas"/>
                <a:ea typeface="Consolas"/>
                <a:cs typeface="Consolas"/>
                <a:sym typeface="Consolas"/>
              </a:rPr>
              <a:t>StackOverflowError</a:t>
            </a:r>
            <a:endParaRPr lang="en-US" sz="1800" dirty="0">
              <a:solidFill>
                <a:srgbClr val="0000FF"/>
              </a:solidFill>
              <a:latin typeface="Consolas"/>
              <a:ea typeface="Consolas"/>
              <a:cs typeface="Consolas"/>
              <a:sym typeface="Consolas"/>
            </a:endParaRPr>
          </a:p>
          <a:p>
            <a:pPr marL="876300" lvl="1" indent="-342900">
              <a:spcAft>
                <a:spcPts val="600"/>
              </a:spcAft>
              <a:buClr>
                <a:srgbClr val="000000"/>
              </a:buClr>
              <a:buSzPct val="75000"/>
              <a:buFont typeface="Courier New"/>
              <a:buChar char="o"/>
            </a:pPr>
            <a:r>
              <a:rPr lang="en-US" sz="1800" dirty="0"/>
              <a:t>what is the base case of the factorial problem?</a:t>
            </a:r>
            <a:endParaRPr lang="en-US" sz="1800" b="0" i="0" u="none" strike="noStrike" cap="none" dirty="0">
              <a:solidFill>
                <a:srgbClr val="FF0000"/>
              </a:solidFill>
              <a:latin typeface="Arial"/>
              <a:ea typeface="Arial"/>
              <a:cs typeface="Arial"/>
              <a:sym typeface="Arial"/>
            </a:endParaRPr>
          </a:p>
          <a:p>
            <a:pPr marL="876300" marR="0" lvl="1" indent="-342900" algn="l" rtl="0">
              <a:lnSpc>
                <a:spcPct val="100000"/>
              </a:lnSpc>
              <a:spcBef>
                <a:spcPts val="0"/>
              </a:spcBef>
              <a:spcAft>
                <a:spcPts val="600"/>
              </a:spcAft>
              <a:buClr>
                <a:srgbClr val="000000"/>
              </a:buClr>
              <a:buSzPct val="75000"/>
              <a:buFont typeface="Courier New"/>
              <a:buChar char="o"/>
            </a:pPr>
            <a:r>
              <a:rPr lang="en-US" sz="1800" b="0" i="0" u="none" strike="noStrike" cap="none" dirty="0">
                <a:solidFill>
                  <a:srgbClr val="000000"/>
                </a:solidFill>
                <a:latin typeface="Arial"/>
                <a:ea typeface="Arial"/>
                <a:cs typeface="Arial"/>
                <a:sym typeface="Arial"/>
              </a:rPr>
              <a:t>Java will bookkeep each invocation of the same method just as it does for nested methods that differ, so there is no confusion</a:t>
            </a:r>
          </a:p>
          <a:p>
            <a:pPr marL="876300" marR="0" lvl="1" indent="-342900" algn="l" rtl="0">
              <a:lnSpc>
                <a:spcPct val="100000"/>
              </a:lnSpc>
              <a:spcBef>
                <a:spcPts val="0"/>
              </a:spcBef>
              <a:spcAft>
                <a:spcPts val="600"/>
              </a:spcAft>
              <a:buClr>
                <a:srgbClr val="000000"/>
              </a:buClr>
              <a:buSzPct val="75000"/>
              <a:buFont typeface="Courier New"/>
              <a:buChar char="o"/>
            </a:pPr>
            <a:r>
              <a:rPr lang="en-US" sz="1800" dirty="0"/>
              <a:t>usually</a:t>
            </a:r>
            <a:r>
              <a:rPr lang="en-US" sz="1800" b="0" i="0" u="none" strike="noStrike" cap="none" dirty="0">
                <a:solidFill>
                  <a:srgbClr val="000000"/>
                </a:solidFill>
                <a:latin typeface="Arial"/>
                <a:ea typeface="Arial"/>
                <a:cs typeface="Arial"/>
                <a:sym typeface="Arial"/>
              </a:rPr>
              <a:t> you combine the results from the separate invocations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7">
                                            <p:txEl>
                                              <p:pRg st="0" end="0"/>
                                            </p:txEl>
                                          </p:spTgt>
                                        </p:tgtEl>
                                        <p:attrNameLst>
                                          <p:attrName>style.visibility</p:attrName>
                                        </p:attrNameLst>
                                      </p:cBhvr>
                                      <p:to>
                                        <p:strVal val="visible"/>
                                      </p:to>
                                    </p:set>
                                    <p:animEffect transition="in" filter="fade">
                                      <p:cBhvr>
                                        <p:cTn id="7" dur="500"/>
                                        <p:tgtEl>
                                          <p:spTgt spid="19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7">
                                            <p:txEl>
                                              <p:pRg st="1" end="1"/>
                                            </p:txEl>
                                          </p:spTgt>
                                        </p:tgtEl>
                                        <p:attrNameLst>
                                          <p:attrName>style.visibility</p:attrName>
                                        </p:attrNameLst>
                                      </p:cBhvr>
                                      <p:to>
                                        <p:strVal val="visible"/>
                                      </p:to>
                                    </p:set>
                                    <p:animEffect transition="in" filter="fade">
                                      <p:cBhvr>
                                        <p:cTn id="12" dur="500"/>
                                        <p:tgtEl>
                                          <p:spTgt spid="19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7">
                                            <p:txEl>
                                              <p:pRg st="2" end="2"/>
                                            </p:txEl>
                                          </p:spTgt>
                                        </p:tgtEl>
                                        <p:attrNameLst>
                                          <p:attrName>style.visibility</p:attrName>
                                        </p:attrNameLst>
                                      </p:cBhvr>
                                      <p:to>
                                        <p:strVal val="visible"/>
                                      </p:to>
                                    </p:set>
                                    <p:animEffect transition="in" filter="fade">
                                      <p:cBhvr>
                                        <p:cTn id="17" dur="500"/>
                                        <p:tgtEl>
                                          <p:spTgt spid="19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7">
                                            <p:txEl>
                                              <p:pRg st="3" end="3"/>
                                            </p:txEl>
                                          </p:spTgt>
                                        </p:tgtEl>
                                        <p:attrNameLst>
                                          <p:attrName>style.visibility</p:attrName>
                                        </p:attrNameLst>
                                      </p:cBhvr>
                                      <p:to>
                                        <p:strVal val="visible"/>
                                      </p:to>
                                    </p:set>
                                    <p:animEffect transition="in" filter="fade">
                                      <p:cBhvr>
                                        <p:cTn id="22" dur="500"/>
                                        <p:tgtEl>
                                          <p:spTgt spid="19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7">
                                            <p:txEl>
                                              <p:pRg st="4" end="4"/>
                                            </p:txEl>
                                          </p:spTgt>
                                        </p:tgtEl>
                                        <p:attrNameLst>
                                          <p:attrName>style.visibility</p:attrName>
                                        </p:attrNameLst>
                                      </p:cBhvr>
                                      <p:to>
                                        <p:strVal val="visible"/>
                                      </p:to>
                                    </p:set>
                                    <p:animEffect transition="in" filter="fade">
                                      <p:cBhvr>
                                        <p:cTn id="27" dur="500"/>
                                        <p:tgtEl>
                                          <p:spTgt spid="19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7">
                                            <p:txEl>
                                              <p:pRg st="5" end="5"/>
                                            </p:txEl>
                                          </p:spTgt>
                                        </p:tgtEl>
                                        <p:attrNameLst>
                                          <p:attrName>style.visibility</p:attrName>
                                        </p:attrNameLst>
                                      </p:cBhvr>
                                      <p:to>
                                        <p:strVal val="visible"/>
                                      </p:to>
                                    </p:set>
                                    <p:animEffect transition="in" filter="fade">
                                      <p:cBhvr>
                                        <p:cTn id="32" dur="500"/>
                                        <p:tgtEl>
                                          <p:spTgt spid="19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8049</TotalTime>
  <Words>4260</Words>
  <Application>Microsoft Macintosh PowerPoint</Application>
  <PresentationFormat>On-screen Show (16:9)</PresentationFormat>
  <Paragraphs>619</Paragraphs>
  <Slides>51</Slides>
  <Notes>43</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51</vt:i4>
      </vt:variant>
    </vt:vector>
  </HeadingPairs>
  <TitlesOfParts>
    <vt:vector size="58" baseType="lpstr">
      <vt:lpstr>Arial</vt:lpstr>
      <vt:lpstr>Consolas</vt:lpstr>
      <vt:lpstr>Courier New</vt:lpstr>
      <vt:lpstr>Noto Sans Symbols</vt:lpstr>
      <vt:lpstr>Wingdings</vt:lpstr>
      <vt:lpstr>1_simple-light</vt:lpstr>
      <vt:lpstr>2_simple-light</vt:lpstr>
      <vt:lpstr>CS Responsibility: Algorithmic Bias</vt:lpstr>
      <vt:lpstr>More on algorithmic bias</vt:lpstr>
      <vt:lpstr>Important Course Reminders</vt:lpstr>
      <vt:lpstr>Lecture 14</vt:lpstr>
      <vt:lpstr>Jim, Pam, Dwight &amp; Michael Like Cookies (1/2)</vt:lpstr>
      <vt:lpstr>PowerPoint Presentation</vt:lpstr>
      <vt:lpstr>Factorial Function</vt:lpstr>
      <vt:lpstr>Recursion (1/2)</vt:lpstr>
      <vt:lpstr>Recursion (2/2)</vt:lpstr>
      <vt:lpstr>Factorial Function Recursively (1/2)</vt:lpstr>
      <vt:lpstr>Factorial Function Recursively (2/2)</vt:lpstr>
      <vt:lpstr>TopHat Question</vt:lpstr>
      <vt:lpstr>TopHat Question</vt:lpstr>
      <vt:lpstr>If you want to know more about recursion...</vt:lpstr>
      <vt:lpstr>Turtles in Recursion – from Wikipedia</vt:lpstr>
      <vt:lpstr>Call Out the Turtles</vt:lpstr>
      <vt:lpstr>Designing Spiral Class (1/2)</vt:lpstr>
      <vt:lpstr>Designing Spiral Class (2/2)</vt:lpstr>
      <vt:lpstr>Drawing Spiral</vt:lpstr>
      <vt:lpstr>Sending Recursive Messages (1/2)</vt:lpstr>
      <vt:lpstr>Sending Recursive Messages (2/2)</vt:lpstr>
      <vt:lpstr>Recursive Methods</vt:lpstr>
      <vt:lpstr>Method’s Variable(s)</vt:lpstr>
      <vt:lpstr>PowerPoint Presentation</vt:lpstr>
      <vt:lpstr>TopHat Question</vt:lpstr>
      <vt:lpstr>Towers of Hanoi (1/4)</vt:lpstr>
      <vt:lpstr>One Disk Solution</vt:lpstr>
      <vt:lpstr>Two Disk Solution</vt:lpstr>
      <vt:lpstr>Three Disk Solution</vt:lpstr>
      <vt:lpstr>Pseudocode for Towers of Hanoi (1/2)</vt:lpstr>
      <vt:lpstr>Pseudocode for Towers of Hanoi (2/2)</vt:lpstr>
      <vt:lpstr>Lower level pseudocode</vt:lpstr>
      <vt:lpstr>Fibonacci Sequence (1/2)</vt:lpstr>
      <vt:lpstr>Fibonacci Sequence (2/2)</vt:lpstr>
      <vt:lpstr> TopHat Question</vt:lpstr>
      <vt:lpstr>Loops vs. Recursion (1/2)</vt:lpstr>
      <vt:lpstr>Loops vs. Recursion (2/2)</vt:lpstr>
      <vt:lpstr>Indirect Recursion</vt:lpstr>
      <vt:lpstr>Recursive Binary Tree (1/2)</vt:lpstr>
      <vt:lpstr>Recursive Binary Tree (2/2)  </vt:lpstr>
      <vt:lpstr>Designing the Tree Class</vt:lpstr>
      <vt:lpstr>Tree’s draw Method</vt:lpstr>
      <vt:lpstr>Tree’s draw Method</vt:lpstr>
      <vt:lpstr>TopHat Question</vt:lpstr>
      <vt:lpstr>Recursive Snowflake</vt:lpstr>
      <vt:lpstr>Snowflake’s draw Method</vt:lpstr>
      <vt:lpstr>Snowflake’s drawSide method</vt:lpstr>
      <vt:lpstr>Hand Simulation</vt:lpstr>
      <vt:lpstr>Again: Koch Snowflake Progression</vt:lpstr>
      <vt:lpstr>Summary</vt:lpstr>
      <vt:lpstr>Announcements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14</dc:title>
  <dc:creator>van Dam, Andries</dc:creator>
  <cp:lastModifiedBy>Microsoft Office User</cp:lastModifiedBy>
  <cp:revision>276</cp:revision>
  <cp:lastPrinted>2018-10-22T04:33:02Z</cp:lastPrinted>
  <dcterms:modified xsi:type="dcterms:W3CDTF">2019-10-21T19:15:35Z</dcterms:modified>
</cp:coreProperties>
</file>